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heme/themeOverride1.xml" ContentType="application/vnd.openxmlformats-officedocument.themeOverr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2" r:id="rId3"/>
    <p:sldMasterId id="2147483706" r:id="rId4"/>
    <p:sldMasterId id="2147483722" r:id="rId5"/>
    <p:sldMasterId id="2147483734" r:id="rId6"/>
  </p:sldMasterIdLst>
  <p:notesMasterIdLst>
    <p:notesMasterId r:id="rId56"/>
  </p:notesMasterIdLst>
  <p:handoutMasterIdLst>
    <p:handoutMasterId r:id="rId57"/>
  </p:handoutMasterIdLst>
  <p:sldIdLst>
    <p:sldId id="900" r:id="rId7"/>
    <p:sldId id="2123259638" r:id="rId8"/>
    <p:sldId id="539" r:id="rId9"/>
    <p:sldId id="600" r:id="rId10"/>
    <p:sldId id="485" r:id="rId11"/>
    <p:sldId id="603" r:id="rId12"/>
    <p:sldId id="602" r:id="rId13"/>
    <p:sldId id="560" r:id="rId14"/>
    <p:sldId id="496" r:id="rId15"/>
    <p:sldId id="497" r:id="rId16"/>
    <p:sldId id="499" r:id="rId17"/>
    <p:sldId id="503" r:id="rId18"/>
    <p:sldId id="504" r:id="rId19"/>
    <p:sldId id="592" r:id="rId20"/>
    <p:sldId id="506" r:id="rId21"/>
    <p:sldId id="523" r:id="rId22"/>
    <p:sldId id="585" r:id="rId23"/>
    <p:sldId id="527" r:id="rId24"/>
    <p:sldId id="528" r:id="rId25"/>
    <p:sldId id="586" r:id="rId26"/>
    <p:sldId id="607" r:id="rId27"/>
    <p:sldId id="866" r:id="rId28"/>
    <p:sldId id="867" r:id="rId29"/>
    <p:sldId id="868" r:id="rId30"/>
    <p:sldId id="869" r:id="rId31"/>
    <p:sldId id="870" r:id="rId32"/>
    <p:sldId id="597" r:id="rId33"/>
    <p:sldId id="593" r:id="rId34"/>
    <p:sldId id="364" r:id="rId35"/>
    <p:sldId id="688" r:id="rId36"/>
    <p:sldId id="791" r:id="rId37"/>
    <p:sldId id="790" r:id="rId38"/>
    <p:sldId id="691" r:id="rId39"/>
    <p:sldId id="552" r:id="rId40"/>
    <p:sldId id="553" r:id="rId41"/>
    <p:sldId id="554" r:id="rId42"/>
    <p:sldId id="428" r:id="rId43"/>
    <p:sldId id="372" r:id="rId44"/>
    <p:sldId id="1317" r:id="rId45"/>
    <p:sldId id="1469" r:id="rId46"/>
    <p:sldId id="379" r:id="rId47"/>
    <p:sldId id="2123259650" r:id="rId48"/>
    <p:sldId id="2123259553" r:id="rId49"/>
    <p:sldId id="2123259552" r:id="rId50"/>
    <p:sldId id="2123259551" r:id="rId51"/>
    <p:sldId id="2123259651" r:id="rId52"/>
    <p:sldId id="2123259554" r:id="rId53"/>
    <p:sldId id="1476" r:id="rId54"/>
    <p:sldId id="2123259545" r:id="rId55"/>
  </p:sldIdLst>
  <p:sldSz cx="12192000" cy="6858000"/>
  <p:notesSz cx="7315200" cy="9601200"/>
  <p:custDataLst>
    <p:tags r:id="rId58"/>
  </p:custDataLst>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80A"/>
    <a:srgbClr val="6E6F73"/>
    <a:srgbClr val="636468"/>
    <a:srgbClr val="909090"/>
    <a:srgbClr val="3EA4A2"/>
    <a:srgbClr val="F2AE16"/>
    <a:srgbClr val="9BBB59"/>
    <a:srgbClr val="64B0AC"/>
    <a:srgbClr val="75CB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65375" autoAdjust="0"/>
  </p:normalViewPr>
  <p:slideViewPr>
    <p:cSldViewPr>
      <p:cViewPr varScale="1">
        <p:scale>
          <a:sx n="68" d="100"/>
          <a:sy n="68" d="100"/>
        </p:scale>
        <p:origin x="1330" y="58"/>
      </p:cViewPr>
      <p:guideLst>
        <p:guide orient="horz" pos="2160"/>
        <p:guide pos="3840"/>
      </p:guideLst>
    </p:cSldViewPr>
  </p:slideViewPr>
  <p:outlineViewPr>
    <p:cViewPr>
      <p:scale>
        <a:sx n="33" d="100"/>
        <a:sy n="33" d="100"/>
      </p:scale>
      <p:origin x="0" y="1998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B8D21-79FC-4E4E-8668-970D77BAB724}" type="doc">
      <dgm:prSet loTypeId="urn:microsoft.com/office/officeart/2005/8/layout/target3" loCatId="list" qsTypeId="urn:microsoft.com/office/officeart/2005/8/quickstyle/simple1" qsCatId="simple" csTypeId="urn:microsoft.com/office/officeart/2005/8/colors/accent3_1" csCatId="accent3" phldr="1"/>
      <dgm:spPr/>
      <dgm:t>
        <a:bodyPr/>
        <a:lstStyle/>
        <a:p>
          <a:endParaRPr lang="en-US"/>
        </a:p>
      </dgm:t>
    </dgm:pt>
    <dgm:pt modelId="{A0E6CF72-4C2A-459A-BFDE-03164D7DD184}">
      <dgm:prSet phldrT="[Text]" custT="1"/>
      <dgm:spPr/>
      <dgm:t>
        <a:bodyPr lIns="68580"/>
        <a:lstStyle/>
        <a:p>
          <a:pPr algn="l"/>
          <a:r>
            <a:rPr lang="en-US" sz="1800" b="0" i="0">
              <a:latin typeface="AvenirNext LT Pro Cn"/>
              <a:cs typeface="AvenirNext LT Pro Cn"/>
            </a:rPr>
            <a:t>Minimum project requirement (MPR)</a:t>
          </a:r>
          <a:endParaRPr lang="en-US" sz="1800" dirty="0"/>
        </a:p>
      </dgm:t>
    </dgm:pt>
    <dgm:pt modelId="{A1F75C5F-EE7C-4376-A72A-DBDAB6A1046F}" type="parTrans" cxnId="{929B47D4-D5D1-4757-AED0-97414BDDA849}">
      <dgm:prSet/>
      <dgm:spPr/>
      <dgm:t>
        <a:bodyPr/>
        <a:lstStyle/>
        <a:p>
          <a:endParaRPr lang="en-US"/>
        </a:p>
      </dgm:t>
    </dgm:pt>
    <dgm:pt modelId="{6C7A5DB4-4D23-462D-A67D-4B9E94B406C8}" type="sibTrans" cxnId="{929B47D4-D5D1-4757-AED0-97414BDDA849}">
      <dgm:prSet/>
      <dgm:spPr/>
      <dgm:t>
        <a:bodyPr/>
        <a:lstStyle/>
        <a:p>
          <a:endParaRPr lang="en-US"/>
        </a:p>
      </dgm:t>
    </dgm:pt>
    <dgm:pt modelId="{2C5B43F1-64FC-41DD-8EAE-2BCAA8345ACC}">
      <dgm:prSet phldrT="[Text]" custT="1"/>
      <dgm:spPr/>
      <dgm:t>
        <a:bodyPr/>
        <a:lstStyle/>
        <a:p>
          <a:pPr algn="l"/>
          <a:r>
            <a:rPr lang="en-US" sz="1800" b="0" i="0">
              <a:latin typeface="AvenirNext LT Pro Cn"/>
              <a:cs typeface="AvenirNext LT Pro Cn"/>
            </a:rPr>
            <a:t>Pre-requisites</a:t>
          </a:r>
          <a:endParaRPr lang="en-US" sz="1800" b="0" i="0" dirty="0">
            <a:latin typeface="AvenirNext LT Pro Cn"/>
            <a:cs typeface="AvenirNext LT Pro Cn"/>
          </a:endParaRPr>
        </a:p>
      </dgm:t>
    </dgm:pt>
    <dgm:pt modelId="{8C1B3AF5-4286-482E-86F0-93EECA00DDA2}" type="parTrans" cxnId="{60645941-EC30-42ED-A807-C96EBCB910B5}">
      <dgm:prSet/>
      <dgm:spPr/>
      <dgm:t>
        <a:bodyPr/>
        <a:lstStyle/>
        <a:p>
          <a:endParaRPr lang="en-US"/>
        </a:p>
      </dgm:t>
    </dgm:pt>
    <dgm:pt modelId="{FA3660EB-F421-44AE-B530-FF95343DC34A}" type="sibTrans" cxnId="{60645941-EC30-42ED-A807-C96EBCB910B5}">
      <dgm:prSet/>
      <dgm:spPr/>
      <dgm:t>
        <a:bodyPr/>
        <a:lstStyle/>
        <a:p>
          <a:endParaRPr lang="en-US"/>
        </a:p>
      </dgm:t>
    </dgm:pt>
    <dgm:pt modelId="{D85D9283-CDE5-4635-B649-006EB0F66825}">
      <dgm:prSet phldrT="[Text]" custT="1"/>
      <dgm:spPr/>
      <dgm:t>
        <a:bodyPr/>
        <a:lstStyle/>
        <a:p>
          <a:pPr algn="l"/>
          <a:r>
            <a:rPr lang="en-US" sz="1800" b="0" i="0">
              <a:latin typeface="AvenirNext LT Pro Cn"/>
              <a:cs typeface="AvenirNext LT Pro Cn"/>
            </a:rPr>
            <a:t>Minimum credit for desired certification level</a:t>
          </a:r>
          <a:endParaRPr lang="en-US" sz="1800" b="0" i="0" dirty="0">
            <a:latin typeface="AvenirNext LT Pro Cn"/>
            <a:cs typeface="AvenirNext LT Pro Cn"/>
          </a:endParaRPr>
        </a:p>
      </dgm:t>
    </dgm:pt>
    <dgm:pt modelId="{F21AA329-33FF-4973-9C66-71A090C5FABC}" type="sibTrans" cxnId="{43CB648E-A479-49AF-84B6-DDE6E409D9BE}">
      <dgm:prSet/>
      <dgm:spPr/>
      <dgm:t>
        <a:bodyPr/>
        <a:lstStyle/>
        <a:p>
          <a:endParaRPr lang="en-US"/>
        </a:p>
      </dgm:t>
    </dgm:pt>
    <dgm:pt modelId="{D54B6B48-9B52-45B7-9709-3FD5A6AEFAF2}" type="parTrans" cxnId="{43CB648E-A479-49AF-84B6-DDE6E409D9BE}">
      <dgm:prSet/>
      <dgm:spPr/>
      <dgm:t>
        <a:bodyPr/>
        <a:lstStyle/>
        <a:p>
          <a:endParaRPr lang="en-US"/>
        </a:p>
      </dgm:t>
    </dgm:pt>
    <dgm:pt modelId="{91783244-6B82-43A3-986B-0A6FBFE58DC1}" type="pres">
      <dgm:prSet presAssocID="{713B8D21-79FC-4E4E-8668-970D77BAB724}" presName="Name0" presStyleCnt="0">
        <dgm:presLayoutVars>
          <dgm:chMax val="7"/>
          <dgm:dir/>
          <dgm:animLvl val="lvl"/>
          <dgm:resizeHandles val="exact"/>
        </dgm:presLayoutVars>
      </dgm:prSet>
      <dgm:spPr/>
    </dgm:pt>
    <dgm:pt modelId="{8504EE00-914D-4B67-9CE3-65EA6B94F58E}" type="pres">
      <dgm:prSet presAssocID="{A0E6CF72-4C2A-459A-BFDE-03164D7DD184}" presName="circle1" presStyleLbl="node1" presStyleIdx="0" presStyleCnt="3"/>
      <dgm:spPr/>
    </dgm:pt>
    <dgm:pt modelId="{FE5EE14D-D2ED-484D-A3A9-8F4F6ECA22DC}" type="pres">
      <dgm:prSet presAssocID="{A0E6CF72-4C2A-459A-BFDE-03164D7DD184}" presName="space" presStyleCnt="0"/>
      <dgm:spPr/>
    </dgm:pt>
    <dgm:pt modelId="{EADA1CFF-B488-4E5C-90A4-07F8F9D20FBC}" type="pres">
      <dgm:prSet presAssocID="{A0E6CF72-4C2A-459A-BFDE-03164D7DD184}" presName="rect1" presStyleLbl="alignAcc1" presStyleIdx="0" presStyleCnt="3" custScaleY="99415"/>
      <dgm:spPr/>
    </dgm:pt>
    <dgm:pt modelId="{B29959ED-60BE-4508-99F5-75171E2E487A}" type="pres">
      <dgm:prSet presAssocID="{2C5B43F1-64FC-41DD-8EAE-2BCAA8345ACC}" presName="vertSpace2" presStyleLbl="node1" presStyleIdx="0" presStyleCnt="3"/>
      <dgm:spPr/>
    </dgm:pt>
    <dgm:pt modelId="{3966713E-40E0-4653-BDE8-CD5C8B477B35}" type="pres">
      <dgm:prSet presAssocID="{2C5B43F1-64FC-41DD-8EAE-2BCAA8345ACC}" presName="circle2" presStyleLbl="node1" presStyleIdx="1" presStyleCnt="3"/>
      <dgm:spPr/>
    </dgm:pt>
    <dgm:pt modelId="{A21740F4-A0D9-4476-A872-30FEB502CC5C}" type="pres">
      <dgm:prSet presAssocID="{2C5B43F1-64FC-41DD-8EAE-2BCAA8345ACC}" presName="rect2" presStyleLbl="alignAcc1" presStyleIdx="1" presStyleCnt="3"/>
      <dgm:spPr/>
    </dgm:pt>
    <dgm:pt modelId="{D39CC18F-78C2-0F4D-A257-9ACCF2965446}" type="pres">
      <dgm:prSet presAssocID="{D85D9283-CDE5-4635-B649-006EB0F66825}" presName="vertSpace3" presStyleLbl="node1" presStyleIdx="1" presStyleCnt="3"/>
      <dgm:spPr/>
    </dgm:pt>
    <dgm:pt modelId="{980BBE95-D86B-4B4E-BDF8-A0C59BC5F737}" type="pres">
      <dgm:prSet presAssocID="{D85D9283-CDE5-4635-B649-006EB0F66825}" presName="circle3" presStyleLbl="node1" presStyleIdx="2" presStyleCnt="3"/>
      <dgm:spPr/>
    </dgm:pt>
    <dgm:pt modelId="{98AA61A8-BF37-D448-9FED-B7E10BCDAED5}" type="pres">
      <dgm:prSet presAssocID="{D85D9283-CDE5-4635-B649-006EB0F66825}" presName="rect3" presStyleLbl="alignAcc1" presStyleIdx="2" presStyleCnt="3"/>
      <dgm:spPr/>
    </dgm:pt>
    <dgm:pt modelId="{0289EE14-160A-3045-A7F6-E7722F234ED9}" type="pres">
      <dgm:prSet presAssocID="{A0E6CF72-4C2A-459A-BFDE-03164D7DD184}" presName="rect1ParTxNoCh" presStyleLbl="alignAcc1" presStyleIdx="2" presStyleCnt="3">
        <dgm:presLayoutVars>
          <dgm:chMax val="1"/>
          <dgm:bulletEnabled val="1"/>
        </dgm:presLayoutVars>
      </dgm:prSet>
      <dgm:spPr/>
    </dgm:pt>
    <dgm:pt modelId="{7168A9B1-ABBE-4A41-8F91-23985FB11064}" type="pres">
      <dgm:prSet presAssocID="{2C5B43F1-64FC-41DD-8EAE-2BCAA8345ACC}" presName="rect2ParTxNoCh" presStyleLbl="alignAcc1" presStyleIdx="2" presStyleCnt="3">
        <dgm:presLayoutVars>
          <dgm:chMax val="1"/>
          <dgm:bulletEnabled val="1"/>
        </dgm:presLayoutVars>
      </dgm:prSet>
      <dgm:spPr/>
    </dgm:pt>
    <dgm:pt modelId="{CF3FC126-D700-664B-8949-8D0CB7094A5D}" type="pres">
      <dgm:prSet presAssocID="{D85D9283-CDE5-4635-B649-006EB0F66825}" presName="rect3ParTxNoCh" presStyleLbl="alignAcc1" presStyleIdx="2" presStyleCnt="3">
        <dgm:presLayoutVars>
          <dgm:chMax val="1"/>
          <dgm:bulletEnabled val="1"/>
        </dgm:presLayoutVars>
      </dgm:prSet>
      <dgm:spPr/>
    </dgm:pt>
  </dgm:ptLst>
  <dgm:cxnLst>
    <dgm:cxn modelId="{9A6CC400-CF18-4160-B0E0-8B2BFBA10C24}" type="presOf" srcId="{A0E6CF72-4C2A-459A-BFDE-03164D7DD184}" destId="{EADA1CFF-B488-4E5C-90A4-07F8F9D20FBC}" srcOrd="0" destOrd="0" presId="urn:microsoft.com/office/officeart/2005/8/layout/target3"/>
    <dgm:cxn modelId="{921AFA13-7F8F-4DA4-A1E5-CDA8C56B50A7}" type="presOf" srcId="{2C5B43F1-64FC-41DD-8EAE-2BCAA8345ACC}" destId="{A21740F4-A0D9-4476-A872-30FEB502CC5C}" srcOrd="0" destOrd="0" presId="urn:microsoft.com/office/officeart/2005/8/layout/target3"/>
    <dgm:cxn modelId="{67679321-CF0C-4DF9-9D34-B61675461C23}" type="presOf" srcId="{2C5B43F1-64FC-41DD-8EAE-2BCAA8345ACC}" destId="{7168A9B1-ABBE-4A41-8F91-23985FB11064}" srcOrd="1" destOrd="0" presId="urn:microsoft.com/office/officeart/2005/8/layout/target3"/>
    <dgm:cxn modelId="{B491F35E-B970-4AE2-94FD-5EB72FA17F43}" type="presOf" srcId="{D85D9283-CDE5-4635-B649-006EB0F66825}" destId="{98AA61A8-BF37-D448-9FED-B7E10BCDAED5}" srcOrd="0" destOrd="0" presId="urn:microsoft.com/office/officeart/2005/8/layout/target3"/>
    <dgm:cxn modelId="{60645941-EC30-42ED-A807-C96EBCB910B5}" srcId="{713B8D21-79FC-4E4E-8668-970D77BAB724}" destId="{2C5B43F1-64FC-41DD-8EAE-2BCAA8345ACC}" srcOrd="1" destOrd="0" parTransId="{8C1B3AF5-4286-482E-86F0-93EECA00DDA2}" sibTransId="{FA3660EB-F421-44AE-B530-FF95343DC34A}"/>
    <dgm:cxn modelId="{E4B1EB67-B5D4-47A8-8F8E-796A07F59885}" type="presOf" srcId="{A0E6CF72-4C2A-459A-BFDE-03164D7DD184}" destId="{0289EE14-160A-3045-A7F6-E7722F234ED9}" srcOrd="1" destOrd="0" presId="urn:microsoft.com/office/officeart/2005/8/layout/target3"/>
    <dgm:cxn modelId="{787E1B73-1EA3-4F8B-8D27-5BC897528C28}" type="presOf" srcId="{713B8D21-79FC-4E4E-8668-970D77BAB724}" destId="{91783244-6B82-43A3-986B-0A6FBFE58DC1}" srcOrd="0" destOrd="0" presId="urn:microsoft.com/office/officeart/2005/8/layout/target3"/>
    <dgm:cxn modelId="{43CB648E-A479-49AF-84B6-DDE6E409D9BE}" srcId="{713B8D21-79FC-4E4E-8668-970D77BAB724}" destId="{D85D9283-CDE5-4635-B649-006EB0F66825}" srcOrd="2" destOrd="0" parTransId="{D54B6B48-9B52-45B7-9709-3FD5A6AEFAF2}" sibTransId="{F21AA329-33FF-4973-9C66-71A090C5FABC}"/>
    <dgm:cxn modelId="{41BF01A3-F606-4275-B2F6-B526F2F21D2D}" type="presOf" srcId="{D85D9283-CDE5-4635-B649-006EB0F66825}" destId="{CF3FC126-D700-664B-8949-8D0CB7094A5D}" srcOrd="1" destOrd="0" presId="urn:microsoft.com/office/officeart/2005/8/layout/target3"/>
    <dgm:cxn modelId="{929B47D4-D5D1-4757-AED0-97414BDDA849}" srcId="{713B8D21-79FC-4E4E-8668-970D77BAB724}" destId="{A0E6CF72-4C2A-459A-BFDE-03164D7DD184}" srcOrd="0" destOrd="0" parTransId="{A1F75C5F-EE7C-4376-A72A-DBDAB6A1046F}" sibTransId="{6C7A5DB4-4D23-462D-A67D-4B9E94B406C8}"/>
    <dgm:cxn modelId="{675006D1-336D-460E-8DD4-B3584B50A0EA}" type="presParOf" srcId="{91783244-6B82-43A3-986B-0A6FBFE58DC1}" destId="{8504EE00-914D-4B67-9CE3-65EA6B94F58E}" srcOrd="0" destOrd="0" presId="urn:microsoft.com/office/officeart/2005/8/layout/target3"/>
    <dgm:cxn modelId="{6F86CF73-97DD-45E9-B24E-7A6B9B17A14D}" type="presParOf" srcId="{91783244-6B82-43A3-986B-0A6FBFE58DC1}" destId="{FE5EE14D-D2ED-484D-A3A9-8F4F6ECA22DC}" srcOrd="1" destOrd="0" presId="urn:microsoft.com/office/officeart/2005/8/layout/target3"/>
    <dgm:cxn modelId="{4F88CC6D-A41A-41D0-8B17-3F9D9228E85A}" type="presParOf" srcId="{91783244-6B82-43A3-986B-0A6FBFE58DC1}" destId="{EADA1CFF-B488-4E5C-90A4-07F8F9D20FBC}" srcOrd="2" destOrd="0" presId="urn:microsoft.com/office/officeart/2005/8/layout/target3"/>
    <dgm:cxn modelId="{20BFA8E1-5D49-4E0E-A945-8620AE2542E7}" type="presParOf" srcId="{91783244-6B82-43A3-986B-0A6FBFE58DC1}" destId="{B29959ED-60BE-4508-99F5-75171E2E487A}" srcOrd="3" destOrd="0" presId="urn:microsoft.com/office/officeart/2005/8/layout/target3"/>
    <dgm:cxn modelId="{6FD3403D-A214-4F16-94FA-060A74300D2A}" type="presParOf" srcId="{91783244-6B82-43A3-986B-0A6FBFE58DC1}" destId="{3966713E-40E0-4653-BDE8-CD5C8B477B35}" srcOrd="4" destOrd="0" presId="urn:microsoft.com/office/officeart/2005/8/layout/target3"/>
    <dgm:cxn modelId="{482AC5F1-D8D5-4537-B7C5-DAB6FEACADDD}" type="presParOf" srcId="{91783244-6B82-43A3-986B-0A6FBFE58DC1}" destId="{A21740F4-A0D9-4476-A872-30FEB502CC5C}" srcOrd="5" destOrd="0" presId="urn:microsoft.com/office/officeart/2005/8/layout/target3"/>
    <dgm:cxn modelId="{FC7F51F2-3152-4C48-B5B5-22C9FAAC9EEA}" type="presParOf" srcId="{91783244-6B82-43A3-986B-0A6FBFE58DC1}" destId="{D39CC18F-78C2-0F4D-A257-9ACCF2965446}" srcOrd="6" destOrd="0" presId="urn:microsoft.com/office/officeart/2005/8/layout/target3"/>
    <dgm:cxn modelId="{54B135D6-4E16-424C-990B-DB322C1996C5}" type="presParOf" srcId="{91783244-6B82-43A3-986B-0A6FBFE58DC1}" destId="{980BBE95-D86B-4B4E-BDF8-A0C59BC5F737}" srcOrd="7" destOrd="0" presId="urn:microsoft.com/office/officeart/2005/8/layout/target3"/>
    <dgm:cxn modelId="{66003E71-62E4-4687-9B31-B71D8FBEF746}" type="presParOf" srcId="{91783244-6B82-43A3-986B-0A6FBFE58DC1}" destId="{98AA61A8-BF37-D448-9FED-B7E10BCDAED5}" srcOrd="8" destOrd="0" presId="urn:microsoft.com/office/officeart/2005/8/layout/target3"/>
    <dgm:cxn modelId="{436D5E0B-77EB-42C2-A3EA-DA4CA13D598B}" type="presParOf" srcId="{91783244-6B82-43A3-986B-0A6FBFE58DC1}" destId="{0289EE14-160A-3045-A7F6-E7722F234ED9}" srcOrd="9" destOrd="0" presId="urn:microsoft.com/office/officeart/2005/8/layout/target3"/>
    <dgm:cxn modelId="{B24CF11C-2AC0-4827-80F8-BF386ED6670F}" type="presParOf" srcId="{91783244-6B82-43A3-986B-0A6FBFE58DC1}" destId="{7168A9B1-ABBE-4A41-8F91-23985FB11064}" srcOrd="10" destOrd="0" presId="urn:microsoft.com/office/officeart/2005/8/layout/target3"/>
    <dgm:cxn modelId="{5CA5491C-7534-476E-86B9-63439FEAE312}" type="presParOf" srcId="{91783244-6B82-43A3-986B-0A6FBFE58DC1}" destId="{CF3FC126-D700-664B-8949-8D0CB7094A5D}"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2593193-F035-41E6-B3F2-4D1997801840}" type="doc">
      <dgm:prSet loTypeId="urn:microsoft.com/office/officeart/2005/8/layout/target3" loCatId="relationship" qsTypeId="urn:microsoft.com/office/officeart/2005/8/quickstyle/simple1" qsCatId="simple" csTypeId="urn:microsoft.com/office/officeart/2005/8/colors/accent3_1" csCatId="accent3" phldr="1"/>
      <dgm:spPr/>
      <dgm:t>
        <a:bodyPr/>
        <a:lstStyle/>
        <a:p>
          <a:endParaRPr lang="en-US"/>
        </a:p>
      </dgm:t>
    </dgm:pt>
    <dgm:pt modelId="{4AD62893-8A6A-448D-ACE2-CE0AC84C2DE8}">
      <dgm:prSet phldrT="[Text]" custT="1"/>
      <dgm:spPr/>
      <dgm:t>
        <a:bodyPr/>
        <a:lstStyle/>
        <a:p>
          <a:pPr algn="l"/>
          <a:r>
            <a:rPr lang="en-US" sz="1800" b="0" i="0">
              <a:latin typeface="AvenirNext LT Pro Cn"/>
              <a:cs typeface="AvenirNext LT Pro Cn"/>
            </a:rPr>
            <a:t>Credit Interpretation Ruling (CIR)</a:t>
          </a:r>
          <a:endParaRPr lang="en-US" sz="1800" b="0" i="0" dirty="0">
            <a:latin typeface="AvenirNext LT Pro Cn"/>
            <a:cs typeface="AvenirNext LT Pro Cn"/>
          </a:endParaRPr>
        </a:p>
      </dgm:t>
    </dgm:pt>
    <dgm:pt modelId="{7F4BF629-4593-4619-86CA-4430C0EDCFF5}" type="parTrans" cxnId="{DC65F213-A185-47B1-A49E-2351F4FA16A4}">
      <dgm:prSet/>
      <dgm:spPr/>
      <dgm:t>
        <a:bodyPr/>
        <a:lstStyle/>
        <a:p>
          <a:endParaRPr lang="en-US"/>
        </a:p>
      </dgm:t>
    </dgm:pt>
    <dgm:pt modelId="{24B44ED6-80CE-4849-9A36-BC85C86E309E}" type="sibTrans" cxnId="{DC65F213-A185-47B1-A49E-2351F4FA16A4}">
      <dgm:prSet/>
      <dgm:spPr/>
      <dgm:t>
        <a:bodyPr/>
        <a:lstStyle/>
        <a:p>
          <a:endParaRPr lang="en-US"/>
        </a:p>
      </dgm:t>
    </dgm:pt>
    <dgm:pt modelId="{A23B762B-874E-4F48-99B8-2F1BB6326779}" type="pres">
      <dgm:prSet presAssocID="{62593193-F035-41E6-B3F2-4D1997801840}" presName="Name0" presStyleCnt="0">
        <dgm:presLayoutVars>
          <dgm:chMax val="7"/>
          <dgm:dir/>
          <dgm:animLvl val="lvl"/>
          <dgm:resizeHandles val="exact"/>
        </dgm:presLayoutVars>
      </dgm:prSet>
      <dgm:spPr/>
    </dgm:pt>
    <dgm:pt modelId="{641A5A61-F8E5-417A-A213-70EDD87C441D}" type="pres">
      <dgm:prSet presAssocID="{4AD62893-8A6A-448D-ACE2-CE0AC84C2DE8}" presName="circle1" presStyleLbl="node1" presStyleIdx="0" presStyleCnt="1"/>
      <dgm:spPr/>
    </dgm:pt>
    <dgm:pt modelId="{9878B96D-4633-4F92-A968-72E1ED34129B}" type="pres">
      <dgm:prSet presAssocID="{4AD62893-8A6A-448D-ACE2-CE0AC84C2DE8}" presName="space" presStyleCnt="0"/>
      <dgm:spPr/>
    </dgm:pt>
    <dgm:pt modelId="{556C5432-477B-48D4-84DD-AC5DD40A8285}" type="pres">
      <dgm:prSet presAssocID="{4AD62893-8A6A-448D-ACE2-CE0AC84C2DE8}" presName="rect1" presStyleLbl="alignAcc1" presStyleIdx="0" presStyleCnt="1" custScaleY="100000"/>
      <dgm:spPr/>
    </dgm:pt>
    <dgm:pt modelId="{D4209F22-4BE8-4A03-8F36-99FE869ABCE2}" type="pres">
      <dgm:prSet presAssocID="{4AD62893-8A6A-448D-ACE2-CE0AC84C2DE8}" presName="rect1ParTxNoCh" presStyleLbl="alignAcc1" presStyleIdx="0" presStyleCnt="1">
        <dgm:presLayoutVars>
          <dgm:chMax val="1"/>
          <dgm:bulletEnabled val="1"/>
        </dgm:presLayoutVars>
      </dgm:prSet>
      <dgm:spPr/>
    </dgm:pt>
  </dgm:ptLst>
  <dgm:cxnLst>
    <dgm:cxn modelId="{DC65F213-A185-47B1-A49E-2351F4FA16A4}" srcId="{62593193-F035-41E6-B3F2-4D1997801840}" destId="{4AD62893-8A6A-448D-ACE2-CE0AC84C2DE8}" srcOrd="0" destOrd="0" parTransId="{7F4BF629-4593-4619-86CA-4430C0EDCFF5}" sibTransId="{24B44ED6-80CE-4849-9A36-BC85C86E309E}"/>
    <dgm:cxn modelId="{F8F6D889-D51E-4F99-8364-E4BD31BADFD4}" type="presOf" srcId="{4AD62893-8A6A-448D-ACE2-CE0AC84C2DE8}" destId="{556C5432-477B-48D4-84DD-AC5DD40A8285}" srcOrd="0" destOrd="0" presId="urn:microsoft.com/office/officeart/2005/8/layout/target3"/>
    <dgm:cxn modelId="{00133BEB-96A7-4311-A042-0B8139495C23}" type="presOf" srcId="{62593193-F035-41E6-B3F2-4D1997801840}" destId="{A23B762B-874E-4F48-99B8-2F1BB6326779}" srcOrd="0" destOrd="0" presId="urn:microsoft.com/office/officeart/2005/8/layout/target3"/>
    <dgm:cxn modelId="{E0CB14F3-C61F-4175-A5D5-E2BAF4F0C130}" type="presOf" srcId="{4AD62893-8A6A-448D-ACE2-CE0AC84C2DE8}" destId="{D4209F22-4BE8-4A03-8F36-99FE869ABCE2}" srcOrd="1" destOrd="0" presId="urn:microsoft.com/office/officeart/2005/8/layout/target3"/>
    <dgm:cxn modelId="{7E538A6B-67DB-4DC9-A02C-B8A30BC400C8}" type="presParOf" srcId="{A23B762B-874E-4F48-99B8-2F1BB6326779}" destId="{641A5A61-F8E5-417A-A213-70EDD87C441D}" srcOrd="0" destOrd="0" presId="urn:microsoft.com/office/officeart/2005/8/layout/target3"/>
    <dgm:cxn modelId="{335E3436-791E-463A-B802-884DC2220B35}" type="presParOf" srcId="{A23B762B-874E-4F48-99B8-2F1BB6326779}" destId="{9878B96D-4633-4F92-A968-72E1ED34129B}" srcOrd="1" destOrd="0" presId="urn:microsoft.com/office/officeart/2005/8/layout/target3"/>
    <dgm:cxn modelId="{7D12819A-F5E4-4BE8-A4E1-A0725CDFA40B}" type="presParOf" srcId="{A23B762B-874E-4F48-99B8-2F1BB6326779}" destId="{556C5432-477B-48D4-84DD-AC5DD40A8285}" srcOrd="2" destOrd="0" presId="urn:microsoft.com/office/officeart/2005/8/layout/target3"/>
    <dgm:cxn modelId="{828A5F9C-BAFE-4556-B47C-105CCDB41AD9}" type="presParOf" srcId="{A23B762B-874E-4F48-99B8-2F1BB6326779}" destId="{D4209F22-4BE8-4A03-8F36-99FE869ABCE2}" srcOrd="3"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E00D8-A323-384F-8D98-3005B846EF9B}" type="doc">
      <dgm:prSet loTypeId="urn:microsoft.com/office/officeart/2005/8/layout/hChevron3" loCatId="" qsTypeId="urn:microsoft.com/office/officeart/2005/8/quickstyle/simple4" qsCatId="simple" csTypeId="urn:microsoft.com/office/officeart/2005/8/colors/accent1_2" csCatId="accent1" phldr="1"/>
      <dgm:spPr/>
    </dgm:pt>
    <dgm:pt modelId="{EE2E67BB-E4A6-6645-A84F-0599FA466A15}">
      <dgm:prSet phldrT="[Text]" custT="1"/>
      <dgm:spPr>
        <a:solidFill>
          <a:srgbClr val="FF0000"/>
        </a:solidFill>
      </dgm:spPr>
      <dgm:t>
        <a:bodyPr/>
        <a:lstStyle/>
        <a:p>
          <a:r>
            <a:rPr lang="en-US" sz="2400" dirty="0">
              <a:latin typeface="Open Sans Cond Light"/>
              <a:cs typeface="Open Sans Cond Light"/>
            </a:rPr>
            <a:t>40%</a:t>
          </a:r>
        </a:p>
        <a:p>
          <a:r>
            <a:rPr lang="en-US" sz="2400" dirty="0">
              <a:latin typeface="Open Sans Cond Light"/>
              <a:cs typeface="Open Sans Cond Light"/>
            </a:rPr>
            <a:t>SHOULD NOT USE</a:t>
          </a:r>
        </a:p>
        <a:p>
          <a:r>
            <a:rPr lang="en-US" sz="2400" dirty="0">
              <a:latin typeface="Open Sans Cond Light"/>
              <a:cs typeface="Open Sans Cond Light"/>
            </a:rPr>
            <a:t>THAT RATING SYSTEM</a:t>
          </a:r>
        </a:p>
      </dgm:t>
    </dgm:pt>
    <dgm:pt modelId="{2C8E5D28-0A4F-614F-B537-062C84FDCDC1}" type="parTrans" cxnId="{89AD6991-AFB7-A148-B340-3F66BB76ADCB}">
      <dgm:prSet/>
      <dgm:spPr/>
      <dgm:t>
        <a:bodyPr/>
        <a:lstStyle/>
        <a:p>
          <a:endParaRPr lang="en-US" sz="2400">
            <a:latin typeface="Open Sans Cond Light"/>
            <a:cs typeface="Open Sans Cond Light"/>
          </a:endParaRPr>
        </a:p>
      </dgm:t>
    </dgm:pt>
    <dgm:pt modelId="{89517D0C-B1B9-4D44-82C1-A51E8B4BA555}" type="sibTrans" cxnId="{89AD6991-AFB7-A148-B340-3F66BB76ADCB}">
      <dgm:prSet/>
      <dgm:spPr/>
      <dgm:t>
        <a:bodyPr/>
        <a:lstStyle/>
        <a:p>
          <a:endParaRPr lang="en-US" sz="2400">
            <a:latin typeface="Open Sans Cond Light"/>
            <a:cs typeface="Open Sans Cond Light"/>
          </a:endParaRPr>
        </a:p>
      </dgm:t>
    </dgm:pt>
    <dgm:pt modelId="{3DF169D5-055E-D94C-8CF9-A047076D0A98}">
      <dgm:prSet phldrT="[Text]" custT="1"/>
      <dgm:spPr>
        <a:solidFill>
          <a:srgbClr val="9BBB59"/>
        </a:solidFill>
      </dgm:spPr>
      <dgm:t>
        <a:bodyPr/>
        <a:lstStyle/>
        <a:p>
          <a:r>
            <a:rPr lang="en-US" sz="2400" dirty="0">
              <a:latin typeface="Open Sans Cond Light"/>
              <a:cs typeface="Open Sans Cond Light"/>
            </a:rPr>
            <a:t>40%-60%</a:t>
          </a:r>
        </a:p>
        <a:p>
          <a:r>
            <a:rPr lang="en-US" sz="2400" dirty="0">
              <a:latin typeface="Open Sans Cond Light"/>
              <a:cs typeface="Open Sans Cond Light"/>
            </a:rPr>
            <a:t>PROJECT’S TEAM</a:t>
          </a:r>
        </a:p>
        <a:p>
          <a:r>
            <a:rPr lang="en-US" sz="2400" dirty="0">
              <a:latin typeface="Open Sans Cond Light"/>
              <a:cs typeface="Open Sans Cond Light"/>
            </a:rPr>
            <a:t>CHOICE</a:t>
          </a:r>
        </a:p>
      </dgm:t>
    </dgm:pt>
    <dgm:pt modelId="{0FA0002C-E73A-A342-A69E-E5D3F2BA4113}" type="parTrans" cxnId="{C02DEE99-A44A-D646-9CF9-55343F53F051}">
      <dgm:prSet/>
      <dgm:spPr/>
      <dgm:t>
        <a:bodyPr/>
        <a:lstStyle/>
        <a:p>
          <a:endParaRPr lang="en-US" sz="2400">
            <a:latin typeface="Open Sans Cond Light"/>
            <a:cs typeface="Open Sans Cond Light"/>
          </a:endParaRPr>
        </a:p>
      </dgm:t>
    </dgm:pt>
    <dgm:pt modelId="{B79F5B2F-8C71-6F49-948C-533ECA264391}" type="sibTrans" cxnId="{C02DEE99-A44A-D646-9CF9-55343F53F051}">
      <dgm:prSet/>
      <dgm:spPr/>
      <dgm:t>
        <a:bodyPr/>
        <a:lstStyle/>
        <a:p>
          <a:endParaRPr lang="en-US" sz="2400">
            <a:latin typeface="Open Sans Cond Light"/>
            <a:cs typeface="Open Sans Cond Light"/>
          </a:endParaRPr>
        </a:p>
      </dgm:t>
    </dgm:pt>
    <dgm:pt modelId="{44A43AC3-8CE2-6B4F-B732-E58231BB72B9}">
      <dgm:prSet phldrT="[Text]" custT="1"/>
      <dgm:spPr>
        <a:solidFill>
          <a:schemeClr val="accent1">
            <a:lumMod val="50000"/>
          </a:schemeClr>
        </a:solidFill>
      </dgm:spPr>
      <dgm:t>
        <a:bodyPr/>
        <a:lstStyle/>
        <a:p>
          <a:r>
            <a:rPr lang="en-US" sz="2400" dirty="0">
              <a:latin typeface="Open Sans Cond Light"/>
              <a:cs typeface="Open Sans Cond Light"/>
            </a:rPr>
            <a:t>60% SHOULD USE THAT RATING</a:t>
          </a:r>
        </a:p>
        <a:p>
          <a:r>
            <a:rPr lang="en-US" sz="2400" dirty="0">
              <a:latin typeface="Open Sans Cond Light"/>
              <a:cs typeface="Open Sans Cond Light"/>
            </a:rPr>
            <a:t>SYSTEM</a:t>
          </a:r>
        </a:p>
      </dgm:t>
    </dgm:pt>
    <dgm:pt modelId="{11119E06-D553-6648-A1CE-1EAD3A3E4A34}" type="parTrans" cxnId="{58648126-E14B-A544-ADEE-B6FD84F279D6}">
      <dgm:prSet/>
      <dgm:spPr/>
      <dgm:t>
        <a:bodyPr/>
        <a:lstStyle/>
        <a:p>
          <a:endParaRPr lang="en-US" sz="2400">
            <a:latin typeface="Open Sans Cond Light"/>
            <a:cs typeface="Open Sans Cond Light"/>
          </a:endParaRPr>
        </a:p>
      </dgm:t>
    </dgm:pt>
    <dgm:pt modelId="{DCEE0C47-A3AC-B844-8D20-81C21AC88823}" type="sibTrans" cxnId="{58648126-E14B-A544-ADEE-B6FD84F279D6}">
      <dgm:prSet/>
      <dgm:spPr/>
      <dgm:t>
        <a:bodyPr/>
        <a:lstStyle/>
        <a:p>
          <a:endParaRPr lang="en-US" sz="2400">
            <a:latin typeface="Open Sans Cond Light"/>
            <a:cs typeface="Open Sans Cond Light"/>
          </a:endParaRPr>
        </a:p>
      </dgm:t>
    </dgm:pt>
    <dgm:pt modelId="{DDA88E98-58E4-5C4A-BE43-D948615157A9}" type="pres">
      <dgm:prSet presAssocID="{0C1E00D8-A323-384F-8D98-3005B846EF9B}" presName="Name0" presStyleCnt="0">
        <dgm:presLayoutVars>
          <dgm:dir/>
          <dgm:resizeHandles val="exact"/>
        </dgm:presLayoutVars>
      </dgm:prSet>
      <dgm:spPr/>
    </dgm:pt>
    <dgm:pt modelId="{43DD3C0A-F1B1-1E42-8CEA-9106D5C8D5C1}" type="pres">
      <dgm:prSet presAssocID="{EE2E67BB-E4A6-6645-A84F-0599FA466A15}" presName="parTxOnly" presStyleLbl="node1" presStyleIdx="0" presStyleCnt="3">
        <dgm:presLayoutVars>
          <dgm:bulletEnabled val="1"/>
        </dgm:presLayoutVars>
      </dgm:prSet>
      <dgm:spPr/>
    </dgm:pt>
    <dgm:pt modelId="{072C9E86-6ACC-2D4D-8958-8EA197B2F10F}" type="pres">
      <dgm:prSet presAssocID="{89517D0C-B1B9-4D44-82C1-A51E8B4BA555}" presName="parSpace" presStyleCnt="0"/>
      <dgm:spPr/>
    </dgm:pt>
    <dgm:pt modelId="{F688ED56-43CD-4B46-B8E9-7FF6A22D41D2}" type="pres">
      <dgm:prSet presAssocID="{3DF169D5-055E-D94C-8CF9-A047076D0A98}" presName="parTxOnly" presStyleLbl="node1" presStyleIdx="1" presStyleCnt="3">
        <dgm:presLayoutVars>
          <dgm:bulletEnabled val="1"/>
        </dgm:presLayoutVars>
      </dgm:prSet>
      <dgm:spPr/>
    </dgm:pt>
    <dgm:pt modelId="{FF8031F5-F33C-5F41-9CAB-12E1DE349C2B}" type="pres">
      <dgm:prSet presAssocID="{B79F5B2F-8C71-6F49-948C-533ECA264391}" presName="parSpace" presStyleCnt="0"/>
      <dgm:spPr/>
    </dgm:pt>
    <dgm:pt modelId="{D5DE7EF8-66AA-0C47-87CA-7B931ABABACC}" type="pres">
      <dgm:prSet presAssocID="{44A43AC3-8CE2-6B4F-B732-E58231BB72B9}" presName="parTxOnly" presStyleLbl="node1" presStyleIdx="2" presStyleCnt="3">
        <dgm:presLayoutVars>
          <dgm:bulletEnabled val="1"/>
        </dgm:presLayoutVars>
      </dgm:prSet>
      <dgm:spPr/>
    </dgm:pt>
  </dgm:ptLst>
  <dgm:cxnLst>
    <dgm:cxn modelId="{DB8C5822-FC66-1E43-A6F6-550CC62B87BC}" type="presOf" srcId="{44A43AC3-8CE2-6B4F-B732-E58231BB72B9}" destId="{D5DE7EF8-66AA-0C47-87CA-7B931ABABACC}" srcOrd="0" destOrd="0" presId="urn:microsoft.com/office/officeart/2005/8/layout/hChevron3"/>
    <dgm:cxn modelId="{58648126-E14B-A544-ADEE-B6FD84F279D6}" srcId="{0C1E00D8-A323-384F-8D98-3005B846EF9B}" destId="{44A43AC3-8CE2-6B4F-B732-E58231BB72B9}" srcOrd="2" destOrd="0" parTransId="{11119E06-D553-6648-A1CE-1EAD3A3E4A34}" sibTransId="{DCEE0C47-A3AC-B844-8D20-81C21AC88823}"/>
    <dgm:cxn modelId="{4460EF66-FA5B-704F-8E4B-8BEF73AF5F74}" type="presOf" srcId="{3DF169D5-055E-D94C-8CF9-A047076D0A98}" destId="{F688ED56-43CD-4B46-B8E9-7FF6A22D41D2}" srcOrd="0" destOrd="0" presId="urn:microsoft.com/office/officeart/2005/8/layout/hChevron3"/>
    <dgm:cxn modelId="{89AD6991-AFB7-A148-B340-3F66BB76ADCB}" srcId="{0C1E00D8-A323-384F-8D98-3005B846EF9B}" destId="{EE2E67BB-E4A6-6645-A84F-0599FA466A15}" srcOrd="0" destOrd="0" parTransId="{2C8E5D28-0A4F-614F-B537-062C84FDCDC1}" sibTransId="{89517D0C-B1B9-4D44-82C1-A51E8B4BA555}"/>
    <dgm:cxn modelId="{C02DEE99-A44A-D646-9CF9-55343F53F051}" srcId="{0C1E00D8-A323-384F-8D98-3005B846EF9B}" destId="{3DF169D5-055E-D94C-8CF9-A047076D0A98}" srcOrd="1" destOrd="0" parTransId="{0FA0002C-E73A-A342-A69E-E5D3F2BA4113}" sibTransId="{B79F5B2F-8C71-6F49-948C-533ECA264391}"/>
    <dgm:cxn modelId="{A19EB0AE-B74B-ED48-BF47-9D271B656378}" type="presOf" srcId="{0C1E00D8-A323-384F-8D98-3005B846EF9B}" destId="{DDA88E98-58E4-5C4A-BE43-D948615157A9}" srcOrd="0" destOrd="0" presId="urn:microsoft.com/office/officeart/2005/8/layout/hChevron3"/>
    <dgm:cxn modelId="{51C050DE-1284-8143-8334-762B75540086}" type="presOf" srcId="{EE2E67BB-E4A6-6645-A84F-0599FA466A15}" destId="{43DD3C0A-F1B1-1E42-8CEA-9106D5C8D5C1}" srcOrd="0" destOrd="0" presId="urn:microsoft.com/office/officeart/2005/8/layout/hChevron3"/>
    <dgm:cxn modelId="{B0A998EC-DD2F-D74C-B6E2-77BE8F5E9CD2}" type="presParOf" srcId="{DDA88E98-58E4-5C4A-BE43-D948615157A9}" destId="{43DD3C0A-F1B1-1E42-8CEA-9106D5C8D5C1}" srcOrd="0" destOrd="0" presId="urn:microsoft.com/office/officeart/2005/8/layout/hChevron3"/>
    <dgm:cxn modelId="{364C1E6D-9E45-1C47-9DC0-43556148CA3C}" type="presParOf" srcId="{DDA88E98-58E4-5C4A-BE43-D948615157A9}" destId="{072C9E86-6ACC-2D4D-8958-8EA197B2F10F}" srcOrd="1" destOrd="0" presId="urn:microsoft.com/office/officeart/2005/8/layout/hChevron3"/>
    <dgm:cxn modelId="{4D03B687-6A65-C34E-B869-8827A0FDE093}" type="presParOf" srcId="{DDA88E98-58E4-5C4A-BE43-D948615157A9}" destId="{F688ED56-43CD-4B46-B8E9-7FF6A22D41D2}" srcOrd="2" destOrd="0" presId="urn:microsoft.com/office/officeart/2005/8/layout/hChevron3"/>
    <dgm:cxn modelId="{C52E3D77-9406-A145-B770-E374826D2AF8}" type="presParOf" srcId="{DDA88E98-58E4-5C4A-BE43-D948615157A9}" destId="{FF8031F5-F33C-5F41-9CAB-12E1DE349C2B}" srcOrd="3" destOrd="0" presId="urn:microsoft.com/office/officeart/2005/8/layout/hChevron3"/>
    <dgm:cxn modelId="{8D711433-B15E-DA47-8C98-869DDC69958C}" type="presParOf" srcId="{DDA88E98-58E4-5C4A-BE43-D948615157A9}" destId="{D5DE7EF8-66AA-0C47-87CA-7B931ABABACC}"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4EE00-914D-4B67-9CE3-65EA6B94F58E}">
      <dsp:nvSpPr>
        <dsp:cNvPr id="0" name=""/>
        <dsp:cNvSpPr/>
      </dsp:nvSpPr>
      <dsp:spPr>
        <a:xfrm>
          <a:off x="0" y="449579"/>
          <a:ext cx="2606040" cy="2606040"/>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A1CFF-B488-4E5C-90A4-07F8F9D20FBC}">
      <dsp:nvSpPr>
        <dsp:cNvPr id="0" name=""/>
        <dsp:cNvSpPr/>
      </dsp:nvSpPr>
      <dsp:spPr>
        <a:xfrm>
          <a:off x="1303020" y="457202"/>
          <a:ext cx="3040380" cy="259079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venirNext LT Pro Cn"/>
              <a:cs typeface="AvenirNext LT Pro Cn"/>
            </a:rPr>
            <a:t>Minimum project requirement (MPR)</a:t>
          </a:r>
          <a:endParaRPr lang="en-US" sz="1800" kern="1200" dirty="0"/>
        </a:p>
      </dsp:txBody>
      <dsp:txXfrm>
        <a:off x="1303020" y="457202"/>
        <a:ext cx="3040380" cy="777240"/>
      </dsp:txXfrm>
    </dsp:sp>
    <dsp:sp modelId="{3966713E-40E0-4653-BDE8-CD5C8B477B35}">
      <dsp:nvSpPr>
        <dsp:cNvPr id="0" name=""/>
        <dsp:cNvSpPr/>
      </dsp:nvSpPr>
      <dsp:spPr>
        <a:xfrm>
          <a:off x="456057" y="1231393"/>
          <a:ext cx="1693924" cy="1693924"/>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740F4-A0D9-4476-A872-30FEB502CC5C}">
      <dsp:nvSpPr>
        <dsp:cNvPr id="0" name=""/>
        <dsp:cNvSpPr/>
      </dsp:nvSpPr>
      <dsp:spPr>
        <a:xfrm>
          <a:off x="1303020" y="1231393"/>
          <a:ext cx="3040380" cy="169392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venirNext LT Pro Cn"/>
              <a:cs typeface="AvenirNext LT Pro Cn"/>
            </a:rPr>
            <a:t>Pre-requisites</a:t>
          </a:r>
          <a:endParaRPr lang="en-US" sz="1800" b="0" i="0" kern="1200" dirty="0">
            <a:latin typeface="AvenirNext LT Pro Cn"/>
            <a:cs typeface="AvenirNext LT Pro Cn"/>
          </a:endParaRPr>
        </a:p>
      </dsp:txBody>
      <dsp:txXfrm>
        <a:off x="1303020" y="1231393"/>
        <a:ext cx="3040380" cy="781811"/>
      </dsp:txXfrm>
    </dsp:sp>
    <dsp:sp modelId="{980BBE95-D86B-4B4E-BDF8-A0C59BC5F737}">
      <dsp:nvSpPr>
        <dsp:cNvPr id="0" name=""/>
        <dsp:cNvSpPr/>
      </dsp:nvSpPr>
      <dsp:spPr>
        <a:xfrm>
          <a:off x="912114" y="2013204"/>
          <a:ext cx="781811" cy="781811"/>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61A8-BF37-D448-9FED-B7E10BCDAED5}">
      <dsp:nvSpPr>
        <dsp:cNvPr id="0" name=""/>
        <dsp:cNvSpPr/>
      </dsp:nvSpPr>
      <dsp:spPr>
        <a:xfrm>
          <a:off x="1303020" y="2013204"/>
          <a:ext cx="3040380" cy="781811"/>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venirNext LT Pro Cn"/>
              <a:cs typeface="AvenirNext LT Pro Cn"/>
            </a:rPr>
            <a:t>Minimum credit for desired certification level</a:t>
          </a:r>
          <a:endParaRPr lang="en-US" sz="1800" b="0" i="0" kern="1200" dirty="0">
            <a:latin typeface="AvenirNext LT Pro Cn"/>
            <a:cs typeface="AvenirNext LT Pro Cn"/>
          </a:endParaRPr>
        </a:p>
      </dsp:txBody>
      <dsp:txXfrm>
        <a:off x="1303020" y="2013204"/>
        <a:ext cx="3040380" cy="781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A5A61-F8E5-417A-A213-70EDD87C441D}">
      <dsp:nvSpPr>
        <dsp:cNvPr id="0" name=""/>
        <dsp:cNvSpPr/>
      </dsp:nvSpPr>
      <dsp:spPr>
        <a:xfrm>
          <a:off x="0" y="0"/>
          <a:ext cx="914400" cy="914400"/>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C5432-477B-48D4-84DD-AC5DD40A8285}">
      <dsp:nvSpPr>
        <dsp:cNvPr id="0" name=""/>
        <dsp:cNvSpPr/>
      </dsp:nvSpPr>
      <dsp:spPr>
        <a:xfrm>
          <a:off x="457200" y="0"/>
          <a:ext cx="2286000" cy="9144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venirNext LT Pro Cn"/>
              <a:cs typeface="AvenirNext LT Pro Cn"/>
            </a:rPr>
            <a:t>Credit Interpretation Ruling (CIR)</a:t>
          </a:r>
          <a:endParaRPr lang="en-US" sz="1800" b="0" i="0" kern="1200" dirty="0">
            <a:latin typeface="AvenirNext LT Pro Cn"/>
            <a:cs typeface="AvenirNext LT Pro Cn"/>
          </a:endParaRPr>
        </a:p>
      </dsp:txBody>
      <dsp:txXfrm>
        <a:off x="457200" y="0"/>
        <a:ext cx="2286000" cy="914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D3C0A-F1B1-1E42-8CEA-9106D5C8D5C1}">
      <dsp:nvSpPr>
        <dsp:cNvPr id="0" name=""/>
        <dsp:cNvSpPr/>
      </dsp:nvSpPr>
      <dsp:spPr>
        <a:xfrm>
          <a:off x="4788" y="1060813"/>
          <a:ext cx="4187316" cy="1674926"/>
        </a:xfrm>
        <a:prstGeom prst="homePlate">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Cond Light"/>
              <a:cs typeface="Open Sans Cond Light"/>
            </a:rPr>
            <a:t>40%</a:t>
          </a:r>
        </a:p>
        <a:p>
          <a:pPr marL="0" lvl="0" indent="0" algn="ctr" defTabSz="1066800">
            <a:lnSpc>
              <a:spcPct val="90000"/>
            </a:lnSpc>
            <a:spcBef>
              <a:spcPct val="0"/>
            </a:spcBef>
            <a:spcAft>
              <a:spcPct val="35000"/>
            </a:spcAft>
            <a:buNone/>
          </a:pPr>
          <a:r>
            <a:rPr lang="en-US" sz="2400" kern="1200" dirty="0">
              <a:latin typeface="Open Sans Cond Light"/>
              <a:cs typeface="Open Sans Cond Light"/>
            </a:rPr>
            <a:t>SHOULD NOT USE</a:t>
          </a:r>
        </a:p>
        <a:p>
          <a:pPr marL="0" lvl="0" indent="0" algn="ctr" defTabSz="1066800">
            <a:lnSpc>
              <a:spcPct val="90000"/>
            </a:lnSpc>
            <a:spcBef>
              <a:spcPct val="0"/>
            </a:spcBef>
            <a:spcAft>
              <a:spcPct val="35000"/>
            </a:spcAft>
            <a:buNone/>
          </a:pPr>
          <a:r>
            <a:rPr lang="en-US" sz="2400" kern="1200" dirty="0">
              <a:latin typeface="Open Sans Cond Light"/>
              <a:cs typeface="Open Sans Cond Light"/>
            </a:rPr>
            <a:t>THAT RATING SYSTEM</a:t>
          </a:r>
        </a:p>
      </dsp:txBody>
      <dsp:txXfrm>
        <a:off x="4788" y="1060813"/>
        <a:ext cx="3768585" cy="1674926"/>
      </dsp:txXfrm>
    </dsp:sp>
    <dsp:sp modelId="{F688ED56-43CD-4B46-B8E9-7FF6A22D41D2}">
      <dsp:nvSpPr>
        <dsp:cNvPr id="0" name=""/>
        <dsp:cNvSpPr/>
      </dsp:nvSpPr>
      <dsp:spPr>
        <a:xfrm>
          <a:off x="3354641" y="1060813"/>
          <a:ext cx="4187316" cy="1674926"/>
        </a:xfrm>
        <a:prstGeom prst="chevron">
          <a:avLst/>
        </a:prstGeom>
        <a:solidFill>
          <a:srgbClr val="9BBB5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Cond Light"/>
              <a:cs typeface="Open Sans Cond Light"/>
            </a:rPr>
            <a:t>40%-60%</a:t>
          </a:r>
        </a:p>
        <a:p>
          <a:pPr marL="0" lvl="0" indent="0" algn="ctr" defTabSz="1066800">
            <a:lnSpc>
              <a:spcPct val="90000"/>
            </a:lnSpc>
            <a:spcBef>
              <a:spcPct val="0"/>
            </a:spcBef>
            <a:spcAft>
              <a:spcPct val="35000"/>
            </a:spcAft>
            <a:buNone/>
          </a:pPr>
          <a:r>
            <a:rPr lang="en-US" sz="2400" kern="1200" dirty="0">
              <a:latin typeface="Open Sans Cond Light"/>
              <a:cs typeface="Open Sans Cond Light"/>
            </a:rPr>
            <a:t>PROJECT’S TEAM</a:t>
          </a:r>
        </a:p>
        <a:p>
          <a:pPr marL="0" lvl="0" indent="0" algn="ctr" defTabSz="1066800">
            <a:lnSpc>
              <a:spcPct val="90000"/>
            </a:lnSpc>
            <a:spcBef>
              <a:spcPct val="0"/>
            </a:spcBef>
            <a:spcAft>
              <a:spcPct val="35000"/>
            </a:spcAft>
            <a:buNone/>
          </a:pPr>
          <a:r>
            <a:rPr lang="en-US" sz="2400" kern="1200" dirty="0">
              <a:latin typeface="Open Sans Cond Light"/>
              <a:cs typeface="Open Sans Cond Light"/>
            </a:rPr>
            <a:t>CHOICE</a:t>
          </a:r>
        </a:p>
      </dsp:txBody>
      <dsp:txXfrm>
        <a:off x="4192104" y="1060813"/>
        <a:ext cx="2512390" cy="1674926"/>
      </dsp:txXfrm>
    </dsp:sp>
    <dsp:sp modelId="{D5DE7EF8-66AA-0C47-87CA-7B931ABABACC}">
      <dsp:nvSpPr>
        <dsp:cNvPr id="0" name=""/>
        <dsp:cNvSpPr/>
      </dsp:nvSpPr>
      <dsp:spPr>
        <a:xfrm>
          <a:off x="6704494" y="1060813"/>
          <a:ext cx="4187316" cy="1674926"/>
        </a:xfrm>
        <a:prstGeom prst="chevron">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Cond Light"/>
              <a:cs typeface="Open Sans Cond Light"/>
            </a:rPr>
            <a:t>60% SHOULD USE THAT RATING</a:t>
          </a:r>
        </a:p>
        <a:p>
          <a:pPr marL="0" lvl="0" indent="0" algn="ctr" defTabSz="1066800">
            <a:lnSpc>
              <a:spcPct val="90000"/>
            </a:lnSpc>
            <a:spcBef>
              <a:spcPct val="0"/>
            </a:spcBef>
            <a:spcAft>
              <a:spcPct val="35000"/>
            </a:spcAft>
            <a:buNone/>
          </a:pPr>
          <a:r>
            <a:rPr lang="en-US" sz="2400" kern="1200" dirty="0">
              <a:latin typeface="Open Sans Cond Light"/>
              <a:cs typeface="Open Sans Cond Light"/>
            </a:rPr>
            <a:t>SYSTEM</a:t>
          </a:r>
        </a:p>
      </dsp:txBody>
      <dsp:txXfrm>
        <a:off x="7541957" y="1060813"/>
        <a:ext cx="2512390" cy="167492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94ACC24-438C-4A3A-B04D-B20670A77BD7}" type="datetimeFigureOut">
              <a:rPr lang="en-US" smtClean="0"/>
              <a:t>10/3/2023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r>
              <a:rPr lang="en-US"/>
              <a:t>GBRIonline.org</a:t>
            </a: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DAD35E30-98E2-4D2B-939D-2F1FDC9ADFD2}" type="slidenum">
              <a:rPr lang="en-US" smtClean="0"/>
              <a:t>‹#›</a:t>
            </a:fld>
            <a:endParaRPr lang="en-US"/>
          </a:p>
        </p:txBody>
      </p:sp>
    </p:spTree>
    <p:extLst>
      <p:ext uri="{BB962C8B-B14F-4D97-AF65-F5344CB8AC3E}">
        <p14:creationId xmlns:p14="http://schemas.microsoft.com/office/powerpoint/2010/main" val="15613400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a:defRPr sz="1300"/>
            </a:lvl1pPr>
          </a:lstStyle>
          <a:p>
            <a:endParaRPr lang="en-US"/>
          </a:p>
        </p:txBody>
      </p:sp>
      <p:sp>
        <p:nvSpPr>
          <p:cNvPr id="81923"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p>
        </p:txBody>
      </p:sp>
      <p:sp>
        <p:nvSpPr>
          <p:cNvPr id="8192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a:defRPr sz="1300"/>
            </a:lvl1pPr>
          </a:lstStyle>
          <a:p>
            <a:r>
              <a:rPr lang="en-US"/>
              <a:t>GBRIonline.org</a:t>
            </a:r>
          </a:p>
        </p:txBody>
      </p:sp>
      <p:sp>
        <p:nvSpPr>
          <p:cNvPr id="81927"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8C202899-1352-462C-B9C8-185DEF3999B0}" type="slidenum">
              <a:rPr lang="en-US"/>
              <a:pPr/>
              <a:t>‹#›</a:t>
            </a:fld>
            <a:endParaRPr lang="en-US"/>
          </a:p>
        </p:txBody>
      </p:sp>
    </p:spTree>
    <p:extLst>
      <p:ext uri="{BB962C8B-B14F-4D97-AF65-F5344CB8AC3E}">
        <p14:creationId xmlns:p14="http://schemas.microsoft.com/office/powerpoint/2010/main" val="3642435439"/>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sgbc.org/node/1731178?view=interpretatio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A8F3B9-E755-49A4-B886-677A992FE180}" type="slidenum">
              <a:rPr lang="en-US" smtClean="0"/>
              <a:t>1</a:t>
            </a:fld>
            <a:endParaRPr lang="en-US"/>
          </a:p>
        </p:txBody>
      </p:sp>
    </p:spTree>
    <p:extLst>
      <p:ext uri="{BB962C8B-B14F-4D97-AF65-F5344CB8AC3E}">
        <p14:creationId xmlns:p14="http://schemas.microsoft.com/office/powerpoint/2010/main" val="158392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LEED v4 expands LEED’s global adaptability in following ways – by customizing</a:t>
            </a:r>
            <a:r>
              <a:rPr lang="en-US" altLang="en-US" baseline="0" dirty="0">
                <a:ea typeface="ＭＳ Ｐゴシック" pitchFamily="34" charset="-128"/>
              </a:rPr>
              <a:t> - rating system language, reference guides and LEED online. </a:t>
            </a:r>
            <a:endParaRPr lang="en-US" altLang="en-US" dirty="0">
              <a:ea typeface="ＭＳ Ｐゴシック" pitchFamily="34" charset="-128"/>
            </a:endParaRPr>
          </a:p>
          <a:p>
            <a:pPr eaLnBrk="1" hangingPunct="1">
              <a:spcBef>
                <a:spcPct val="0"/>
              </a:spcBef>
            </a:pPr>
            <a:endParaRPr lang="en-US" altLang="en-US" dirty="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Let’s look at Rating System Language – It incorporates metric units. In the rating system, U.S.-centric language, standards, requirements and definitions have been replaced wherever possible with globally acceptable alternatives.</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Speaking of Reference Guide: </a:t>
            </a:r>
          </a:p>
          <a:p>
            <a:pPr eaLnBrk="1" hangingPunct="1">
              <a:spcBef>
                <a:spcPct val="0"/>
              </a:spcBef>
            </a:pPr>
            <a:endParaRPr lang="en-US" altLang="en-US" dirty="0">
              <a:ea typeface="ＭＳ Ｐゴシック" pitchFamily="34" charset="-128"/>
            </a:endParaRPr>
          </a:p>
          <a:p>
            <a:pPr eaLnBrk="1" hangingPunct="1">
              <a:spcBef>
                <a:spcPct val="0"/>
              </a:spcBef>
              <a:buFontTx/>
              <a:buChar char="-"/>
            </a:pPr>
            <a:r>
              <a:rPr lang="en-US" altLang="en-US" dirty="0">
                <a:ea typeface="ＭＳ Ｐゴシック" pitchFamily="34" charset="-128"/>
              </a:rPr>
              <a:t>International and global data &amp; examples are included</a:t>
            </a:r>
          </a:p>
          <a:p>
            <a:pPr eaLnBrk="1" hangingPunct="1">
              <a:spcBef>
                <a:spcPct val="0"/>
              </a:spcBef>
              <a:buFontTx/>
              <a:buChar char="-"/>
            </a:pPr>
            <a:r>
              <a:rPr lang="en-US" altLang="en-US" dirty="0">
                <a:ea typeface="ＭＳ Ｐゴシック" pitchFamily="34" charset="-128"/>
              </a:rPr>
              <a:t>Provide tips on common issues faced by international projects will be provided for many credits</a:t>
            </a:r>
          </a:p>
          <a:p>
            <a:pPr eaLnBrk="1" hangingPunct="1">
              <a:spcBef>
                <a:spcPct val="0"/>
              </a:spcBef>
            </a:pPr>
            <a:r>
              <a:rPr lang="en-US" altLang="en-US" dirty="0">
                <a:ea typeface="ＭＳ Ｐゴシック" pitchFamily="34" charset="-128"/>
              </a:rPr>
              <a:t>-The web based reference guide will allow for regional guidance to be added as local equivalencies are identified</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Let’s see how LEED online has evolved for global adaptation - As many of you know, LEED Online</a:t>
            </a:r>
            <a:r>
              <a:rPr lang="en-US" altLang="en-US" baseline="0" dirty="0">
                <a:ea typeface="ＭＳ Ｐゴシック" pitchFamily="34" charset="-128"/>
              </a:rPr>
              <a:t> is the portal that all LEED projects utilizes to communicate and transmit information to USGBC review team. </a:t>
            </a:r>
          </a:p>
          <a:p>
            <a:pPr eaLnBrk="1" hangingPunct="1">
              <a:spcBef>
                <a:spcPct val="0"/>
              </a:spcBef>
            </a:pPr>
            <a:endParaRPr lang="en-US" altLang="en-US" baseline="0" dirty="0">
              <a:ea typeface="ＭＳ Ｐゴシック" pitchFamily="34" charset="-128"/>
            </a:endParaRPr>
          </a:p>
          <a:p>
            <a:pPr eaLnBrk="1" hangingPunct="1">
              <a:spcBef>
                <a:spcPct val="0"/>
              </a:spcBef>
            </a:pPr>
            <a:r>
              <a:rPr lang="en-US" altLang="en-US" baseline="0" dirty="0">
                <a:ea typeface="ＭＳ Ｐゴシック" pitchFamily="34" charset="-128"/>
              </a:rPr>
              <a:t>LEED online under v4 </a:t>
            </a:r>
          </a:p>
          <a:p>
            <a:pPr eaLnBrk="1" hangingPunct="1">
              <a:spcBef>
                <a:spcPct val="0"/>
              </a:spcBef>
            </a:pPr>
            <a:r>
              <a:rPr lang="en-US" altLang="en-US" dirty="0">
                <a:ea typeface="ＭＳ Ｐゴシック" pitchFamily="34" charset="-128"/>
              </a:rPr>
              <a:t>- Will support the use of metric units for all aspects of documentation, from calculations to supporting documents in an automated format. </a:t>
            </a:r>
          </a:p>
          <a:p>
            <a:pPr eaLnBrk="1" hangingPunct="1">
              <a:spcBef>
                <a:spcPct val="0"/>
              </a:spcBef>
            </a:pPr>
            <a:r>
              <a:rPr lang="en-US" altLang="en-US" dirty="0">
                <a:ea typeface="ＭＳ Ｐゴシック" pitchFamily="34" charset="-128"/>
              </a:rPr>
              <a:t>- It also will allow local equivalencies to be identified and used in lieu of U.S. based requirements. </a:t>
            </a:r>
          </a:p>
          <a:p>
            <a:pPr eaLnBrk="1" hangingPunct="1">
              <a:spcBef>
                <a:spcPct val="0"/>
              </a:spcBef>
            </a:pPr>
            <a:endParaRPr lang="en-US" altLang="en-US" dirty="0">
              <a:ea typeface="ＭＳ Ｐゴシック" pitchFamily="34" charset="-128"/>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7FC248A-0923-43F6-9073-1A022B3792AD}" type="slidenum">
              <a:rPr lang="en-US" altLang="en-US" sz="1300" smtClean="0">
                <a:solidFill>
                  <a:srgbClr val="000000"/>
                </a:solidFill>
              </a:rPr>
              <a:pPr/>
              <a:t>10</a:t>
            </a:fld>
            <a:endParaRPr lang="en-US" altLang="en-US" sz="1300">
              <a:solidFill>
                <a:srgbClr val="000000"/>
              </a:solidFill>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spcBef>
                <a:spcPct val="0"/>
              </a:spcBef>
              <a:buFontTx/>
              <a:buChar char="•"/>
            </a:pPr>
            <a:r>
              <a:rPr lang="en-US" altLang="en-US" dirty="0">
                <a:ea typeface="ＭＳ Ｐゴシック" pitchFamily="34" charset="-128"/>
              </a:rPr>
              <a:t>All measurements and calculations are shown in both SI and IP to represent the different systems used around the world.</a:t>
            </a:r>
          </a:p>
        </p:txBody>
      </p:sp>
      <p:sp>
        <p:nvSpPr>
          <p:cNvPr id="4" name="Slide Number Placeholder 3"/>
          <p:cNvSpPr>
            <a:spLocks noGrp="1"/>
          </p:cNvSpPr>
          <p:nvPr>
            <p:ph type="sldNum" sz="quarter" idx="10"/>
          </p:nvPr>
        </p:nvSpPr>
        <p:spPr/>
        <p:txBody>
          <a:bodyPr/>
          <a:lstStyle/>
          <a:p>
            <a:fld id="{8C202899-1352-462C-B9C8-185DEF3999B0}" type="slidenum">
              <a:rPr lang="en-US" smtClean="0"/>
              <a:pPr/>
              <a:t>11</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296611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Read from slide</a:t>
            </a:r>
          </a:p>
        </p:txBody>
      </p:sp>
      <p:sp>
        <p:nvSpPr>
          <p:cNvPr id="4" name="Slide Number Placeholder 3"/>
          <p:cNvSpPr>
            <a:spLocks noGrp="1"/>
          </p:cNvSpPr>
          <p:nvPr>
            <p:ph type="sldNum" sz="quarter" idx="10"/>
          </p:nvPr>
        </p:nvSpPr>
        <p:spPr/>
        <p:txBody>
          <a:bodyPr/>
          <a:lstStyle/>
          <a:p>
            <a:fld id="{8C202899-1352-462C-B9C8-185DEF3999B0}" type="slidenum">
              <a:rPr lang="en-US" smtClean="0"/>
              <a:pPr/>
              <a:t>12</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24628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One LEED means more solutions for more building types While LEED v4 represents one rating system; it supports 21 different building types making LEED more appropriate for more </a:t>
            </a:r>
            <a:r>
              <a:rPr lang="en-US" altLang="en-US" dirty="0" err="1">
                <a:ea typeface="ＭＳ Ｐゴシック" pitchFamily="34" charset="-128"/>
              </a:rPr>
              <a:t>projects..such</a:t>
            </a:r>
            <a:r>
              <a:rPr lang="en-US" altLang="en-US" baseline="0" dirty="0">
                <a:ea typeface="ＭＳ Ｐゴシック" pitchFamily="34" charset="-128"/>
              </a:rPr>
              <a:t> as hospitality, retail, ware house, data centers, core and shell and schools to name a few</a:t>
            </a:r>
            <a:endParaRPr lang="en-US" altLang="en-US" dirty="0">
              <a:ea typeface="ＭＳ Ｐゴシック" pitchFamily="34" charset="-128"/>
            </a:endParaRP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EEC7DEC-66BA-4AFD-A65B-39BC162E88C6}" type="slidenum">
              <a:rPr lang="en-US" altLang="en-US" sz="1300" smtClean="0"/>
              <a:pPr/>
              <a:t>13</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Here is the list of all 21 different project types….The list is impressive and it may appear complicated but it makes LEED more appropriate for more project types. </a:t>
            </a:r>
          </a:p>
          <a:p>
            <a:endParaRPr lang="en-US" altLang="en-US" dirty="0">
              <a:ea typeface="ＭＳ Ｐゴシック" pitchFamily="34" charset="-128"/>
            </a:endParaRPr>
          </a:p>
          <a:p>
            <a:endParaRPr lang="en-US" altLang="en-US" dirty="0">
              <a:ea typeface="ＭＳ Ｐゴシック" pitchFamily="34" charset="-128"/>
            </a:endParaRP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pitchFamily="34" charset="0"/>
                <a:ea typeface="ＭＳ Ｐゴシック" pitchFamily="34" charset="-128"/>
              </a:defRPr>
            </a:lvl1pPr>
            <a:lvl2pPr marL="742883" indent="-285725">
              <a:defRPr sz="1200">
                <a:solidFill>
                  <a:schemeClr val="tx1"/>
                </a:solidFill>
                <a:latin typeface="Arial Narrow" pitchFamily="34" charset="0"/>
                <a:ea typeface="ＭＳ Ｐゴシック" pitchFamily="34" charset="-128"/>
              </a:defRPr>
            </a:lvl2pPr>
            <a:lvl3pPr marL="1142898" indent="-228580">
              <a:defRPr sz="1200">
                <a:solidFill>
                  <a:schemeClr val="tx1"/>
                </a:solidFill>
                <a:latin typeface="Arial Narrow" pitchFamily="34" charset="0"/>
                <a:ea typeface="ＭＳ Ｐゴシック" pitchFamily="34" charset="-128"/>
              </a:defRPr>
            </a:lvl3pPr>
            <a:lvl4pPr marL="1600057" indent="-228580">
              <a:defRPr sz="1200">
                <a:solidFill>
                  <a:schemeClr val="tx1"/>
                </a:solidFill>
                <a:latin typeface="Arial Narrow" pitchFamily="34" charset="0"/>
                <a:ea typeface="ＭＳ Ｐゴシック" pitchFamily="34" charset="-128"/>
              </a:defRPr>
            </a:lvl4pPr>
            <a:lvl5pPr marL="2057217" indent="-228580">
              <a:defRPr sz="1200">
                <a:solidFill>
                  <a:schemeClr val="tx1"/>
                </a:solidFill>
                <a:latin typeface="Arial Narrow" pitchFamily="34" charset="0"/>
                <a:ea typeface="ＭＳ Ｐゴシック" pitchFamily="34" charset="-128"/>
              </a:defRPr>
            </a:lvl5pPr>
            <a:lvl6pPr marL="2514376" indent="-228580" eaLnBrk="0" fontAlgn="base" hangingPunct="0">
              <a:spcBef>
                <a:spcPct val="30000"/>
              </a:spcBef>
              <a:spcAft>
                <a:spcPct val="0"/>
              </a:spcAft>
              <a:defRPr sz="1200">
                <a:solidFill>
                  <a:schemeClr val="tx1"/>
                </a:solidFill>
                <a:latin typeface="Arial Narrow" pitchFamily="34" charset="0"/>
                <a:ea typeface="ＭＳ Ｐゴシック" pitchFamily="34" charset="-128"/>
              </a:defRPr>
            </a:lvl6pPr>
            <a:lvl7pPr marL="2971536" indent="-228580" eaLnBrk="0" fontAlgn="base" hangingPunct="0">
              <a:spcBef>
                <a:spcPct val="30000"/>
              </a:spcBef>
              <a:spcAft>
                <a:spcPct val="0"/>
              </a:spcAft>
              <a:defRPr sz="1200">
                <a:solidFill>
                  <a:schemeClr val="tx1"/>
                </a:solidFill>
                <a:latin typeface="Arial Narrow" pitchFamily="34" charset="0"/>
                <a:ea typeface="ＭＳ Ｐゴシック" pitchFamily="34" charset="-128"/>
              </a:defRPr>
            </a:lvl7pPr>
            <a:lvl8pPr marL="3428694" indent="-228580" eaLnBrk="0" fontAlgn="base" hangingPunct="0">
              <a:spcBef>
                <a:spcPct val="30000"/>
              </a:spcBef>
              <a:spcAft>
                <a:spcPct val="0"/>
              </a:spcAft>
              <a:defRPr sz="1200">
                <a:solidFill>
                  <a:schemeClr val="tx1"/>
                </a:solidFill>
                <a:latin typeface="Arial Narrow" pitchFamily="34" charset="0"/>
                <a:ea typeface="ＭＳ Ｐゴシック" pitchFamily="34" charset="-128"/>
              </a:defRPr>
            </a:lvl8pPr>
            <a:lvl9pPr marL="3885854" indent="-228580" eaLnBrk="0" fontAlgn="base" hangingPunct="0">
              <a:spcBef>
                <a:spcPct val="30000"/>
              </a:spcBef>
              <a:spcAft>
                <a:spcPct val="0"/>
              </a:spcAft>
              <a:defRPr sz="1200">
                <a:solidFill>
                  <a:schemeClr val="tx1"/>
                </a:solidFill>
                <a:latin typeface="Arial Narrow" pitchFamily="34" charset="0"/>
                <a:ea typeface="ＭＳ Ｐゴシック" pitchFamily="34" charset="-128"/>
              </a:defRPr>
            </a:lvl9pPr>
          </a:lstStyle>
          <a:p>
            <a:fld id="{9F44A5CF-3CBD-4522-86E7-F3C12D41DFDA}" type="slidenum">
              <a:rPr lang="en-US" altLang="en-US" sz="1300">
                <a:solidFill>
                  <a:prstClr val="black"/>
                </a:solidFill>
                <a:latin typeface="Calibri" pitchFamily="34" charset="0"/>
              </a:rPr>
              <a:pPr/>
              <a:t>14</a:t>
            </a:fld>
            <a:endParaRPr lang="en-US" altLang="en-US" sz="1300">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t>GBRIonline.org</a:t>
            </a:r>
          </a:p>
        </p:txBody>
      </p:sp>
    </p:spTree>
    <p:extLst>
      <p:ext uri="{BB962C8B-B14F-4D97-AF65-F5344CB8AC3E}">
        <p14:creationId xmlns:p14="http://schemas.microsoft.com/office/powerpoint/2010/main" val="65734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More adaptations will help spur market transformation more effectively.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LEED v4 expands upon previous work to address the specific and unique needs of particular space types. These needs might be driven by occupants a facility serves, regulatory requirements, or unique resource needs.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By recognizing the unique needs of specific space types LEED removes barriers, moving us closer to market transformation</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Each of these market sectors have unique needs and adaptations to the rating systems allows LEED to appropriately address those needs.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The goal was not to make LEED easier for new market types but to take into consideration the unique needs and challenges</a:t>
            </a:r>
          </a:p>
          <a:p>
            <a:pPr eaLnBrk="1" hangingPunct="1">
              <a:spcBef>
                <a:spcPct val="0"/>
              </a:spcBef>
            </a:pPr>
            <a:endParaRPr lang="en-US" altLang="en-US" dirty="0">
              <a:ea typeface="ＭＳ Ｐゴシック" pitchFamily="34" charset="-128"/>
            </a:endParaRPr>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B21ADE1-298C-47B7-85DD-DD49E683C3B6}" type="slidenum">
              <a:rPr lang="en-US" altLang="en-US" sz="1300" smtClean="0"/>
              <a:pPr/>
              <a:t>15</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Started with New Construction, as more people got interested in LEED there were other types of projects. Now 20 years later we’ve aligned things and made connections amongst all of the rating systems.  Since the rating systems were developed at different times, not all the requirements between them aligned.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With v4, the rating systems are better aligned when the requirements and thresholds could be the same for a credit. Used studies and data to determine the requirements for a credit and to see if a specific project type meant there needed to be some differences.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The benefit to project teams is that understanding and working on one project type can make it easier to apply LEED to a different project type. You don’t need to learn a whole new rating system since most of the credits are now similar across project types. </a:t>
            </a:r>
          </a:p>
          <a:p>
            <a:pPr eaLnBrk="1" hangingPunct="1">
              <a:spcBef>
                <a:spcPct val="0"/>
              </a:spcBef>
            </a:pPr>
            <a:endParaRPr lang="en-US" altLang="en-US" dirty="0">
              <a:ea typeface="ＭＳ Ｐゴシック" pitchFamily="34" charset="-128"/>
            </a:endParaRPr>
          </a:p>
          <a:p>
            <a:pPr eaLnBrk="1" hangingPunct="1">
              <a:spcBef>
                <a:spcPct val="0"/>
              </a:spcBef>
            </a:pPr>
            <a:endParaRPr lang="en-US" altLang="en-US" dirty="0">
              <a:ea typeface="ＭＳ Ｐゴシック" pitchFamily="34" charset="-128"/>
            </a:endParaRP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4E321DE-4590-41DF-98BB-69EB920B1996}" type="slidenum">
              <a:rPr lang="en-US" altLang="en-US" sz="1300" smtClean="0"/>
              <a:pPr/>
              <a:t>16</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Essentially all these are leading to one thing</a:t>
            </a:r>
            <a:r>
              <a:rPr lang="en-US" altLang="en-US" baseline="0" dirty="0">
                <a:ea typeface="ＭＳ Ｐゴシック" pitchFamily="34" charset="-128"/>
              </a:rPr>
              <a:t> 1 LEED  - </a:t>
            </a:r>
            <a:r>
              <a:rPr lang="en-US" altLang="en-US" dirty="0">
                <a:ea typeface="ＭＳ Ｐゴシック" pitchFamily="34" charset="-128"/>
              </a:rPr>
              <a:t>its only different where it needs to be; you just need to learn 1 LEED. Once you know LEED for Design and Construction, you know it for Existing Buildings.</a:t>
            </a:r>
          </a:p>
          <a:p>
            <a:pPr eaLnBrk="1" hangingPunct="1">
              <a:spcBef>
                <a:spcPct val="0"/>
              </a:spcBef>
            </a:pPr>
            <a:endParaRPr lang="en-US" altLang="en-US" dirty="0">
              <a:ea typeface="ＭＳ Ｐゴシック" pitchFamily="34" charset="-128"/>
            </a:endParaRP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62C33DF9-EA55-4CE6-8D6A-0A3A020396D1}" type="slidenum">
              <a:rPr lang="en-US" altLang="en-US" sz="1300" smtClean="0"/>
              <a:pPr/>
              <a:t>17</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dirty="0">
                <a:ea typeface="ＭＳ Ｐゴシック" pitchFamily="34" charset="-128"/>
              </a:rPr>
              <a:t>Improved Documentation</a:t>
            </a:r>
            <a:r>
              <a:rPr lang="en-US" altLang="en-US" baseline="0" dirty="0">
                <a:ea typeface="ＭＳ Ｐゴシック" pitchFamily="34" charset="-128"/>
              </a:rPr>
              <a:t> is the thing about LEED v4. </a:t>
            </a:r>
          </a:p>
          <a:p>
            <a:pPr marL="0" lvl="1" eaLnBrk="1" hangingPunct="1">
              <a:spcBef>
                <a:spcPct val="0"/>
              </a:spcBef>
            </a:pPr>
            <a:endParaRPr lang="en-US" altLang="en-US" baseline="0" dirty="0">
              <a:ea typeface="ＭＳ Ｐゴシック" pitchFamily="34" charset="-128"/>
            </a:endParaRPr>
          </a:p>
          <a:p>
            <a:pPr eaLnBrk="1" hangingPunct="1">
              <a:spcBef>
                <a:spcPct val="0"/>
              </a:spcBef>
            </a:pPr>
            <a:r>
              <a:rPr lang="en-US" altLang="en-US" dirty="0">
                <a:ea typeface="ＭＳ Ｐゴシック" pitchFamily="34" charset="-128"/>
              </a:rPr>
              <a:t>Since projects should spend their time achieving credits, rather than documenting them, USGBC focused a lot of their efforts on simplifying and streamlining the work for project teams. </a:t>
            </a:r>
          </a:p>
          <a:p>
            <a:pPr eaLnBrk="1" hangingPunct="1">
              <a:spcBef>
                <a:spcPct val="0"/>
              </a:spcBef>
            </a:pPr>
            <a:endParaRPr lang="en-US" altLang="en-US" dirty="0">
              <a:ea typeface="ＭＳ Ｐゴシック" pitchFamily="34" charset="-128"/>
            </a:endParaRPr>
          </a:p>
          <a:p>
            <a:pPr marL="0" lvl="1" eaLnBrk="1" hangingPunct="1">
              <a:spcBef>
                <a:spcPct val="0"/>
              </a:spcBef>
            </a:pPr>
            <a:r>
              <a:rPr lang="en-US" altLang="en-US" dirty="0">
                <a:ea typeface="ＭＳ Ｐゴシック" pitchFamily="34" charset="-128"/>
              </a:rPr>
              <a:t>- More accommodating of uniqueness on a project</a:t>
            </a:r>
          </a:p>
          <a:p>
            <a:pPr marL="0" lvl="1" eaLnBrk="1" hangingPunct="1">
              <a:spcBef>
                <a:spcPct val="0"/>
              </a:spcBef>
            </a:pPr>
            <a:r>
              <a:rPr lang="en-US" altLang="en-US" dirty="0">
                <a:ea typeface="ＭＳ Ｐゴシック" pitchFamily="34" charset="-128"/>
              </a:rPr>
              <a:t>- Specifically focus on how forms have been brought into alignment</a:t>
            </a:r>
          </a:p>
          <a:p>
            <a:pPr marL="0" lvl="1" eaLnBrk="1" hangingPunct="1">
              <a:spcBef>
                <a:spcPct val="0"/>
              </a:spcBef>
            </a:pPr>
            <a:endParaRPr lang="en-US" altLang="en-US" dirty="0">
              <a:ea typeface="ＭＳ Ｐゴシック" pitchFamily="34" charset="-128"/>
            </a:endParaRPr>
          </a:p>
          <a:p>
            <a:pPr marL="0" lvl="1" eaLnBrk="1" hangingPunct="1">
              <a:spcBef>
                <a:spcPct val="0"/>
              </a:spcBef>
            </a:pPr>
            <a:r>
              <a:rPr lang="en-US" altLang="en-US" dirty="0">
                <a:ea typeface="ＭＳ Ｐゴシック" pitchFamily="34" charset="-128"/>
              </a:rPr>
              <a:t>From over 3000 forms for LEED 2009 (that includes all versions of the 2009 forms) to 121 total for all BD+C, ID+C, and EBOM rating systems in v4 – LEED has considerably reduced paper work.</a:t>
            </a:r>
          </a:p>
          <a:p>
            <a:pPr marL="0" lvl="1" eaLnBrk="1" hangingPunct="1">
              <a:spcBef>
                <a:spcPct val="0"/>
              </a:spcBef>
            </a:pPr>
            <a:endParaRPr lang="en-US" altLang="en-US" dirty="0">
              <a:ea typeface="ＭＳ Ｐゴシック" pitchFamily="34" charset="-128"/>
            </a:endParaRPr>
          </a:p>
          <a:p>
            <a:pPr marL="0" lvl="1" eaLnBrk="1" hangingPunct="1">
              <a:spcBef>
                <a:spcPct val="0"/>
              </a:spcBef>
            </a:pPr>
            <a:r>
              <a:rPr lang="en-US" altLang="en-US" dirty="0">
                <a:ea typeface="ＭＳ Ｐゴシック" pitchFamily="34" charset="-128"/>
              </a:rPr>
              <a:t>LEED v4 is more than just credits and requirements. This version also took a deeper look at the tools and resources that support the program. They gathered feedback from the marketplace on what’s working and what’s not the so improvements could be made that help these tools operate as designed. </a:t>
            </a:r>
          </a:p>
          <a:p>
            <a:pPr eaLnBrk="1" hangingPunct="1">
              <a:spcBef>
                <a:spcPct val="0"/>
              </a:spcBef>
            </a:pPr>
            <a:endParaRPr lang="en-US" altLang="en-US" dirty="0">
              <a:ea typeface="ＭＳ Ｐゴシック" pitchFamily="34" charset="-128"/>
            </a:endParaRP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4E0C3C6-D4B6-4725-ADFF-E84F0B8E5884}" type="slidenum">
              <a:rPr lang="en-US" altLang="en-US" sz="1300" smtClean="0"/>
              <a:pPr/>
              <a:t>18</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38"/>
              </a:spcAft>
            </a:pPr>
            <a:r>
              <a:rPr lang="en-US" altLang="en-US" sz="1700" dirty="0">
                <a:solidFill>
                  <a:srgbClr val="215968"/>
                </a:solidFill>
                <a:latin typeface="Arial" pitchFamily="34" charset="0"/>
                <a:ea typeface="ＭＳ Ｐゴシック" pitchFamily="34" charset="-128"/>
                <a:cs typeface="Arial" pitchFamily="34" charset="0"/>
              </a:rPr>
              <a:t>Here are some</a:t>
            </a:r>
            <a:r>
              <a:rPr lang="en-US" altLang="en-US" sz="1700" baseline="0" dirty="0">
                <a:solidFill>
                  <a:srgbClr val="215968"/>
                </a:solidFill>
                <a:latin typeface="Arial" pitchFamily="34" charset="0"/>
                <a:ea typeface="ＭＳ Ｐゴシック" pitchFamily="34" charset="-128"/>
                <a:cs typeface="Arial" pitchFamily="34" charset="0"/>
              </a:rPr>
              <a:t> examples of improvements with respect to LEED documentation</a:t>
            </a:r>
          </a:p>
          <a:p>
            <a:pPr eaLnBrk="1" hangingPunct="1">
              <a:spcBef>
                <a:spcPct val="0"/>
              </a:spcBef>
              <a:spcAft>
                <a:spcPts val="638"/>
              </a:spcAft>
            </a:pPr>
            <a:endParaRPr lang="en-US" altLang="en-US" sz="1700" baseline="0" dirty="0">
              <a:solidFill>
                <a:srgbClr val="215968"/>
              </a:solidFill>
              <a:latin typeface="Arial" pitchFamily="34" charset="0"/>
              <a:ea typeface="ＭＳ Ｐゴシック" pitchFamily="34" charset="-128"/>
              <a:cs typeface="Arial" pitchFamily="34" charset="0"/>
            </a:endParaRPr>
          </a:p>
          <a:p>
            <a:pPr eaLnBrk="1" hangingPunct="1">
              <a:spcBef>
                <a:spcPct val="0"/>
              </a:spcBef>
              <a:spcAft>
                <a:spcPts val="638"/>
              </a:spcAft>
            </a:pPr>
            <a:r>
              <a:rPr lang="en-US" altLang="en-US" sz="1500" dirty="0">
                <a:solidFill>
                  <a:srgbClr val="215968"/>
                </a:solidFill>
                <a:latin typeface="Arial" pitchFamily="34" charset="0"/>
                <a:ea typeface="ＭＳ Ｐゴシック" pitchFamily="34" charset="-128"/>
                <a:cs typeface="Arial" pitchFamily="34" charset="0"/>
              </a:rPr>
              <a:t>Intuitive: </a:t>
            </a:r>
            <a:r>
              <a:rPr lang="en-US" altLang="en-US" dirty="0">
                <a:solidFill>
                  <a:srgbClr val="31859C"/>
                </a:solidFill>
                <a:latin typeface="Arial" pitchFamily="34" charset="0"/>
                <a:ea typeface="ＭＳ Ｐゴシック" pitchFamily="34" charset="-128"/>
                <a:cs typeface="Arial" pitchFamily="34" charset="0"/>
              </a:rPr>
              <a:t>quickly able to understand documentation requirements.</a:t>
            </a:r>
          </a:p>
          <a:p>
            <a:pPr eaLnBrk="1" hangingPunct="1">
              <a:spcBef>
                <a:spcPct val="0"/>
              </a:spcBef>
              <a:spcAft>
                <a:spcPts val="638"/>
              </a:spcAft>
            </a:pPr>
            <a:r>
              <a:rPr lang="en-US" altLang="en-US" sz="1500" dirty="0">
                <a:solidFill>
                  <a:srgbClr val="215968"/>
                </a:solidFill>
                <a:latin typeface="Arial" pitchFamily="34" charset="0"/>
                <a:ea typeface="ＭＳ Ｐゴシック" pitchFamily="34" charset="-128"/>
                <a:cs typeface="Arial" pitchFamily="34" charset="0"/>
              </a:rPr>
              <a:t>Transparent: </a:t>
            </a:r>
            <a:r>
              <a:rPr lang="en-US" altLang="en-US" dirty="0">
                <a:solidFill>
                  <a:srgbClr val="31859C"/>
                </a:solidFill>
                <a:latin typeface="Arial" pitchFamily="34" charset="0"/>
                <a:ea typeface="ＭＳ Ｐゴシック" pitchFamily="34" charset="-128"/>
                <a:cs typeface="Arial" pitchFamily="34" charset="0"/>
              </a:rPr>
              <a:t>Full understanding of why things are being asked for, how they’re calculated.</a:t>
            </a:r>
          </a:p>
          <a:p>
            <a:pPr eaLnBrk="1" hangingPunct="1">
              <a:spcBef>
                <a:spcPct val="0"/>
              </a:spcBef>
              <a:spcAft>
                <a:spcPts val="638"/>
              </a:spcAft>
            </a:pPr>
            <a:r>
              <a:rPr lang="en-US" altLang="en-US" sz="1500" dirty="0">
                <a:solidFill>
                  <a:srgbClr val="215968"/>
                </a:solidFill>
                <a:latin typeface="Arial" pitchFamily="34" charset="0"/>
                <a:ea typeface="ＭＳ Ｐゴシック" pitchFamily="34" charset="-128"/>
                <a:cs typeface="Arial" pitchFamily="34" charset="0"/>
              </a:rPr>
              <a:t>Simple: </a:t>
            </a:r>
            <a:r>
              <a:rPr lang="en-US" altLang="en-US" dirty="0">
                <a:solidFill>
                  <a:srgbClr val="31859C"/>
                </a:solidFill>
                <a:latin typeface="Arial" pitchFamily="34" charset="0"/>
                <a:ea typeface="ＭＳ Ｐゴシック" pitchFamily="34" charset="-128"/>
                <a:cs typeface="Arial" pitchFamily="34" charset="0"/>
              </a:rPr>
              <a:t>Critical information that is easy to provide. </a:t>
            </a:r>
          </a:p>
          <a:p>
            <a:pPr eaLnBrk="1" hangingPunct="1">
              <a:spcBef>
                <a:spcPct val="0"/>
              </a:spcBef>
              <a:spcAft>
                <a:spcPts val="638"/>
              </a:spcAft>
            </a:pPr>
            <a:r>
              <a:rPr lang="en-US" altLang="en-US" sz="1500" dirty="0">
                <a:solidFill>
                  <a:srgbClr val="215968"/>
                </a:solidFill>
                <a:latin typeface="Arial" pitchFamily="34" charset="0"/>
                <a:ea typeface="ＭＳ Ｐゴシック" pitchFamily="34" charset="-128"/>
                <a:cs typeface="Arial" pitchFamily="34" charset="0"/>
              </a:rPr>
              <a:t>Flexible: </a:t>
            </a:r>
            <a:r>
              <a:rPr lang="en-US" altLang="en-US" dirty="0">
                <a:solidFill>
                  <a:srgbClr val="31859C"/>
                </a:solidFill>
                <a:latin typeface="Arial" pitchFamily="34" charset="0"/>
                <a:ea typeface="ＭＳ Ｐゴシック" pitchFamily="34" charset="-128"/>
                <a:cs typeface="Arial" pitchFamily="34" charset="0"/>
              </a:rPr>
              <a:t>Information can be provided by any type of project and allows for different ways to meet intent. For example projects may submit information the same format they have already prepared so that there is no extra work for LEED Documentation</a:t>
            </a:r>
          </a:p>
          <a:p>
            <a:pPr eaLnBrk="1" hangingPunct="1">
              <a:spcBef>
                <a:spcPct val="0"/>
              </a:spcBef>
              <a:spcAft>
                <a:spcPts val="638"/>
              </a:spcAft>
            </a:pPr>
            <a:endParaRPr lang="en-US" altLang="en-US" dirty="0">
              <a:solidFill>
                <a:srgbClr val="31859C"/>
              </a:solidFill>
              <a:latin typeface="Arial" pitchFamily="34" charset="0"/>
              <a:ea typeface="ＭＳ Ｐゴシック" pitchFamily="34" charset="-128"/>
              <a:cs typeface="Arial" pitchFamily="34" charset="0"/>
            </a:endParaRPr>
          </a:p>
          <a:p>
            <a:pPr eaLnBrk="1" hangingPunct="1">
              <a:spcBef>
                <a:spcPct val="0"/>
              </a:spcBef>
              <a:spcAft>
                <a:spcPts val="638"/>
              </a:spcAft>
            </a:pPr>
            <a:r>
              <a:rPr lang="en-US" altLang="en-US" sz="1500" dirty="0">
                <a:solidFill>
                  <a:srgbClr val="215968"/>
                </a:solidFill>
                <a:latin typeface="Arial" pitchFamily="34" charset="0"/>
                <a:ea typeface="ＭＳ Ｐゴシック" pitchFamily="34" charset="-128"/>
                <a:cs typeface="Arial" pitchFamily="34" charset="0"/>
              </a:rPr>
              <a:t>Industry-specific: </a:t>
            </a:r>
            <a:r>
              <a:rPr lang="en-US" altLang="en-US" dirty="0">
                <a:solidFill>
                  <a:srgbClr val="31859C"/>
                </a:solidFill>
                <a:latin typeface="Arial" pitchFamily="34" charset="0"/>
                <a:ea typeface="ＭＳ Ｐゴシック" pitchFamily="34" charset="-128"/>
                <a:cs typeface="Arial" pitchFamily="34" charset="0"/>
              </a:rPr>
              <a:t>Focus on information created during a typical design and operations process.</a:t>
            </a:r>
          </a:p>
          <a:p>
            <a:pPr eaLnBrk="1" hangingPunct="1">
              <a:spcBef>
                <a:spcPct val="0"/>
              </a:spcBef>
              <a:spcAft>
                <a:spcPts val="638"/>
              </a:spcAft>
            </a:pPr>
            <a:endParaRPr lang="en-US" altLang="en-US" dirty="0">
              <a:solidFill>
                <a:srgbClr val="31859C"/>
              </a:solidFill>
              <a:latin typeface="Arial" pitchFamily="34" charset="0"/>
              <a:ea typeface="ＭＳ Ｐゴシック" pitchFamily="34" charset="-128"/>
              <a:cs typeface="Arial" pitchFamily="34" charset="0"/>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54C84BA-33FF-45BF-96E2-CEB692D2BD66}" type="slidenum">
              <a:rPr lang="en-US" altLang="en-US" sz="1300" smtClean="0"/>
              <a:pPr/>
              <a:t>19</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LEED Green Building Rating System revolves around these 8 categories, each addressing essential aspects of green buildings as outlined above. However, the 9th element, which is not a LEED category, is the Integrative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98C12-384C-4B82-A7EF-169CD1101D8A}" type="slidenum">
              <a:rPr kumimoji="0" lang="en-US" sz="1200" b="0" i="0" u="none" strike="noStrike" kern="1200" cap="none" spc="0" normalizeH="0" baseline="0" noProof="0" smtClean="0">
                <a:ln>
                  <a:noFill/>
                </a:ln>
                <a:solidFill>
                  <a:prstClr val="black"/>
                </a:solidFill>
                <a:effectLst/>
                <a:uLnTx/>
                <a:uFillTx/>
                <a:latin typeface="Open Sans Condense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Open Sans Condensed"/>
              <a:ea typeface="+mn-ea"/>
              <a:cs typeface="+mn-cs"/>
            </a:endParaRPr>
          </a:p>
        </p:txBody>
      </p:sp>
    </p:spTree>
    <p:extLst>
      <p:ext uri="{BB962C8B-B14F-4D97-AF65-F5344CB8AC3E}">
        <p14:creationId xmlns:p14="http://schemas.microsoft.com/office/powerpoint/2010/main" val="387685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It’s a continuous improvement…as LEED continues the mission of USGBC to transform the industry</a:t>
            </a:r>
          </a:p>
          <a:p>
            <a:endParaRPr lang="en-US" altLang="en-US" dirty="0">
              <a:ea typeface="ＭＳ Ｐゴシック" pitchFamily="34" charset="-128"/>
            </a:endParaRPr>
          </a:p>
          <a:p>
            <a:r>
              <a:rPr lang="en-US" altLang="en-US" dirty="0">
                <a:ea typeface="ＭＳ Ｐゴシック" pitchFamily="34" charset="-128"/>
              </a:rPr>
              <a:t>To</a:t>
            </a:r>
            <a:r>
              <a:rPr lang="en-US" altLang="en-US" baseline="0" dirty="0">
                <a:ea typeface="ＭＳ Ｐゴシック" pitchFamily="34" charset="-128"/>
              </a:rPr>
              <a:t> summarize:</a:t>
            </a:r>
          </a:p>
          <a:p>
            <a:endParaRPr lang="en-US" altLang="en-US" baseline="0" dirty="0">
              <a:ea typeface="ＭＳ Ｐゴシック" pitchFamily="34" charset="-128"/>
            </a:endParaRPr>
          </a:p>
          <a:p>
            <a:pPr>
              <a:buFontTx/>
              <a:buChar char="-"/>
              <a:defRPr/>
            </a:pPr>
            <a:r>
              <a:rPr lang="en-US" dirty="0">
                <a:ea typeface="ＭＳ Ｐゴシック" pitchFamily="-84" charset="-128"/>
              </a:rPr>
              <a:t>We</a:t>
            </a:r>
            <a:r>
              <a:rPr lang="ja-JP" altLang="en-US" dirty="0">
                <a:ea typeface="ＭＳ Ｐゴシック" pitchFamily="-84" charset="-128"/>
              </a:rPr>
              <a:t>’</a:t>
            </a:r>
            <a:r>
              <a:rPr lang="en-US" altLang="ja-JP" dirty="0" err="1">
                <a:ea typeface="ＭＳ Ｐゴシック" pitchFamily="-84" charset="-128"/>
              </a:rPr>
              <a:t>ve</a:t>
            </a:r>
            <a:r>
              <a:rPr lang="en-US" altLang="ja-JP" dirty="0">
                <a:ea typeface="ＭＳ Ｐゴシック" pitchFamily="-84" charset="-128"/>
              </a:rPr>
              <a:t> shared the development process of LEED v4 to recognize not just how it came to be</a:t>
            </a:r>
          </a:p>
          <a:p>
            <a:pPr>
              <a:buFontTx/>
              <a:buChar char="-"/>
              <a:defRPr/>
            </a:pPr>
            <a:endParaRPr lang="en-US" altLang="ja-JP" dirty="0">
              <a:ea typeface="ＭＳ Ｐゴシック" pitchFamily="-84" charset="-128"/>
            </a:endParaRPr>
          </a:p>
          <a:p>
            <a:pPr>
              <a:buFontTx/>
              <a:buChar char="-"/>
              <a:defRPr/>
            </a:pPr>
            <a:r>
              <a:rPr lang="en-US" dirty="0">
                <a:ea typeface="ＭＳ Ｐゴシック" pitchFamily="-84" charset="-128"/>
              </a:rPr>
              <a:t>By understanding LEED v4</a:t>
            </a:r>
            <a:r>
              <a:rPr lang="ja-JP" altLang="en-US" dirty="0">
                <a:ea typeface="ＭＳ Ｐゴシック" pitchFamily="-84" charset="-128"/>
              </a:rPr>
              <a:t>’</a:t>
            </a:r>
            <a:r>
              <a:rPr lang="en-US" altLang="ja-JP" dirty="0">
                <a:ea typeface="ＭＳ Ｐゴシック" pitchFamily="-84" charset="-128"/>
              </a:rPr>
              <a:t>s goals and the rationale behind the point allocations, teams can see how the rating system is designed to maximize outcomes. </a:t>
            </a:r>
          </a:p>
          <a:p>
            <a:pPr>
              <a:buFontTx/>
              <a:buChar char="-"/>
              <a:defRPr/>
            </a:pPr>
            <a:endParaRPr lang="en-US" dirty="0">
              <a:ea typeface="ＭＳ Ｐゴシック" pitchFamily="-84" charset="-128"/>
            </a:endParaRPr>
          </a:p>
          <a:p>
            <a:pPr>
              <a:buFontTx/>
              <a:buChar char="-"/>
              <a:defRPr/>
            </a:pPr>
            <a:r>
              <a:rPr lang="en-US" dirty="0">
                <a:ea typeface="ＭＳ Ｐゴシック" pitchFamily="-84" charset="-128"/>
              </a:rPr>
              <a:t>We then moved on to explore the flexibility of the rating system. This included the global reach of LEED, the adaptations that reach 21 different project types, and the improved alignment. </a:t>
            </a:r>
          </a:p>
          <a:p>
            <a:pPr>
              <a:defRPr/>
            </a:pPr>
            <a:endParaRPr lang="en-US" dirty="0">
              <a:ea typeface="ＭＳ Ｐゴシック" pitchFamily="-84" charset="-128"/>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40338A8-1956-478D-A1B8-DE78204CA8F3}" type="slidenum">
              <a:rPr lang="en-US" altLang="en-US" sz="1300" smtClean="0"/>
              <a:pPr/>
              <a:t>20</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38"/>
              </a:spcAft>
            </a:pPr>
            <a:r>
              <a:rPr lang="en-US" altLang="en-US" dirty="0">
                <a:solidFill>
                  <a:srgbClr val="31859C"/>
                </a:solidFill>
                <a:latin typeface="Arial" pitchFamily="34" charset="0"/>
                <a:ea typeface="ＭＳ Ｐゴシック" pitchFamily="34" charset="-128"/>
                <a:cs typeface="Arial" pitchFamily="34" charset="0"/>
              </a:rPr>
              <a:t>Alright folks…let’s get to a quick and short review</a:t>
            </a:r>
          </a:p>
          <a:p>
            <a:pPr eaLnBrk="1" hangingPunct="1">
              <a:spcBef>
                <a:spcPct val="0"/>
              </a:spcBef>
              <a:spcAft>
                <a:spcPts val="638"/>
              </a:spcAft>
            </a:pPr>
            <a:endParaRPr lang="en-US" altLang="en-US" dirty="0">
              <a:solidFill>
                <a:srgbClr val="31859C"/>
              </a:solidFill>
              <a:latin typeface="Arial" pitchFamily="34" charset="0"/>
              <a:ea typeface="ＭＳ Ｐゴシック" pitchFamily="34" charset="-128"/>
              <a:cs typeface="Arial" pitchFamily="34" charset="0"/>
            </a:endParaRPr>
          </a:p>
          <a:p>
            <a:pPr eaLnBrk="1" hangingPunct="1">
              <a:spcBef>
                <a:spcPct val="0"/>
              </a:spcBef>
              <a:spcAft>
                <a:spcPts val="638"/>
              </a:spcAft>
            </a:pPr>
            <a:r>
              <a:rPr lang="en-US" altLang="en-US" dirty="0">
                <a:solidFill>
                  <a:srgbClr val="31859C"/>
                </a:solidFill>
                <a:latin typeface="Arial" pitchFamily="34" charset="0"/>
                <a:ea typeface="ＭＳ Ｐゴシック" pitchFamily="34" charset="-128"/>
                <a:cs typeface="Arial" pitchFamily="34" charset="0"/>
              </a:rPr>
              <a:t>You will notice that we have added a</a:t>
            </a:r>
            <a:r>
              <a:rPr lang="en-US" altLang="en-US" baseline="0" dirty="0">
                <a:solidFill>
                  <a:srgbClr val="31859C"/>
                </a:solidFill>
                <a:latin typeface="Arial" pitchFamily="34" charset="0"/>
                <a:ea typeface="ＭＳ Ｐゴシック" pitchFamily="34" charset="-128"/>
                <a:cs typeface="Arial" pitchFamily="34" charset="0"/>
              </a:rPr>
              <a:t> few questions after each section. This is just a sample…you should take the section wise quizzes loaded on your on-demand account after revising the section content for each meeting or module. We have approximately 50+ questions with answer explanations. Even if you answer a question right – I would recommend you to look at the explanation which includes an analysis of other answer choices, other scenarios and tips.</a:t>
            </a:r>
          </a:p>
          <a:p>
            <a:pPr eaLnBrk="1" hangingPunct="1">
              <a:spcBef>
                <a:spcPct val="0"/>
              </a:spcBef>
              <a:spcAft>
                <a:spcPts val="638"/>
              </a:spcAft>
            </a:pPr>
            <a:endParaRPr lang="en-US" altLang="en-US" baseline="0" dirty="0">
              <a:solidFill>
                <a:srgbClr val="31859C"/>
              </a:solidFill>
              <a:latin typeface="Arial" pitchFamily="34" charset="0"/>
              <a:ea typeface="ＭＳ Ｐゴシック" pitchFamily="34" charset="-128"/>
              <a:cs typeface="Arial" pitchFamily="34" charset="0"/>
            </a:endParaRPr>
          </a:p>
          <a:p>
            <a:pPr eaLnBrk="1" hangingPunct="1">
              <a:spcBef>
                <a:spcPct val="0"/>
              </a:spcBef>
              <a:spcAft>
                <a:spcPts val="638"/>
              </a:spcAft>
            </a:pPr>
            <a:endParaRPr lang="en-US" altLang="en-US" dirty="0">
              <a:solidFill>
                <a:srgbClr val="31859C"/>
              </a:solidFill>
              <a:latin typeface="Arial" pitchFamily="34" charset="0"/>
              <a:ea typeface="ＭＳ Ｐゴシック" pitchFamily="34" charset="-128"/>
              <a:cs typeface="Arial" pitchFamily="34" charset="0"/>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54C84BA-33FF-45BF-96E2-CEB692D2BD66}" type="slidenum">
              <a:rPr lang="en-US" altLang="en-US" sz="1300" smtClean="0"/>
              <a:pPr/>
              <a:t>21</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algn="l"/>
            <a:r>
              <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l"/>
            <a:endPar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l"/>
            <a:r>
              <a:rPr lang="en-US" sz="1200" dirty="0">
                <a:solidFill>
                  <a:schemeClr val="bg1"/>
                </a:solidFill>
                <a:latin typeface="Open Sans Condensed Light" pitchFamily="34" charset="0"/>
                <a:ea typeface="Open Sans Condensed Light" pitchFamily="34" charset="0"/>
                <a:cs typeface="Open Sans Condensed Light" pitchFamily="34" charset="0"/>
              </a:rPr>
              <a:t>Which of the following represent LEED’s system goals or the impact categories? Or another way of asking this would be “A</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LEED Certified project would have a positive affect on which of the following?  </a:t>
            </a: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algn="l"/>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Climate Change</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Human Health and Well-Being </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Water Resources</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Biodiversity </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Material Resources </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Greener Economy </a:t>
            </a:r>
          </a:p>
          <a:p>
            <a:pPr marL="228600" indent="-228600" algn="l">
              <a:buAutoNum type="arabicPeriod"/>
            </a:pPr>
            <a:r>
              <a:rPr lang="en-US" sz="1200" dirty="0">
                <a:solidFill>
                  <a:schemeClr val="bg1"/>
                </a:solidFill>
                <a:latin typeface="Open Sans Condensed Light" pitchFamily="34" charset="0"/>
                <a:ea typeface="Open Sans Condensed Light" pitchFamily="34" charset="0"/>
                <a:cs typeface="Open Sans Condensed Light" pitchFamily="34" charset="0"/>
              </a:rPr>
              <a:t>Community </a:t>
            </a:r>
          </a:p>
          <a:p>
            <a:pPr algn="l"/>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algn="l"/>
            <a:r>
              <a:rPr lang="en-US" sz="1200" dirty="0">
                <a:solidFill>
                  <a:schemeClr val="bg1"/>
                </a:solidFill>
                <a:latin typeface="Open Sans Condensed Light" pitchFamily="34" charset="0"/>
                <a:ea typeface="Open Sans Condensed Light" pitchFamily="34" charset="0"/>
                <a:cs typeface="Open Sans Condensed Light" pitchFamily="34" charset="0"/>
              </a:rPr>
              <a:t>Answer – all of the above. For the actual exam – you will be given other choices that look</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identical and prompt you to choose multiple correct answers like choose 2, or 3. </a:t>
            </a:r>
          </a:p>
          <a:p>
            <a:pPr algn="l"/>
            <a:endParaRPr lang="en-US" sz="1200" baseline="0" dirty="0">
              <a:solidFill>
                <a:schemeClr val="bg1"/>
              </a:solidFill>
              <a:latin typeface="Open Sans Condensed Light" pitchFamily="34" charset="0"/>
              <a:ea typeface="Open Sans Condensed Light" pitchFamily="34" charset="0"/>
              <a:cs typeface="Open Sans Condensed Light" pitchFamily="34" charset="0"/>
            </a:endParaRPr>
          </a:p>
          <a:p>
            <a:pPr algn="l"/>
            <a:r>
              <a:rPr lang="en-US" sz="1200" baseline="0" dirty="0">
                <a:solidFill>
                  <a:schemeClr val="bg1"/>
                </a:solidFill>
                <a:latin typeface="Open Sans Condensed Light" pitchFamily="34" charset="0"/>
                <a:ea typeface="Open Sans Condensed Light" pitchFamily="34" charset="0"/>
                <a:cs typeface="Open Sans Condensed Light" pitchFamily="34" charset="0"/>
              </a:rPr>
              <a:t>TIP: The Question would always say “Select 2, or 3” . For Single answer questions – it won't say anything. </a:t>
            </a:r>
          </a:p>
          <a:p>
            <a:pPr algn="l"/>
            <a:endParaRPr lang="en-US" sz="1200" baseline="0" dirty="0">
              <a:solidFill>
                <a:schemeClr val="bg1"/>
              </a:solidFill>
              <a:latin typeface="Open Sans Condensed Light" pitchFamily="34" charset="0"/>
              <a:ea typeface="Open Sans Condensed Light" pitchFamily="34" charset="0"/>
              <a:cs typeface="Open Sans Condensed Light" pitchFamily="34" charset="0"/>
            </a:endParaRPr>
          </a:p>
          <a:p>
            <a:pPr algn="l"/>
            <a:r>
              <a:rPr lang="en-US" sz="1200" baseline="0" dirty="0">
                <a:solidFill>
                  <a:schemeClr val="bg1"/>
                </a:solidFill>
                <a:latin typeface="Open Sans Condensed Light" pitchFamily="34" charset="0"/>
                <a:ea typeface="Open Sans Condensed Light" pitchFamily="34" charset="0"/>
                <a:cs typeface="Open Sans Condensed Light" pitchFamily="34" charset="0"/>
              </a:rPr>
              <a:t>Another TIP: One way to distinguish multiple answer choice questions from multiple questions is by checking whether answer choices are “radio-buttons” or “check-boxes”. Radio button would </a:t>
            </a:r>
            <a:r>
              <a:rPr lang="en-US" sz="1200" baseline="0" dirty="0" err="1">
                <a:solidFill>
                  <a:schemeClr val="bg1"/>
                </a:solidFill>
                <a:latin typeface="Open Sans Condensed Light" pitchFamily="34" charset="0"/>
                <a:ea typeface="Open Sans Condensed Light" pitchFamily="34" charset="0"/>
                <a:cs typeface="Open Sans Condensed Light" pitchFamily="34" charset="0"/>
              </a:rPr>
              <a:t>mean..only</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1 answer. Check boxes would mean multiple answers. The computer program would not let the user select more answers than required. An error message would pop-up</a:t>
            </a:r>
          </a:p>
          <a:p>
            <a:pPr algn="l"/>
            <a:endParaRPr lang="en-US" sz="1200" baseline="0" dirty="0">
              <a:solidFill>
                <a:schemeClr val="bg1"/>
              </a:solidFill>
              <a:latin typeface="Open Sans Condensed Light" pitchFamily="34" charset="0"/>
              <a:ea typeface="Open Sans Condensed Light" pitchFamily="34" charset="0"/>
              <a:cs typeface="Open Sans Condensed Light" pitchFamily="34" charset="0"/>
            </a:endParaRPr>
          </a:p>
          <a:p>
            <a:pPr algn="l"/>
            <a:endParaRPr lang="en-US" sz="1200" baseline="0" dirty="0">
              <a:solidFill>
                <a:schemeClr val="bg1"/>
              </a:solidFill>
              <a:latin typeface="Open Sans Condensed Light" pitchFamily="34" charset="0"/>
              <a:ea typeface="Open Sans Condensed Light" pitchFamily="34" charset="0"/>
              <a:cs typeface="Open Sans Condensed Light" pitchFamily="34" charset="0"/>
            </a:endParaRPr>
          </a:p>
          <a:p>
            <a:pPr algn="l"/>
            <a:endParaRPr lang="en-US" sz="1200" baseline="0" dirty="0">
              <a:solidFill>
                <a:schemeClr val="bg1"/>
              </a:solidFill>
              <a:latin typeface="Open Sans Condensed Light" pitchFamily="34" charset="0"/>
              <a:ea typeface="Open Sans Condensed Light" pitchFamily="34" charset="0"/>
              <a:cs typeface="Open Sans Condensed Light" pitchFamily="34" charset="0"/>
            </a:endParaRPr>
          </a:p>
          <a:p>
            <a:pPr algn="l"/>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algn="l"/>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algn="l">
              <a:lnSpc>
                <a:spcPct val="110000"/>
              </a:lnSpc>
              <a:defRPr/>
            </a:pPr>
            <a:endParaRPr lang="en-US" i="0" dirty="0">
              <a:latin typeface="Arial" pitchFamily="34" charset="0"/>
              <a:ea typeface="ＭＳ Ｐゴシック" pitchFamily="-8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altLang="en-US" sz="1200" dirty="0">
                <a:latin typeface="Arial" pitchFamily="34" charset="0"/>
                <a:ea typeface="ＭＳ Ｐゴシック" pitchFamily="34" charset="-128"/>
                <a:cs typeface="Arial" pitchFamily="34" charset="0"/>
              </a:rPr>
              <a:t>What are the 3 association factors</a:t>
            </a:r>
            <a:r>
              <a:rPr lang="en-US" altLang="en-US" sz="1200" baseline="0" dirty="0">
                <a:latin typeface="Arial" pitchFamily="34" charset="0"/>
                <a:ea typeface="ＭＳ Ｐゴシック" pitchFamily="34" charset="-128"/>
                <a:cs typeface="Arial" pitchFamily="34" charset="0"/>
              </a:rPr>
              <a:t> USGBC used to measure and scale LEED credit outcome to an impact category? </a:t>
            </a:r>
          </a:p>
          <a:p>
            <a:endParaRPr lang="en-US" altLang="en-US" sz="1200" baseline="0" dirty="0">
              <a:latin typeface="Arial" pitchFamily="34" charset="0"/>
              <a:ea typeface="ＭＳ Ｐゴシック" pitchFamily="34" charset="-128"/>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ea typeface="ＭＳ Ｐゴシック" pitchFamily="34" charset="-128"/>
              </a:rPr>
              <a:t>Correct answers – 1,2,3</a:t>
            </a:r>
          </a:p>
          <a:p>
            <a:endParaRPr lang="en-US" altLang="en-US" sz="1200" dirty="0">
              <a:latin typeface="Arial" pitchFamily="34" charset="0"/>
              <a:ea typeface="ＭＳ Ｐゴシック" pitchFamily="34" charset="-128"/>
              <a:cs typeface="Arial" pitchFamily="34" charset="0"/>
            </a:endParaRPr>
          </a:p>
          <a:p>
            <a:r>
              <a:rPr lang="en-US" altLang="en-US" sz="1200" dirty="0">
                <a:latin typeface="Arial" pitchFamily="34" charset="0"/>
                <a:ea typeface="ＭＳ Ｐゴシック" pitchFamily="34" charset="-128"/>
                <a:cs typeface="Arial" pitchFamily="34" charset="0"/>
              </a:rPr>
              <a:t>These system goals as a basis, USGBC went through a process of evaluating credit outcomes and assigning them a point value accordingly.  </a:t>
            </a:r>
          </a:p>
          <a:p>
            <a:endParaRPr lang="en-US" altLang="en-US" sz="1200" dirty="0">
              <a:latin typeface="Arial" pitchFamily="34" charset="0"/>
              <a:ea typeface="ＭＳ Ｐゴシック" pitchFamily="34" charset="-128"/>
              <a:cs typeface="Arial" pitchFamily="34" charset="0"/>
            </a:endParaRPr>
          </a:p>
          <a:p>
            <a:r>
              <a:rPr lang="en-US" altLang="en-US" sz="1200" dirty="0">
                <a:latin typeface="Arial" pitchFamily="34" charset="0"/>
                <a:ea typeface="ＭＳ Ｐゴシック" pitchFamily="34" charset="-128"/>
                <a:cs typeface="Arial" pitchFamily="34" charset="0"/>
              </a:rPr>
              <a:t>USGBC</a:t>
            </a:r>
            <a:r>
              <a:rPr lang="en-US" altLang="en-US" sz="1200" baseline="0" dirty="0">
                <a:latin typeface="Arial" pitchFamily="34" charset="0"/>
                <a:ea typeface="ＭＳ Ｐゴシック" pitchFamily="34" charset="-128"/>
                <a:cs typeface="Arial" pitchFamily="34" charset="0"/>
              </a:rPr>
              <a:t> used 3 association factors – Relative efficacy – Benefit Duration and Controllability of effect to measure and scale credit outcome to given impact categories that we looked at in the previous question.</a:t>
            </a:r>
            <a:endParaRPr lang="en-US" altLang="en-US" sz="1200" dirty="0">
              <a:latin typeface="Arial" pitchFamily="34" charset="0"/>
              <a:ea typeface="ＭＳ Ｐゴシック" pitchFamily="34" charset="-128"/>
              <a:cs typeface="Arial" pitchFamily="34" charset="0"/>
            </a:endParaRPr>
          </a:p>
          <a:p>
            <a:pPr algn="l">
              <a:lnSpc>
                <a:spcPct val="110000"/>
              </a:lnSpc>
              <a:defRPr/>
            </a:pPr>
            <a:endParaRPr lang="en-US" i="0" dirty="0">
              <a:latin typeface="Arial" pitchFamily="34" charset="0"/>
              <a:ea typeface="ＭＳ Ｐゴシック" pitchFamily="-8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23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solidFill>
                  <a:schemeClr val="bg1"/>
                </a:solidFill>
                <a:latin typeface="Open Sans Condensed Light" pitchFamily="34" charset="0"/>
                <a:ea typeface="Open Sans Condensed Light" pitchFamily="34" charset="0"/>
                <a:cs typeface="Open Sans Condensed Light" pitchFamily="34" charset="0"/>
              </a:rPr>
              <a:t>How does LEED address Global Adaptability. Select (3)?</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Correct answers – 1,2,3</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solidFill>
                  <a:schemeClr val="bg1"/>
                </a:solidFill>
                <a:latin typeface="Open Sans Condensed Light" pitchFamily="34" charset="0"/>
                <a:ea typeface="Open Sans Condensed Light" pitchFamily="34" charset="0"/>
                <a:cs typeface="Open Sans Condensed Light" pitchFamily="34" charset="0"/>
              </a:rPr>
              <a:t>Answers</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are Integrated universal language, ACPs or Alternate Compliance Paths and LEED International Roundtable. Let’s look at them in detail</a:t>
            </a:r>
            <a:endParaRPr lang="en-US" altLang="en-US" dirty="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Char char="•"/>
              <a:tabLst/>
              <a:defRPr/>
            </a:pPr>
            <a:endParaRPr lang="en-US" altLang="en-US" dirty="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Char char="•"/>
              <a:tabLst/>
              <a:defRPr/>
            </a:pPr>
            <a:r>
              <a:rPr lang="en-US" sz="1200" baseline="0" dirty="0">
                <a:solidFill>
                  <a:schemeClr val="bg1"/>
                </a:solidFill>
                <a:latin typeface="Open Sans Condensed Light" pitchFamily="34" charset="0"/>
                <a:ea typeface="Open Sans Condensed Light" pitchFamily="34" charset="0"/>
                <a:cs typeface="Open Sans Condensed Light" pitchFamily="34" charset="0"/>
              </a:rPr>
              <a:t>Integrated universal language - </a:t>
            </a:r>
            <a:r>
              <a:rPr lang="en-US" altLang="en-US" dirty="0">
                <a:ea typeface="ＭＳ Ｐゴシック" pitchFamily="34" charset="-128"/>
              </a:rPr>
              <a:t>LEED v4 provides global consistency for projects through integrated universal language.  It is more globally aligned by including international standards and recognizing local solutions. It also includes IP and SI units for convenience.</a:t>
            </a:r>
          </a:p>
          <a:p>
            <a:pPr eaLnBrk="1" hangingPunct="1">
              <a:spcBef>
                <a:spcPct val="0"/>
              </a:spcBef>
              <a:buFontTx/>
              <a:buChar char="•"/>
            </a:pPr>
            <a:r>
              <a:rPr lang="en-US" sz="1200" baseline="0" dirty="0">
                <a:solidFill>
                  <a:schemeClr val="bg1"/>
                </a:solidFill>
                <a:latin typeface="Open Sans Condensed Light" pitchFamily="34" charset="0"/>
                <a:ea typeface="Open Sans Condensed Light" pitchFamily="34" charset="0"/>
                <a:cs typeface="Open Sans Condensed Light" pitchFamily="34" charset="0"/>
              </a:rPr>
              <a:t>Alternate Compliance Paths - </a:t>
            </a:r>
            <a:r>
              <a:rPr lang="en-US" altLang="en-US" dirty="0">
                <a:ea typeface="ＭＳ Ｐゴシック" pitchFamily="34" charset="-128"/>
              </a:rPr>
              <a:t>It includes supporting tools and resources that address specific issues for projects outside the U.S.</a:t>
            </a:r>
            <a:r>
              <a:rPr lang="en-US" altLang="en-US" baseline="0" dirty="0">
                <a:ea typeface="ＭＳ Ｐゴシック" pitchFamily="34" charset="-128"/>
              </a:rPr>
              <a:t> ACPs are addressed </a:t>
            </a:r>
            <a:r>
              <a:rPr lang="en-US" altLang="en-US" dirty="0">
                <a:ea typeface="ＭＳ Ｐゴシック" pitchFamily="34" charset="-128"/>
              </a:rPr>
              <a:t>through the LEED reference guide and LEED Online. </a:t>
            </a:r>
          </a:p>
          <a:p>
            <a:pPr marL="0" marR="0" indent="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0000"/>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LEED International Roundtable</a:t>
            </a:r>
            <a:r>
              <a:rPr lang="en-US" sz="1200" baseline="0" dirty="0">
                <a:solidFill>
                  <a:srgbClr val="FF0000"/>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 </a:t>
            </a:r>
            <a:r>
              <a:rPr lang="en-US" altLang="en-US" dirty="0">
                <a:ea typeface="ＭＳ Ｐゴシック" pitchFamily="34" charset="-128"/>
              </a:rPr>
              <a:t>LEED v4 is a baseline upon which more regionally specific solutions can be developed in collaboration with the LEED International Roundtable. </a:t>
            </a:r>
          </a:p>
          <a:p>
            <a:pPr algn="l">
              <a:lnSpc>
                <a:spcPct val="110000"/>
              </a:lnSpc>
              <a:defRPr/>
            </a:pPr>
            <a:endParaRPr lang="en-US" i="0" dirty="0">
              <a:latin typeface="Arial" pitchFamily="34" charset="0"/>
              <a:ea typeface="ＭＳ Ｐゴシック" pitchFamily="-8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24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eaLnBrk="1" hangingPunct="1">
              <a:spcBef>
                <a:spcPct val="0"/>
              </a:spcBef>
            </a:pPr>
            <a:r>
              <a:rPr lang="en-US" altLang="en-US" dirty="0">
                <a:ea typeface="ＭＳ Ｐゴシック" pitchFamily="34" charset="-128"/>
              </a:rPr>
              <a:t>More adaptations will help spur market transformation more effectively.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Correct answers – 1,3,4</a:t>
            </a:r>
          </a:p>
          <a:p>
            <a:pPr eaLnBrk="1" hangingPunct="1">
              <a:spcBef>
                <a:spcPct val="0"/>
              </a:spcBef>
            </a:pPr>
            <a:r>
              <a:rPr lang="en-US" altLang="en-US" dirty="0">
                <a:ea typeface="ＭＳ Ｐゴシック" pitchFamily="34" charset="-128"/>
              </a:rPr>
              <a:t>LEED v4 expands upon previous work to address the specific and unique needs of particular space types. These needs might be driven by occupants a facility serves, regulatory requirements, or unique resource needs.  By recognizing the unique needs of specific space types LEED removes barriers, moving us closer to market transformation.</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Each of these market sectors have unique needs and adaptations to the rating systems allows LEED to appropriately address those needs.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The goal was not to make LEED easier for new market types but to take into consideration the unique needs and challenges</a:t>
            </a:r>
          </a:p>
          <a:p>
            <a:pPr eaLnBrk="1" hangingPunct="1">
              <a:spcBef>
                <a:spcPct val="0"/>
              </a:spcBef>
            </a:pPr>
            <a:endParaRPr lang="en-US" altLang="en-US" dirty="0">
              <a:ea typeface="ＭＳ Ｐゴシック" pitchFamily="34" charset="-128"/>
            </a:endParaRPr>
          </a:p>
          <a:p>
            <a:pPr algn="l">
              <a:lnSpc>
                <a:spcPct val="110000"/>
              </a:lnSpc>
              <a:defRPr/>
            </a:pPr>
            <a:endParaRPr lang="en-US" i="0" dirty="0">
              <a:latin typeface="Arial" pitchFamily="34" charset="0"/>
              <a:ea typeface="ＭＳ Ｐゴシック" pitchFamily="-8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25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algn="l">
              <a:lnSpc>
                <a:spcPct val="110000"/>
              </a:lnSpc>
              <a:defRPr/>
            </a:pPr>
            <a:r>
              <a:rPr lang="en-US" sz="1200" dirty="0">
                <a:solidFill>
                  <a:schemeClr val="bg1"/>
                </a:solidFill>
                <a:latin typeface="Open Sans Condensed Light" pitchFamily="34" charset="0"/>
                <a:ea typeface="Open Sans Condensed Light" pitchFamily="34" charset="0"/>
                <a:cs typeface="Open Sans Condensed Light" pitchFamily="34" charset="0"/>
              </a:rPr>
              <a:t>What are some examples of improved LEED Documentation or</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In which of the following ways LEED Documentation has improved from previous versions? Choose 3</a:t>
            </a:r>
          </a:p>
          <a:p>
            <a:pPr algn="l">
              <a:lnSpc>
                <a:spcPct val="110000"/>
              </a:lnSpc>
              <a:defRPr/>
            </a:pPr>
            <a:endParaRPr lang="en-US" sz="1200" i="0" baseline="0" dirty="0">
              <a:solidFill>
                <a:schemeClr val="bg1"/>
              </a:solidFill>
              <a:latin typeface="Open Sans Condensed Light" pitchFamily="34" charset="0"/>
              <a:ea typeface="Open Sans Condensed Light" pitchFamily="34" charset="0"/>
              <a:cs typeface="Open Sans Condensed Light" pitchFamily="34" charset="0"/>
            </a:endParaRPr>
          </a:p>
          <a:p>
            <a:pPr algn="l">
              <a:lnSpc>
                <a:spcPct val="110000"/>
              </a:lnSpc>
              <a:defRPr/>
            </a:pPr>
            <a:r>
              <a:rPr lang="en-US" sz="1200" i="0" baseline="0" dirty="0">
                <a:solidFill>
                  <a:schemeClr val="bg1"/>
                </a:solidFill>
                <a:latin typeface="Open Sans Condensed Light" pitchFamily="34" charset="0"/>
                <a:ea typeface="Open Sans Condensed Light" pitchFamily="34" charset="0"/>
                <a:cs typeface="Open Sans Condensed Light" pitchFamily="34" charset="0"/>
              </a:rPr>
              <a:t>The correct answers are simple, flexible and industry specific. Other 2 choices are to trick you.  LEED online forms are sometimes interactive but it’s been a feature in previous versions too. Global adaptability is a feature of LEED v4 itself not an improvement to LEED v4 documentation.</a:t>
            </a:r>
            <a:endParaRPr lang="en-US" i="0" dirty="0">
              <a:latin typeface="Arial" pitchFamily="34" charset="0"/>
              <a:ea typeface="ＭＳ Ｐゴシック" pitchFamily="-84" charset="-128"/>
              <a:cs typeface="Arial" pitchFamily="34" charset="0"/>
            </a:endParaRPr>
          </a:p>
          <a:p>
            <a:pPr algn="l">
              <a:lnSpc>
                <a:spcPct val="110000"/>
              </a:lnSpc>
              <a:defRPr/>
            </a:pPr>
            <a:endParaRPr lang="en-US" i="0" dirty="0">
              <a:latin typeface="Arial" pitchFamily="34" charset="0"/>
              <a:ea typeface="ＭＳ Ｐゴシック" pitchFamily="-84" charset="-128"/>
              <a:cs typeface="Arial" pitchFamily="34" charset="0"/>
            </a:endParaRPr>
          </a:p>
          <a:p>
            <a:pPr algn="l">
              <a:lnSpc>
                <a:spcPct val="110000"/>
              </a:lnSpc>
              <a:defRPr/>
            </a:pPr>
            <a:r>
              <a:rPr lang="en-US" i="0" dirty="0">
                <a:latin typeface="Arial" pitchFamily="34" charset="0"/>
                <a:ea typeface="ＭＳ Ｐゴシック" pitchFamily="-84" charset="-128"/>
                <a:cs typeface="Arial" pitchFamily="34" charset="0"/>
              </a:rPr>
              <a:t>Let’s look at the</a:t>
            </a:r>
            <a:r>
              <a:rPr lang="en-US" i="0" baseline="0" dirty="0">
                <a:latin typeface="Arial" pitchFamily="34" charset="0"/>
                <a:ea typeface="ＭＳ Ｐゴシック" pitchFamily="-84" charset="-128"/>
                <a:cs typeface="Arial" pitchFamily="34" charset="0"/>
              </a:rPr>
              <a:t> answers – </a:t>
            </a:r>
          </a:p>
          <a:p>
            <a:pPr algn="l">
              <a:lnSpc>
                <a:spcPct val="110000"/>
              </a:lnSpc>
              <a:defRPr/>
            </a:pPr>
            <a:endParaRPr lang="en-US" i="0" baseline="0" dirty="0">
              <a:latin typeface="Arial" pitchFamily="34" charset="0"/>
              <a:ea typeface="ＭＳ Ｐゴシック" pitchFamily="-84" charset="-128"/>
              <a:cs typeface="Arial" pitchFamily="34" charset="0"/>
            </a:endParaRPr>
          </a:p>
          <a:p>
            <a:pPr algn="l">
              <a:lnSpc>
                <a:spcPct val="110000"/>
              </a:lnSpc>
              <a:defRPr/>
            </a:pPr>
            <a:r>
              <a:rPr lang="en-US" i="0" dirty="0">
                <a:latin typeface="Arial" pitchFamily="34" charset="0"/>
                <a:ea typeface="ＭＳ Ｐゴシック" pitchFamily="-84" charset="-128"/>
                <a:cs typeface="Arial" pitchFamily="34" charset="0"/>
              </a:rPr>
              <a:t>There are 5 i</a:t>
            </a:r>
            <a:r>
              <a:rPr lang="en-US" i="0" baseline="0" dirty="0">
                <a:latin typeface="Arial" pitchFamily="34" charset="0"/>
                <a:ea typeface="ＭＳ Ｐゴシック" pitchFamily="-84" charset="-128"/>
                <a:cs typeface="Arial" pitchFamily="34" charset="0"/>
              </a:rPr>
              <a:t>mprovement to LEED Documentation under V4:</a:t>
            </a:r>
          </a:p>
          <a:p>
            <a:pPr algn="l">
              <a:lnSpc>
                <a:spcPct val="110000"/>
              </a:lnSpc>
              <a:defRPr/>
            </a:pPr>
            <a:endParaRPr lang="en-US" i="0" baseline="0" dirty="0">
              <a:latin typeface="Arial" pitchFamily="34" charset="0"/>
              <a:ea typeface="ＭＳ Ｐゴシック" pitchFamily="-84" charset="-128"/>
              <a:cs typeface="Arial" pitchFamily="34" charset="0"/>
            </a:endParaRPr>
          </a:p>
          <a:p>
            <a:pPr marL="342900" indent="-342900" eaLnBrk="1" hangingPunct="1">
              <a:spcBef>
                <a:spcPct val="0"/>
              </a:spcBef>
              <a:spcAft>
                <a:spcPts val="638"/>
              </a:spcAft>
              <a:buFont typeface="+mj-lt"/>
              <a:buAutoNum type="arabicPeriod"/>
            </a:pPr>
            <a:r>
              <a:rPr lang="en-US" altLang="en-US" sz="1500" dirty="0">
                <a:solidFill>
                  <a:srgbClr val="215968"/>
                </a:solidFill>
                <a:latin typeface="Arial" pitchFamily="34" charset="0"/>
                <a:ea typeface="ＭＳ Ｐゴシック" pitchFamily="34" charset="-128"/>
                <a:cs typeface="Arial" pitchFamily="34" charset="0"/>
              </a:rPr>
              <a:t>Intuitive: </a:t>
            </a:r>
            <a:r>
              <a:rPr lang="en-US" altLang="en-US" dirty="0">
                <a:solidFill>
                  <a:srgbClr val="31859C"/>
                </a:solidFill>
                <a:latin typeface="Arial" pitchFamily="34" charset="0"/>
                <a:ea typeface="ＭＳ Ｐゴシック" pitchFamily="34" charset="-128"/>
                <a:cs typeface="Arial" pitchFamily="34" charset="0"/>
              </a:rPr>
              <a:t>quickly able to understand documentation requirements.</a:t>
            </a:r>
          </a:p>
          <a:p>
            <a:pPr marL="342900" indent="-342900" eaLnBrk="1" hangingPunct="1">
              <a:spcBef>
                <a:spcPct val="0"/>
              </a:spcBef>
              <a:spcAft>
                <a:spcPts val="638"/>
              </a:spcAft>
              <a:buFont typeface="+mj-lt"/>
              <a:buAutoNum type="arabicPeriod"/>
            </a:pPr>
            <a:r>
              <a:rPr lang="en-US" altLang="en-US" sz="1500" dirty="0">
                <a:solidFill>
                  <a:srgbClr val="215968"/>
                </a:solidFill>
                <a:latin typeface="Arial" pitchFamily="34" charset="0"/>
                <a:ea typeface="ＭＳ Ｐゴシック" pitchFamily="34" charset="-128"/>
                <a:cs typeface="Arial" pitchFamily="34" charset="0"/>
              </a:rPr>
              <a:t>Transparent: </a:t>
            </a:r>
            <a:r>
              <a:rPr lang="en-US" altLang="en-US" dirty="0">
                <a:solidFill>
                  <a:srgbClr val="31859C"/>
                </a:solidFill>
                <a:latin typeface="Arial" pitchFamily="34" charset="0"/>
                <a:ea typeface="ＭＳ Ｐゴシック" pitchFamily="34" charset="-128"/>
                <a:cs typeface="Arial" pitchFamily="34" charset="0"/>
              </a:rPr>
              <a:t>Full understanding of why things are being asked for, how they’re calculated.</a:t>
            </a:r>
          </a:p>
          <a:p>
            <a:pPr marL="342900" indent="-342900" eaLnBrk="1" hangingPunct="1">
              <a:spcBef>
                <a:spcPct val="0"/>
              </a:spcBef>
              <a:spcAft>
                <a:spcPts val="638"/>
              </a:spcAft>
              <a:buFont typeface="+mj-lt"/>
              <a:buAutoNum type="arabicPeriod"/>
            </a:pPr>
            <a:r>
              <a:rPr lang="en-US" altLang="en-US" sz="1500" dirty="0">
                <a:solidFill>
                  <a:srgbClr val="215968"/>
                </a:solidFill>
                <a:latin typeface="Arial" pitchFamily="34" charset="0"/>
                <a:ea typeface="ＭＳ Ｐゴシック" pitchFamily="34" charset="-128"/>
                <a:cs typeface="Arial" pitchFamily="34" charset="0"/>
              </a:rPr>
              <a:t>Simple: </a:t>
            </a:r>
            <a:r>
              <a:rPr lang="en-US" altLang="en-US" dirty="0">
                <a:solidFill>
                  <a:srgbClr val="31859C"/>
                </a:solidFill>
                <a:latin typeface="Arial" pitchFamily="34" charset="0"/>
                <a:ea typeface="ＭＳ Ｐゴシック" pitchFamily="34" charset="-128"/>
                <a:cs typeface="Arial" pitchFamily="34" charset="0"/>
              </a:rPr>
              <a:t>Critical information that is easy to provide. </a:t>
            </a:r>
          </a:p>
          <a:p>
            <a:pPr marL="342900" indent="-342900" eaLnBrk="1" hangingPunct="1">
              <a:spcBef>
                <a:spcPct val="0"/>
              </a:spcBef>
              <a:spcAft>
                <a:spcPts val="638"/>
              </a:spcAft>
              <a:buFont typeface="+mj-lt"/>
              <a:buAutoNum type="arabicPeriod"/>
            </a:pPr>
            <a:r>
              <a:rPr lang="en-US" altLang="en-US" sz="1500" dirty="0">
                <a:solidFill>
                  <a:srgbClr val="215968"/>
                </a:solidFill>
                <a:latin typeface="Arial" pitchFamily="34" charset="0"/>
                <a:ea typeface="ＭＳ Ｐゴシック" pitchFamily="34" charset="-128"/>
                <a:cs typeface="Arial" pitchFamily="34" charset="0"/>
              </a:rPr>
              <a:t>Flexible: </a:t>
            </a:r>
            <a:r>
              <a:rPr lang="en-US" altLang="en-US" dirty="0">
                <a:solidFill>
                  <a:srgbClr val="31859C"/>
                </a:solidFill>
                <a:latin typeface="Arial" pitchFamily="34" charset="0"/>
                <a:ea typeface="ＭＳ Ｐゴシック" pitchFamily="34" charset="-128"/>
                <a:cs typeface="Arial" pitchFamily="34" charset="0"/>
              </a:rPr>
              <a:t>Information can be provided by any type of project and allows for different ways to meet intent. For example projects may submit information the same format they have already prepared so that there is no extra work for LEED Documentation</a:t>
            </a:r>
          </a:p>
          <a:p>
            <a:pPr marL="342900" marR="0" indent="-342900" algn="l" defTabSz="914400" rtl="0" eaLnBrk="1" fontAlgn="base" latinLnBrk="0" hangingPunct="1">
              <a:lnSpc>
                <a:spcPct val="100000"/>
              </a:lnSpc>
              <a:spcBef>
                <a:spcPct val="0"/>
              </a:spcBef>
              <a:spcAft>
                <a:spcPts val="638"/>
              </a:spcAft>
              <a:buClrTx/>
              <a:buSzTx/>
              <a:buFont typeface="+mj-lt"/>
              <a:buAutoNum type="arabicPeriod"/>
              <a:tabLst/>
              <a:defRPr/>
            </a:pPr>
            <a:r>
              <a:rPr lang="en-US" sz="4400" dirty="0">
                <a:solidFill>
                  <a:schemeClr val="bg1"/>
                </a:solidFill>
                <a:latin typeface="Open Sans Condensed Light" pitchFamily="34" charset="0"/>
                <a:ea typeface="Open Sans Condensed Light" pitchFamily="34" charset="0"/>
                <a:cs typeface="Open Sans Condensed Light" pitchFamily="34" charset="0"/>
              </a:rPr>
              <a:t>Industry-specific.. </a:t>
            </a:r>
            <a:r>
              <a:rPr lang="en-US" dirty="0">
                <a:solidFill>
                  <a:schemeClr val="bg1"/>
                </a:solidFill>
                <a:latin typeface="Open Sans Condensed Light" pitchFamily="34" charset="0"/>
                <a:ea typeface="Open Sans Condensed Light" pitchFamily="34" charset="0"/>
                <a:cs typeface="Open Sans Condensed Light" pitchFamily="34" charset="0"/>
              </a:rPr>
              <a:t>Focus on information created during a typical design and operations process.</a:t>
            </a:r>
          </a:p>
          <a:p>
            <a:pPr marL="342900" indent="-342900" eaLnBrk="1" hangingPunct="1">
              <a:spcBef>
                <a:spcPct val="0"/>
              </a:spcBef>
              <a:spcAft>
                <a:spcPts val="638"/>
              </a:spcAft>
              <a:buFont typeface="+mj-lt"/>
              <a:buAutoNum type="arabicPeriod"/>
            </a:pPr>
            <a:endParaRPr lang="en-US" altLang="en-US" dirty="0">
              <a:solidFill>
                <a:srgbClr val="31859C"/>
              </a:solidFill>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26</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AB3AC-BB19-490B-A156-A738A1391BF9}" type="slidenum">
              <a:rPr lang="en-US">
                <a:solidFill>
                  <a:prstClr val="black"/>
                </a:solidFill>
              </a:rPr>
              <a:pPr/>
              <a:t>27</a:t>
            </a:fld>
            <a:endParaRPr lang="en-US">
              <a:solidFill>
                <a:prstClr val="black"/>
              </a:solidFill>
            </a:endParaRPr>
          </a:p>
        </p:txBody>
      </p:sp>
      <p:sp>
        <p:nvSpPr>
          <p:cNvPr id="110594" name="Rectangle 2"/>
          <p:cNvSpPr>
            <a:spLocks noGrp="1" noRot="1" noChangeAspect="1" noChangeArrowheads="1" noTextEdit="1"/>
          </p:cNvSpPr>
          <p:nvPr>
            <p:ph type="sldImg"/>
          </p:nvPr>
        </p:nvSpPr>
        <p:spPr>
          <a:xfrm>
            <a:off x="457200" y="720725"/>
            <a:ext cx="6400800" cy="3600450"/>
          </a:xfrm>
          <a:ln/>
        </p:spPr>
      </p:sp>
      <p:sp>
        <p:nvSpPr>
          <p:cNvPr id="110595" name="Rectangle 3"/>
          <p:cNvSpPr>
            <a:spLocks noGrp="1" noChangeArrowheads="1"/>
          </p:cNvSpPr>
          <p:nvPr>
            <p:ph type="body" idx="1"/>
          </p:nvPr>
        </p:nvSpPr>
        <p:spPr/>
        <p:txBody>
          <a:bodyPr/>
          <a:lstStyle/>
          <a:p>
            <a:r>
              <a:rPr lang="en-US" dirty="0"/>
              <a:t>Now that we are familiar with the evolutionary characteristics</a:t>
            </a:r>
            <a:r>
              <a:rPr lang="en-US" baseline="0" dirty="0"/>
              <a:t> of LEED and LEED v4 in general – let’s look at the certification process, minimum program requirements, prerequisites and credits for projects to get final certification</a:t>
            </a:r>
            <a:endParaRPr lang="en-US" sz="1200" b="0" i="0" u="none" strike="noStrike" kern="1200" baseline="0" dirty="0">
              <a:solidFill>
                <a:schemeClr val="tx1"/>
              </a:solidFill>
              <a:latin typeface="Arial" charset="0"/>
              <a:ea typeface="+mn-ea"/>
              <a:cs typeface="+mn-cs"/>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272" indent="-302027" eaLnBrk="0" hangingPunct="0">
              <a:defRPr sz="2500">
                <a:solidFill>
                  <a:schemeClr val="tx1"/>
                </a:solidFill>
                <a:latin typeface="Arial" charset="0"/>
                <a:ea typeface="ＭＳ Ｐゴシック" charset="0"/>
              </a:defRPr>
            </a:lvl2pPr>
            <a:lvl3pPr marL="1208110" indent="-241622" eaLnBrk="0" hangingPunct="0">
              <a:defRPr sz="2500">
                <a:solidFill>
                  <a:schemeClr val="tx1"/>
                </a:solidFill>
                <a:latin typeface="Arial" charset="0"/>
                <a:ea typeface="ＭＳ Ｐゴシック" charset="0"/>
              </a:defRPr>
            </a:lvl3pPr>
            <a:lvl4pPr marL="1691353" indent="-241622" eaLnBrk="0" hangingPunct="0">
              <a:defRPr sz="2500">
                <a:solidFill>
                  <a:schemeClr val="tx1"/>
                </a:solidFill>
                <a:latin typeface="Arial" charset="0"/>
                <a:ea typeface="ＭＳ Ｐゴシック" charset="0"/>
              </a:defRPr>
            </a:lvl4pPr>
            <a:lvl5pPr marL="2174597" indent="-241622" eaLnBrk="0" hangingPunct="0">
              <a:defRPr sz="2500">
                <a:solidFill>
                  <a:schemeClr val="tx1"/>
                </a:solidFill>
                <a:latin typeface="Arial" charset="0"/>
                <a:ea typeface="ＭＳ Ｐゴシック" charset="0"/>
              </a:defRPr>
            </a:lvl5pPr>
            <a:lvl6pPr marL="2657841" indent="-241622" eaLnBrk="0" fontAlgn="base" hangingPunct="0">
              <a:spcBef>
                <a:spcPct val="0"/>
              </a:spcBef>
              <a:spcAft>
                <a:spcPct val="0"/>
              </a:spcAft>
              <a:defRPr sz="2500">
                <a:solidFill>
                  <a:schemeClr val="tx1"/>
                </a:solidFill>
                <a:latin typeface="Arial" charset="0"/>
                <a:ea typeface="ＭＳ Ｐゴシック" charset="0"/>
              </a:defRPr>
            </a:lvl6pPr>
            <a:lvl7pPr marL="3141085" indent="-241622" eaLnBrk="0" fontAlgn="base" hangingPunct="0">
              <a:spcBef>
                <a:spcPct val="0"/>
              </a:spcBef>
              <a:spcAft>
                <a:spcPct val="0"/>
              </a:spcAft>
              <a:defRPr sz="2500">
                <a:solidFill>
                  <a:schemeClr val="tx1"/>
                </a:solidFill>
                <a:latin typeface="Arial" charset="0"/>
                <a:ea typeface="ＭＳ Ｐゴシック" charset="0"/>
              </a:defRPr>
            </a:lvl7pPr>
            <a:lvl8pPr marL="3624329" indent="-241622" eaLnBrk="0" fontAlgn="base" hangingPunct="0">
              <a:spcBef>
                <a:spcPct val="0"/>
              </a:spcBef>
              <a:spcAft>
                <a:spcPct val="0"/>
              </a:spcAft>
              <a:defRPr sz="2500">
                <a:solidFill>
                  <a:schemeClr val="tx1"/>
                </a:solidFill>
                <a:latin typeface="Arial" charset="0"/>
                <a:ea typeface="ＭＳ Ｐゴシック" charset="0"/>
              </a:defRPr>
            </a:lvl8pPr>
            <a:lvl9pPr marL="4107572" indent="-241622"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F3769312-62C9-2249-9EDE-D12D46C5AF73}" type="slidenum">
              <a:rPr lang="en-US" sz="1300">
                <a:solidFill>
                  <a:prstClr val="black"/>
                </a:solidFill>
                <a:cs typeface="Arial" charset="0"/>
              </a:rPr>
              <a:pPr eaLnBrk="1" hangingPunct="1"/>
              <a:t>28</a:t>
            </a:fld>
            <a:endParaRPr lang="en-US" sz="1300">
              <a:solidFill>
                <a:prstClr val="black"/>
              </a:solidFill>
              <a:cs typeface="Arial" charset="0"/>
            </a:endParaRPr>
          </a:p>
        </p:txBody>
      </p:sp>
      <p:sp>
        <p:nvSpPr>
          <p:cNvPr id="66562"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Calibri" charset="0"/>
              </a:rPr>
              <a:t>The Certification process begins with Project Registration.  This</a:t>
            </a:r>
            <a:r>
              <a:rPr lang="en-US" baseline="0" dirty="0">
                <a:latin typeface="Calibri" charset="0"/>
              </a:rPr>
              <a:t> is even before the pre-design meetings.  Final Certification occurs after the project is built.</a:t>
            </a:r>
            <a:endParaRPr lang="en-US" dirty="0">
              <a:latin typeface="Calibri" charset="0"/>
            </a:endParaRPr>
          </a:p>
        </p:txBody>
      </p:sp>
      <p:sp>
        <p:nvSpPr>
          <p:cNvPr id="2" name="Footer Placeholder 1"/>
          <p:cNvSpPr>
            <a:spLocks noGrp="1"/>
          </p:cNvSpPr>
          <p:nvPr>
            <p:ph type="ftr" sz="quarter" idx="10"/>
          </p:nvPr>
        </p:nvSpPr>
        <p:spPr/>
        <p:txBody>
          <a:bodyPr/>
          <a:lstStyle/>
          <a:p>
            <a:r>
              <a:rPr lang="en-US"/>
              <a:t>GBRIonline.org</a:t>
            </a:r>
          </a:p>
        </p:txBody>
      </p:sp>
    </p:spTree>
    <p:extLst>
      <p:ext uri="{BB962C8B-B14F-4D97-AF65-F5344CB8AC3E}">
        <p14:creationId xmlns:p14="http://schemas.microsoft.com/office/powerpoint/2010/main" val="4089168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C00000"/>
                </a:solidFill>
                <a:latin typeface="Century Gothic" pitchFamily="34" charset="0"/>
              </a:rPr>
              <a:t>Once we understand the LEED</a:t>
            </a:r>
            <a:r>
              <a:rPr lang="en-US" sz="1200" baseline="0" dirty="0">
                <a:solidFill>
                  <a:srgbClr val="C00000"/>
                </a:solidFill>
                <a:latin typeface="Century Gothic" pitchFamily="34" charset="0"/>
              </a:rPr>
              <a:t> </a:t>
            </a:r>
            <a:r>
              <a:rPr lang="en-US" sz="1200" dirty="0">
                <a:solidFill>
                  <a:srgbClr val="C00000"/>
                </a:solidFill>
                <a:latin typeface="Century Gothic" pitchFamily="34" charset="0"/>
              </a:rPr>
              <a:t>process, we will be able to help our project in San Antonio get started with LEED. This is a more detailed process chart you see here.</a:t>
            </a:r>
          </a:p>
          <a:p>
            <a:endParaRPr lang="en-US" dirty="0"/>
          </a:p>
          <a:p>
            <a:r>
              <a:rPr lang="en-US" dirty="0"/>
              <a:t>The process begins when the owner selects the rating system and registers the project.  The project is then designed to meet the requirements for all prerequisites and for the credits the team has chosen to pursue. After documentation has been submitted for certification, a project goes through preliminary and final reviews. The preliminary review provides technical advice on credits that require additional work for achievement, and the final review contains the project’s final score and certification level. The decision can be appealed if a team believes additional consideration is warranted.</a:t>
            </a:r>
          </a:p>
          <a:p>
            <a:endParaRPr lang="en-US" dirty="0"/>
          </a:p>
          <a:p>
            <a:r>
              <a:rPr lang="en-US" dirty="0"/>
              <a:t>This slide shows a detailed way to look at the phases of the certification process.</a:t>
            </a:r>
            <a:r>
              <a:rPr lang="en-US" baseline="0" dirty="0"/>
              <a:t>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AC98C12-384C-4B82-A7EF-169CD1101D8A}" type="slidenum">
              <a:rPr lang="en-US" smtClean="0">
                <a:solidFill>
                  <a:prstClr val="black"/>
                </a:solidFill>
              </a:rPr>
              <a:pPr/>
              <a:t>29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0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latin typeface="Calibri" charset="0"/>
              </a:rPr>
              <a:t>Let’s look at some evolutionary characteristics of LEED.</a:t>
            </a:r>
            <a:endParaRPr lang="en-US" dirty="0">
              <a:latin typeface="Calibri" charset="0"/>
            </a:endParaRPr>
          </a:p>
          <a:p>
            <a:endParaRPr lang="en-US" dirty="0">
              <a:latin typeface="Calibri" charset="0"/>
            </a:endParaRPr>
          </a:p>
          <a:p>
            <a:r>
              <a:rPr lang="en-US" dirty="0">
                <a:latin typeface="Calibri" charset="0"/>
              </a:rPr>
              <a:t>Let’s start with looking at the history of LEED . The USGBC was founded in 1993, as a  non-profit community of leaders. At present, the USGBC has more than 15,000 member organizations.</a:t>
            </a:r>
          </a:p>
          <a:p>
            <a:endParaRPr lang="en-US" dirty="0">
              <a:latin typeface="Calibri" charset="0"/>
            </a:endParaRPr>
          </a:p>
          <a:p>
            <a:r>
              <a:rPr lang="en-US" dirty="0">
                <a:latin typeface="Calibri" charset="0"/>
              </a:rPr>
              <a:t>The ﬁrst LEED Pilot Project Program, also referred to as LEED Version 1.0, was launched in August 1998. After extensive modiﬁcations, the LEED Green Building Rating System Version 2.0 was released in March 2000. This rating system was called the LEED Green Building Rating System for New Commercial Construction and Major Renovations, or LEED-NC. </a:t>
            </a:r>
          </a:p>
          <a:p>
            <a:endParaRPr lang="en-US" dirty="0">
              <a:latin typeface="Calibri" charset="0"/>
            </a:endParaRPr>
          </a:p>
          <a:p>
            <a:r>
              <a:rPr lang="en-US" dirty="0">
                <a:latin typeface="Calibri" charset="0"/>
              </a:rPr>
              <a:t>As the LEED rating system evolved and matured, the program undertook new initiatives, including working with international communities, addressing new building types, etc. </a:t>
            </a:r>
          </a:p>
          <a:p>
            <a:endParaRPr lang="en-US" dirty="0">
              <a:latin typeface="Calibri" charset="0"/>
            </a:endParaRPr>
          </a:p>
          <a:p>
            <a:r>
              <a:rPr lang="en-US" dirty="0">
                <a:latin typeface="Calibri" charset="0"/>
              </a:rPr>
              <a:t>In 2007, the GBCI was established as a separately incorporated entity with the support of the USGBC. As you are aware, GBCI administers the LEED professional accreditation programs independently. A side note, we are not owned by GBCI or USGBC.</a:t>
            </a:r>
          </a:p>
          <a:p>
            <a:endParaRPr lang="en-US" dirty="0">
              <a:latin typeface="Calibri" charset="0"/>
            </a:endParaRPr>
          </a:p>
          <a:p>
            <a:r>
              <a:rPr lang="en-US" dirty="0">
                <a:latin typeface="Calibri" charset="0"/>
              </a:rPr>
              <a:t>Since Version 1.0, LEED has undergone many, which subsequently evolved into LEED 2009 (the current version).  At present, the industry is at the threshold of yet another version (LEED v4.0) which was launched in November 2013.  Even though the new version has</a:t>
            </a:r>
            <a:r>
              <a:rPr lang="en-US" baseline="0" dirty="0">
                <a:latin typeface="Calibri" charset="0"/>
              </a:rPr>
              <a:t> come out, </a:t>
            </a:r>
            <a:r>
              <a:rPr lang="en-US" dirty="0">
                <a:latin typeface="Calibri" charset="0"/>
              </a:rPr>
              <a:t>LEED 2009 will be open for project registration until June 27, 2015.</a:t>
            </a:r>
            <a:r>
              <a:rPr lang="en-US" baseline="0" dirty="0">
                <a:latin typeface="Calibri" charset="0"/>
              </a:rPr>
              <a:t> This is a good information to note for design and construction professionals working on LEED 2009 projects.</a:t>
            </a:r>
          </a:p>
          <a:p>
            <a:endParaRPr lang="en-US" baseline="0" dirty="0">
              <a:latin typeface="Calibri" charset="0"/>
            </a:endParaRPr>
          </a:p>
          <a:p>
            <a:r>
              <a:rPr lang="en-US" baseline="0" dirty="0">
                <a:latin typeface="Calibri" charset="0"/>
              </a:rPr>
              <a:t>As LEED AP candidates – you don’t have to memorize these dates. This just shows LEED has come a long way from version 1.0 to V4. You need to remember that the previous version of LEED or LEED 2009 is still open for LEED Project registrations which means projects are not required to register under the latest version of LEED yet. In addition, for projects currently registered under LEED 2009 - certification will be available until June 30 – 2021.Which means projects that are currently registered under LEED 2009 or projects that will register until June 27</a:t>
            </a:r>
            <a:r>
              <a:rPr lang="en-US" baseline="30000" dirty="0">
                <a:latin typeface="Calibri" charset="0"/>
              </a:rPr>
              <a:t>th</a:t>
            </a:r>
            <a:r>
              <a:rPr lang="en-US" baseline="0" dirty="0">
                <a:latin typeface="Calibri" charset="0"/>
              </a:rPr>
              <a:t> 2015 will have until June of 2021 to submit the final documentation and certify the project.  </a:t>
            </a:r>
          </a:p>
          <a:p>
            <a:endParaRPr lang="en-US" dirty="0">
              <a:latin typeface="Calibri" charset="0"/>
            </a:endParaRPr>
          </a:p>
          <a:p>
            <a:endParaRPr lang="en-US" dirty="0">
              <a:latin typeface="Calibri" charset="0"/>
            </a:endParaRPr>
          </a:p>
        </p:txBody>
      </p:sp>
      <p:sp>
        <p:nvSpPr>
          <p:cNvPr id="300035"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272" indent="-302027" eaLnBrk="0" hangingPunct="0">
              <a:defRPr sz="2500">
                <a:solidFill>
                  <a:schemeClr val="tx1"/>
                </a:solidFill>
                <a:latin typeface="Arial" charset="0"/>
                <a:ea typeface="ＭＳ Ｐゴシック" charset="0"/>
              </a:defRPr>
            </a:lvl2pPr>
            <a:lvl3pPr marL="1208110" indent="-241622" eaLnBrk="0" hangingPunct="0">
              <a:defRPr sz="2500">
                <a:solidFill>
                  <a:schemeClr val="tx1"/>
                </a:solidFill>
                <a:latin typeface="Arial" charset="0"/>
                <a:ea typeface="ＭＳ Ｐゴシック" charset="0"/>
              </a:defRPr>
            </a:lvl3pPr>
            <a:lvl4pPr marL="1691353" indent="-241622" eaLnBrk="0" hangingPunct="0">
              <a:defRPr sz="2500">
                <a:solidFill>
                  <a:schemeClr val="tx1"/>
                </a:solidFill>
                <a:latin typeface="Arial" charset="0"/>
                <a:ea typeface="ＭＳ Ｐゴシック" charset="0"/>
              </a:defRPr>
            </a:lvl4pPr>
            <a:lvl5pPr marL="2174597" indent="-241622" eaLnBrk="0" hangingPunct="0">
              <a:defRPr sz="2500">
                <a:solidFill>
                  <a:schemeClr val="tx1"/>
                </a:solidFill>
                <a:latin typeface="Arial" charset="0"/>
                <a:ea typeface="ＭＳ Ｐゴシック" charset="0"/>
              </a:defRPr>
            </a:lvl5pPr>
            <a:lvl6pPr marL="2657841" indent="-241622" eaLnBrk="0" fontAlgn="base" hangingPunct="0">
              <a:spcBef>
                <a:spcPct val="0"/>
              </a:spcBef>
              <a:spcAft>
                <a:spcPct val="0"/>
              </a:spcAft>
              <a:defRPr sz="2500">
                <a:solidFill>
                  <a:schemeClr val="tx1"/>
                </a:solidFill>
                <a:latin typeface="Arial" charset="0"/>
                <a:ea typeface="ＭＳ Ｐゴシック" charset="0"/>
              </a:defRPr>
            </a:lvl6pPr>
            <a:lvl7pPr marL="3141085" indent="-241622" eaLnBrk="0" fontAlgn="base" hangingPunct="0">
              <a:spcBef>
                <a:spcPct val="0"/>
              </a:spcBef>
              <a:spcAft>
                <a:spcPct val="0"/>
              </a:spcAft>
              <a:defRPr sz="2500">
                <a:solidFill>
                  <a:schemeClr val="tx1"/>
                </a:solidFill>
                <a:latin typeface="Arial" charset="0"/>
                <a:ea typeface="ＭＳ Ｐゴシック" charset="0"/>
              </a:defRPr>
            </a:lvl7pPr>
            <a:lvl8pPr marL="3624329" indent="-241622" eaLnBrk="0" fontAlgn="base" hangingPunct="0">
              <a:spcBef>
                <a:spcPct val="0"/>
              </a:spcBef>
              <a:spcAft>
                <a:spcPct val="0"/>
              </a:spcAft>
              <a:defRPr sz="2500">
                <a:solidFill>
                  <a:schemeClr val="tx1"/>
                </a:solidFill>
                <a:latin typeface="Arial" charset="0"/>
                <a:ea typeface="ＭＳ Ｐゴシック" charset="0"/>
              </a:defRPr>
            </a:lvl8pPr>
            <a:lvl9pPr marL="4107572" indent="-241622"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2F6E651-965A-A647-9A59-DC38CC827901}" type="slidenum">
              <a:rPr lang="en-US" sz="1300">
                <a:solidFill>
                  <a:prstClr val="black"/>
                </a:solidFill>
                <a:latin typeface="Calibri" charset="0"/>
              </a:rPr>
              <a:pPr eaLnBrk="1" hangingPunct="1"/>
              <a:t>3</a:t>
            </a:fld>
            <a:endParaRPr lang="en-US" sz="1300">
              <a:solidFill>
                <a:prstClr val="black"/>
              </a:solidFill>
              <a:latin typeface="Calibri" charset="0"/>
            </a:endParaRPr>
          </a:p>
        </p:txBody>
      </p:sp>
      <p:sp>
        <p:nvSpPr>
          <p:cNvPr id="2" name="Footer Placeholder 1"/>
          <p:cNvSpPr>
            <a:spLocks noGrp="1"/>
          </p:cNvSpPr>
          <p:nvPr>
            <p:ph type="ftr" sz="quarter" idx="10"/>
          </p:nvPr>
        </p:nvSpPr>
        <p:spPr/>
        <p:txBody>
          <a:bodyPr/>
          <a:lstStyle/>
          <a:p>
            <a:r>
              <a:rPr lang="en-US"/>
              <a:t>GBRIonline.org</a:t>
            </a:r>
          </a:p>
        </p:txBody>
      </p:sp>
    </p:spTree>
    <p:extLst>
      <p:ext uri="{BB962C8B-B14F-4D97-AF65-F5344CB8AC3E}">
        <p14:creationId xmlns:p14="http://schemas.microsoft.com/office/powerpoint/2010/main" val="1386554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altLang="en-US" sz="1200" b="0" i="0" u="none" strike="noStrike" kern="1200" baseline="0" dirty="0">
                <a:solidFill>
                  <a:schemeClr val="tx1"/>
                </a:solidFill>
                <a:latin typeface="Arial" charset="0"/>
                <a:ea typeface="+mn-ea"/>
                <a:cs typeface="+mn-cs"/>
              </a:rPr>
              <a:t>The next thing we need to understand in LEED certification process is CIR…</a:t>
            </a:r>
            <a:r>
              <a:rPr lang="en-US" sz="1200" dirty="0">
                <a:solidFill>
                  <a:schemeClr val="bg1"/>
                </a:solidFill>
                <a:latin typeface="Open Sans Condensed Light" pitchFamily="34" charset="0"/>
                <a:ea typeface="Open Sans Condensed Light" pitchFamily="34" charset="0"/>
                <a:cs typeface="Open Sans Condensed Light" pitchFamily="34" charset="0"/>
              </a:rPr>
              <a:t>Credit Interpretation Requests</a:t>
            </a:r>
            <a:r>
              <a:rPr lang="en-US" sz="1200" baseline="0" dirty="0">
                <a:solidFill>
                  <a:schemeClr val="bg1"/>
                </a:solidFill>
                <a:latin typeface="Open Sans Condensed Light" pitchFamily="34" charset="0"/>
                <a:ea typeface="Open Sans Condensed Light" pitchFamily="34" charset="0"/>
                <a:cs typeface="Open Sans Condensed Light" pitchFamily="34" charset="0"/>
              </a:rPr>
              <a:t> or </a:t>
            </a:r>
            <a:r>
              <a:rPr lang="en-US" sz="1200" dirty="0">
                <a:solidFill>
                  <a:schemeClr val="bg1"/>
                </a:solidFill>
                <a:latin typeface="Open Sans Condensed Light" pitchFamily="34" charset="0"/>
                <a:ea typeface="Open Sans Condensed Light" pitchFamily="34" charset="0"/>
                <a:cs typeface="Open Sans Condensed Light" pitchFamily="34" charset="0"/>
              </a:rPr>
              <a:t>Rulings.</a:t>
            </a:r>
          </a:p>
          <a:p>
            <a:pPr algn="l"/>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342900" indent="-342900" defTabSz="457200">
              <a:spcBef>
                <a:spcPct val="0"/>
              </a:spcBef>
            </a:pPr>
            <a:r>
              <a:rPr lang="en-US" sz="1200" dirty="0">
                <a:solidFill>
                  <a:srgbClr val="51C3F9"/>
                </a:solidFill>
                <a:latin typeface="Avenir LT Std 55 Roman" pitchFamily="34" charset="0"/>
              </a:rPr>
              <a:t>Every project is different and sometimes it is difficult</a:t>
            </a:r>
            <a:r>
              <a:rPr lang="en-US" sz="1200" baseline="0" dirty="0">
                <a:solidFill>
                  <a:srgbClr val="51C3F9"/>
                </a:solidFill>
                <a:latin typeface="Avenir LT Std 55 Roman" pitchFamily="34" charset="0"/>
              </a:rPr>
              <a:t> for a guide to create “on-fit-for-all” answer. </a:t>
            </a:r>
            <a:r>
              <a:rPr lang="en-US" sz="1200" dirty="0">
                <a:solidFill>
                  <a:srgbClr val="51C3F9"/>
                </a:solidFill>
                <a:latin typeface="Avenir LT Std 55 Roman" pitchFamily="34" charset="0"/>
              </a:rPr>
              <a:t>CIR (requests)s are used to clarify a single question the project team may have and can be submitted any time after project registration.</a:t>
            </a:r>
          </a:p>
          <a:p>
            <a:pPr marL="342900" indent="-342900" defTabSz="457200">
              <a:spcBef>
                <a:spcPct val="0"/>
              </a:spcBef>
            </a:pPr>
            <a:endParaRPr lang="en-US" sz="1200" dirty="0">
              <a:solidFill>
                <a:srgbClr val="51C3F9"/>
              </a:solidFill>
              <a:latin typeface="Avenir LT Std 55 Roman" pitchFamily="34" charset="0"/>
            </a:endParaRPr>
          </a:p>
          <a:p>
            <a:pPr marL="342900" indent="-342900" defTabSz="457200">
              <a:spcBef>
                <a:spcPct val="0"/>
              </a:spcBef>
            </a:pPr>
            <a:r>
              <a:rPr lang="en-US" sz="1200" dirty="0">
                <a:solidFill>
                  <a:srgbClr val="51C3F9"/>
                </a:solidFill>
                <a:latin typeface="Avenir LT Std 55 Roman" pitchFamily="34" charset="0"/>
              </a:rPr>
              <a:t>Often the reference guide will not specifically address the issues at hand and more information is needed. To address these issues, GBCI has created the CIR process. </a:t>
            </a:r>
            <a:r>
              <a:rPr lang="en-US" sz="1200" b="0" i="0" kern="1200" dirty="0">
                <a:solidFill>
                  <a:schemeClr val="tx1"/>
                </a:solidFill>
                <a:effectLst/>
                <a:latin typeface="Arial" charset="0"/>
                <a:ea typeface="+mn-ea"/>
                <a:cs typeface="+mn-cs"/>
              </a:rPr>
              <a:t>The Project Credit Interpretation Ruling (Project CIR) process is designed to allow Project Teams to obtain technical guidance on how LEED requirements including Minimum Program Requirements (MPR), Prerequisites, and Credits pertain to their projects</a:t>
            </a:r>
            <a:endParaRPr lang="en-US" sz="1200" dirty="0">
              <a:solidFill>
                <a:srgbClr val="51C3F9"/>
              </a:solidFill>
              <a:latin typeface="Avenir LT Std 55 Roman" pitchFamily="34" charset="0"/>
            </a:endParaRPr>
          </a:p>
          <a:p>
            <a:pPr algn="l"/>
            <a:r>
              <a:rPr lang="en-US" dirty="0"/>
              <a:t>If you have questions</a:t>
            </a:r>
            <a:r>
              <a:rPr lang="en-US" baseline="0" dirty="0"/>
              <a:t> about a credit, or are unsure if your design option will count for a specific credit, you can submit a </a:t>
            </a:r>
            <a:r>
              <a:rPr lang="en-US" dirty="0"/>
              <a:t>Credit</a:t>
            </a:r>
            <a:r>
              <a:rPr lang="en-US" baseline="0" dirty="0"/>
              <a:t> Interpretation Request (CIR) to find out if your design strategy will count for credit points.</a:t>
            </a: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endParaRPr lang="en-US" altLang="en-US" sz="1200" b="0" i="0" u="none" strike="noStrike" kern="1200" baseline="0" dirty="0">
              <a:solidFill>
                <a:schemeClr val="tx1"/>
              </a:solidFill>
              <a:latin typeface="Arial" charset="0"/>
              <a:ea typeface="+mn-ea"/>
              <a:cs typeface="+mn-cs"/>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54C84BA-33FF-45BF-96E2-CEB692D2BD66}" type="slidenum">
              <a:rPr lang="en-US" altLang="en-US" sz="1300" smtClean="0"/>
              <a:pPr/>
              <a:t>30</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Other</a:t>
            </a:r>
            <a:r>
              <a:rPr lang="en-US" sz="1200" b="0" i="0" kern="1200" baseline="0" dirty="0">
                <a:solidFill>
                  <a:schemeClr val="tx1"/>
                </a:solidFill>
                <a:effectLst/>
                <a:latin typeface="Arial" charset="0"/>
                <a:ea typeface="+mn-ea"/>
                <a:cs typeface="+mn-cs"/>
              </a:rPr>
              <a:t> than CIR there is </a:t>
            </a:r>
            <a:r>
              <a:rPr lang="en-US" sz="1200" b="0" i="0" kern="1200" dirty="0">
                <a:solidFill>
                  <a:schemeClr val="tx1"/>
                </a:solidFill>
                <a:effectLst/>
                <a:latin typeface="Arial" charset="0"/>
                <a:ea typeface="+mn-ea"/>
                <a:cs typeface="+mn-cs"/>
              </a:rPr>
              <a:t>LEED Interpretations which could</a:t>
            </a:r>
            <a:r>
              <a:rPr lang="en-US" sz="1200" b="0" i="0" kern="1200" baseline="0" dirty="0">
                <a:solidFill>
                  <a:schemeClr val="tx1"/>
                </a:solidFill>
                <a:effectLst/>
                <a:latin typeface="Arial" charset="0"/>
                <a:ea typeface="+mn-ea"/>
                <a:cs typeface="+mn-cs"/>
              </a:rPr>
              <a:t> get confused with CIR. </a:t>
            </a:r>
            <a:r>
              <a:rPr lang="en-US" sz="1200" b="0" i="0" kern="1200" dirty="0">
                <a:solidFill>
                  <a:schemeClr val="tx1"/>
                </a:solidFill>
                <a:effectLst/>
                <a:latin typeface="Arial" charset="0"/>
                <a:ea typeface="+mn-ea"/>
                <a:cs typeface="+mn-cs"/>
              </a:rPr>
              <a:t>LEED Interpretations are official answers to technical inquiries about implementing LEED on a project. They help multiple projects. They help project teams understand how their projects can meet LEED requirements and provide clarity on existing options.</a:t>
            </a:r>
          </a:p>
          <a:p>
            <a:endParaRPr lang="en-US"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They are Precedent-setting:</a:t>
            </a:r>
            <a:r>
              <a:rPr lang="en-US" sz="1200" b="0" i="0" kern="1200" dirty="0">
                <a:solidFill>
                  <a:schemeClr val="tx1"/>
                </a:solidFill>
                <a:effectLst/>
                <a:latin typeface="Arial" charset="0"/>
                <a:ea typeface="+mn-ea"/>
                <a:cs typeface="+mn-cs"/>
              </a:rPr>
              <a:t> LEED Interpretations are to be used by any project certifying under an applicable rating system. All project teams are required to adhere to all LEED Interpretations posted before their registration date. This also applies to other addenda. Adherence to rulings posted after a project registers is optional, but strongly encouraged.</a:t>
            </a:r>
          </a:p>
          <a:p>
            <a:endParaRPr lang="en-US"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They are Published online:</a:t>
            </a:r>
            <a:r>
              <a:rPr lang="en-US" sz="1200" b="0" i="0" kern="1200" dirty="0">
                <a:solidFill>
                  <a:schemeClr val="tx1"/>
                </a:solidFill>
                <a:effectLst/>
                <a:latin typeface="Arial" charset="0"/>
                <a:ea typeface="+mn-ea"/>
                <a:cs typeface="+mn-cs"/>
              </a:rPr>
              <a:t> LEED Interpretations will be published in a searchable database on usgbc.org.</a:t>
            </a:r>
          </a:p>
          <a:p>
            <a:r>
              <a:rPr lang="en-US" sz="1200" b="1" i="0" kern="1200" dirty="0">
                <a:solidFill>
                  <a:schemeClr val="tx1"/>
                </a:solidFill>
                <a:effectLst/>
                <a:latin typeface="Arial" charset="0"/>
                <a:ea typeface="+mn-ea"/>
                <a:cs typeface="+mn-cs"/>
              </a:rPr>
              <a:t>They are Subject to consensus-based review:</a:t>
            </a:r>
            <a:r>
              <a:rPr lang="en-US" sz="1200" b="0" i="0" kern="1200" dirty="0">
                <a:solidFill>
                  <a:schemeClr val="tx1"/>
                </a:solidFill>
                <a:effectLst/>
                <a:latin typeface="Arial" charset="0"/>
                <a:ea typeface="+mn-ea"/>
                <a:cs typeface="+mn-cs"/>
              </a:rPr>
              <a:t> LEED Interpretations undergo review by USGBC member-selected volunteer LEED committees.</a:t>
            </a:r>
          </a:p>
          <a:p>
            <a:endParaRPr lang="en-US" sz="1200" b="0" i="0" kern="1200" dirty="0">
              <a:solidFill>
                <a:schemeClr val="tx1"/>
              </a:solidFill>
              <a:effectLst/>
              <a:latin typeface="Arial" charset="0"/>
              <a:ea typeface="+mn-ea"/>
              <a:cs typeface="+mn-cs"/>
            </a:endParaRPr>
          </a:p>
          <a:p>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This could be part of guide</a:t>
            </a:r>
          </a:p>
          <a:p>
            <a:r>
              <a:rPr lang="en-US" sz="1200" b="0" i="0" kern="1200" dirty="0">
                <a:solidFill>
                  <a:schemeClr val="tx1"/>
                </a:solidFill>
                <a:effectLst/>
                <a:latin typeface="Arial" charset="0"/>
                <a:ea typeface="+mn-ea"/>
                <a:cs typeface="+mn-cs"/>
              </a:rPr>
              <a:t>LEED Interpretations are not an avenue for making significant changes or new requirements to the LEED rating system. LEED Interpretations are also not the intended path for fixing errors in the LEED rating systems and reference guides. USGBC publishes corrections (also called addenda) to address those issues</a:t>
            </a:r>
          </a:p>
          <a:p>
            <a:endParaRPr lang="en-US" sz="1200" b="0" i="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Projects may use the searchable database found at </a:t>
            </a:r>
            <a:r>
              <a:rPr lang="en-US" sz="1200" i="1" dirty="0">
                <a:solidFill>
                  <a:schemeClr val="tx1">
                    <a:lumMod val="50000"/>
                    <a:lumOff val="50000"/>
                  </a:schemeClr>
                </a:solidFill>
              </a:rPr>
              <a:t>http://www.usgbc.org/leed-interpretations</a:t>
            </a:r>
            <a:r>
              <a:rPr lang="en-US" sz="1200" i="1" baseline="0" dirty="0">
                <a:solidFill>
                  <a:schemeClr val="tx1">
                    <a:lumMod val="50000"/>
                    <a:lumOff val="50000"/>
                  </a:schemeClr>
                </a:solidFill>
              </a:rPr>
              <a:t> </a:t>
            </a:r>
            <a:r>
              <a:rPr lang="en-US" sz="1200" b="0" i="0" kern="1200" dirty="0">
                <a:solidFill>
                  <a:schemeClr val="tx1"/>
                </a:solidFill>
                <a:effectLst/>
                <a:latin typeface="Arial" charset="0"/>
                <a:ea typeface="+mn-ea"/>
                <a:cs typeface="+mn-cs"/>
              </a:rPr>
              <a:t>to look for relevant LEED Interpretations. Alternatively, projects may access relevant LEED Interpretations directly from a specific credit in the Credit Library, under the</a:t>
            </a:r>
            <a:r>
              <a:rPr lang="en-US" sz="1200" b="0" i="0" kern="1200" baseline="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3"/>
              </a:rPr>
              <a:t>Interpretations tab</a:t>
            </a:r>
            <a:r>
              <a:rPr lang="en-US" sz="1200" b="0" i="0" kern="1200" dirty="0">
                <a:solidFill>
                  <a:schemeClr val="tx1"/>
                </a:solidFill>
                <a:effectLst/>
                <a:latin typeface="Arial" charset="0"/>
                <a:ea typeface="+mn-ea"/>
                <a:cs typeface="+mn-cs"/>
              </a:rPr>
              <a:t>, for example</a:t>
            </a:r>
            <a:r>
              <a:rPr lang="en-US" sz="1200" b="0" i="0" kern="1200" baseline="0" dirty="0">
                <a:solidFill>
                  <a:schemeClr val="tx1"/>
                </a:solidFill>
                <a:effectLst/>
                <a:latin typeface="Arial" charset="0"/>
                <a:ea typeface="+mn-ea"/>
                <a:cs typeface="+mn-cs"/>
              </a:rPr>
              <a:t> - http://www.usgbc.org/node/1731178?view=interpretations </a:t>
            </a:r>
            <a:endParaRPr lang="en-US" sz="1200" i="1" baseline="0" dirty="0">
              <a:solidFill>
                <a:schemeClr val="tx1">
                  <a:lumMod val="50000"/>
                  <a:lumOff val="50000"/>
                </a:schemeClr>
              </a:solidFill>
            </a:endParaRP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9A8F3B9-E755-49A4-B886-677A992FE180}" type="slidenum">
              <a:rPr lang="en-US" smtClean="0"/>
              <a:t>31</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2727583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defRPr/>
            </a:pPr>
            <a:r>
              <a:rPr lang="en-US" sz="1200" dirty="0">
                <a:solidFill>
                  <a:schemeClr val="bg1"/>
                </a:solidFill>
                <a:latin typeface="Open Sans Condensed Light" pitchFamily="34" charset="0"/>
                <a:ea typeface="Open Sans Condensed Light" pitchFamily="34" charset="0"/>
                <a:cs typeface="Open Sans Condensed Light" pitchFamily="34" charset="0"/>
              </a:rPr>
              <a:t>What is the difference between a LEED Interpretation and a Project Credit Interpretation Ruling (CIR) ?</a:t>
            </a:r>
          </a:p>
          <a:p>
            <a:pPr marL="0" marR="0" indent="0" algn="l" defTabSz="914400" rtl="0" eaLnBrk="1" fontAlgn="base" latinLnBrk="0" hangingPunct="1">
              <a:lnSpc>
                <a:spcPct val="110000"/>
              </a:lnSpc>
              <a:spcBef>
                <a:spcPct val="30000"/>
              </a:spcBef>
              <a:spcAft>
                <a:spcPct val="0"/>
              </a:spcAft>
              <a:buClrTx/>
              <a:buSzTx/>
              <a:buFontTx/>
              <a:buNone/>
              <a:tabLst/>
              <a:defRPr/>
            </a:pP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0" marR="0" indent="0" algn="l" defTabSz="914400" rtl="0" eaLnBrk="1" fontAlgn="base" latinLnBrk="0" hangingPunct="1">
              <a:lnSpc>
                <a:spcPct val="11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LEED Interpretations are similar to Project CIRs but they are precedent setting as the results can be applied to all future LEED projects.</a:t>
            </a: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0" marR="0" indent="0" algn="l" defTabSz="914400" rtl="0" eaLnBrk="1" fontAlgn="base" latinLnBrk="0" hangingPunct="1">
              <a:lnSpc>
                <a:spcPct val="110000"/>
              </a:lnSpc>
              <a:spcBef>
                <a:spcPct val="30000"/>
              </a:spcBef>
              <a:spcAft>
                <a:spcPct val="0"/>
              </a:spcAft>
              <a:buClrTx/>
              <a:buSzTx/>
              <a:buFontTx/>
              <a:buNone/>
              <a:tabLst/>
              <a:defRPr/>
            </a:pPr>
            <a:endParaRPr lang="en-US" sz="1200" dirty="0">
              <a:solidFill>
                <a:schemeClr val="bg1"/>
              </a:solidFill>
              <a:latin typeface="Open Sans Condensed Light" pitchFamily="34" charset="0"/>
              <a:ea typeface="Open Sans Condensed Light" pitchFamily="34" charset="0"/>
              <a:cs typeface="Open Sans Condensed Light"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This type of formal inquiry is relevant to many projects. These are examples of inquires that, after receiving a Project CIR, would also result in a LEED interpretation if the project team opted into the LEED-interpretations process.</a:t>
            </a:r>
            <a:endParaRPr lang="en-US" sz="1200" i="1" dirty="0">
              <a:solidFill>
                <a:schemeClr val="tx1">
                  <a:lumMod val="50000"/>
                  <a:lumOff val="50000"/>
                </a:schemeClr>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chemeClr val="tx1">
                  <a:lumMod val="50000"/>
                  <a:lumOff val="50000"/>
                </a:schemeClr>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chemeClr val="tx1">
                  <a:lumMod val="50000"/>
                  <a:lumOff val="50000"/>
                </a:schemeClr>
              </a:solidFill>
            </a:endParaRPr>
          </a:p>
          <a:p>
            <a:endParaRPr lang="en-US" altLang="en-US" sz="1200" b="0" i="0" u="none" strike="noStrike" kern="1200" baseline="0" dirty="0">
              <a:solidFill>
                <a:schemeClr val="tx1"/>
              </a:solidFill>
              <a:latin typeface="Arial" charset="0"/>
              <a:ea typeface="+mn-ea"/>
              <a:cs typeface="+mn-cs"/>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54C84BA-33FF-45BF-96E2-CEB692D2BD66}" type="slidenum">
              <a:rPr lang="en-US" altLang="en-US" sz="1300" smtClean="0"/>
              <a:pPr/>
              <a:t>32</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a:lnSpc>
                <a:spcPct val="110000"/>
              </a:lnSpc>
              <a:defRPr/>
            </a:pPr>
            <a:r>
              <a:rPr lang="en-US" i="0" dirty="0">
                <a:latin typeface="Arial" pitchFamily="34" charset="0"/>
                <a:ea typeface="ＭＳ Ｐゴシック" pitchFamily="-84" charset="-128"/>
                <a:cs typeface="Arial" pitchFamily="34" charset="0"/>
              </a:rPr>
              <a:t>Now that we are familiar with the LEED process, CIR and interpretations</a:t>
            </a:r>
            <a:r>
              <a:rPr lang="en-US" i="0" baseline="0" dirty="0">
                <a:latin typeface="Arial" pitchFamily="34" charset="0"/>
                <a:ea typeface="ＭＳ Ｐゴシック" pitchFamily="-84" charset="-128"/>
                <a:cs typeface="Arial" pitchFamily="34" charset="0"/>
              </a:rPr>
              <a:t>- </a:t>
            </a:r>
            <a:r>
              <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Where do </a:t>
            </a:r>
            <a:r>
              <a:rPr lang="es-ES_tradnl" sz="12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you</a:t>
            </a:r>
            <a:r>
              <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register </a:t>
            </a:r>
            <a:r>
              <a:rPr lang="es-ES_tradnl" sz="12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your</a:t>
            </a:r>
            <a:r>
              <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es-ES_tradnl" sz="12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project</a:t>
            </a:r>
            <a:r>
              <a:rPr lang="es-ES_tradnl" sz="12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endParaRPr lang="en-US" i="0" dirty="0">
              <a:latin typeface="Arial" pitchFamily="34" charset="0"/>
              <a:ea typeface="ＭＳ Ｐゴシック" pitchFamily="-84" charset="-128"/>
              <a:cs typeface="Arial" pitchFamily="34" charset="0"/>
            </a:endParaRPr>
          </a:p>
        </p:txBody>
      </p:sp>
      <p:sp>
        <p:nvSpPr>
          <p:cNvPr id="4" name="Slide Number Placeholder 3"/>
          <p:cNvSpPr>
            <a:spLocks noGrp="1"/>
          </p:cNvSpPr>
          <p:nvPr>
            <p:ph type="sldNum" sz="quarter" idx="10"/>
          </p:nvPr>
        </p:nvSpPr>
        <p:spPr/>
        <p:txBody>
          <a:bodyPr/>
          <a:lstStyle/>
          <a:p>
            <a:fld id="{61089E94-532B-494D-AD7A-712B16D9F5AA}" type="slidenum">
              <a:rPr lang="en-US" smtClean="0">
                <a:solidFill>
                  <a:prstClr val="black"/>
                </a:solidFill>
              </a:rPr>
              <a:pPr/>
              <a:t>33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609619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pitchFamily="34" charset="0"/>
                <a:cs typeface="Arial" pitchFamily="34" charset="0"/>
              </a:rPr>
              <a:t>LEED online is the answer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pitchFamily="34" charset="0"/>
                <a:cs typeface="Arial" pitchFamily="34" charset="0"/>
              </a:rPr>
              <a:t>LEED online is an online portal that LEED project use through out the project lifecycle. This is the place where projects register for LEED certification. In other words, LEED registration is the 1</a:t>
            </a:r>
            <a:r>
              <a:rPr lang="en-US" baseline="30000" dirty="0">
                <a:latin typeface="Arial" pitchFamily="34" charset="0"/>
                <a:cs typeface="Arial" pitchFamily="34" charset="0"/>
              </a:rPr>
              <a:t>st</a:t>
            </a:r>
            <a:r>
              <a:rPr lang="en-US" baseline="0" dirty="0">
                <a:latin typeface="Arial" pitchFamily="34" charset="0"/>
                <a:cs typeface="Arial" pitchFamily="34" charset="0"/>
              </a:rPr>
              <a:t> step towards certification. Every registered LEED project will have access to LEED online. This is the place where you can invite project team members, assign them roles, submit the project for GBCI review, pay your fees, etc.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pitchFamily="34" charset="0"/>
                <a:cs typeface="Arial" pitchFamily="34" charset="0"/>
              </a:rPr>
              <a:t>We will explore this later today. </a:t>
            </a:r>
          </a:p>
          <a:p>
            <a:endParaRPr lang="en-US" dirty="0"/>
          </a:p>
        </p:txBody>
      </p:sp>
      <p:sp>
        <p:nvSpPr>
          <p:cNvPr id="4" name="Slide Number Placeholder 3"/>
          <p:cNvSpPr>
            <a:spLocks noGrp="1"/>
          </p:cNvSpPr>
          <p:nvPr>
            <p:ph type="sldNum" sz="quarter" idx="10"/>
          </p:nvPr>
        </p:nvSpPr>
        <p:spPr/>
        <p:txBody>
          <a:bodyPr/>
          <a:lstStyle/>
          <a:p>
            <a:fld id="{5556ACCF-398C-4D29-AA1E-C8B8E6545CAB}" type="slidenum">
              <a:rPr lang="en-US" smtClean="0"/>
              <a:t>34</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4180252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latin typeface="+mn-lt"/>
              </a:rPr>
              <a:t>The LEED project must choose a LEED Project Administrator to perform the</a:t>
            </a:r>
          </a:p>
          <a:p>
            <a:endParaRPr lang="en-US" sz="1300" dirty="0">
              <a:latin typeface="+mn-lt"/>
            </a:endParaRPr>
          </a:p>
          <a:p>
            <a:r>
              <a:rPr lang="en-US" sz="1300" dirty="0">
                <a:latin typeface="+mn-lt"/>
              </a:rPr>
              <a:t>following tasks:</a:t>
            </a:r>
          </a:p>
          <a:p>
            <a:endParaRPr lang="en-US" sz="1300" dirty="0">
              <a:latin typeface="+mn-lt"/>
            </a:endParaRPr>
          </a:p>
          <a:p>
            <a:r>
              <a:rPr lang="en-US" sz="1300" dirty="0">
                <a:latin typeface="+mn-lt"/>
              </a:rPr>
              <a:t>• Invite team members such as Designers, Engineers and Contractors to LEED Online</a:t>
            </a:r>
          </a:p>
          <a:p>
            <a:r>
              <a:rPr lang="en-US" sz="1300" dirty="0">
                <a:latin typeface="+mn-lt"/>
              </a:rPr>
              <a:t>• Assign team members to credits in LEED Online. Contractors will be assigned construction credits or contractor responsible credits. Contractors will fill-up the required LEED online form, upload relevant documentation. The LEED Administrator will review the documentation and </a:t>
            </a:r>
          </a:p>
          <a:p>
            <a:r>
              <a:rPr lang="en-US" sz="1300" dirty="0">
                <a:latin typeface="+mn-lt"/>
              </a:rPr>
              <a:t>• Submit the project application to GBCI for review</a:t>
            </a:r>
          </a:p>
          <a:p>
            <a:endParaRPr lang="en-US" sz="1300" dirty="0">
              <a:latin typeface="+mn-lt"/>
            </a:endParaRPr>
          </a:p>
          <a:p>
            <a:r>
              <a:rPr lang="en-US" sz="1300" dirty="0">
                <a:latin typeface="+mn-lt"/>
              </a:rPr>
              <a:t>Usually, the LEED Administrator is a sustainability consultant, owner representative or a member of the design team. </a:t>
            </a:r>
          </a:p>
          <a:p>
            <a:endParaRPr lang="en-US" sz="1300" dirty="0">
              <a:latin typeface="+mn-lt"/>
            </a:endParaRPr>
          </a:p>
          <a:p>
            <a:r>
              <a:rPr lang="en-US" sz="1300" dirty="0">
                <a:latin typeface="+mn-lt"/>
              </a:rPr>
              <a:t>Note that once you join a project via LEED online – you enjoy equal rights</a:t>
            </a:r>
            <a:r>
              <a:rPr lang="en-US" sz="1300" baseline="0" dirty="0">
                <a:latin typeface="+mn-lt"/>
              </a:rPr>
              <a:t> as the </a:t>
            </a:r>
            <a:r>
              <a:rPr lang="en-US" sz="1300" dirty="0">
                <a:latin typeface="+mn-lt"/>
              </a:rPr>
              <a:t>LEED project </a:t>
            </a:r>
            <a:r>
              <a:rPr lang="en-US" sz="1300" dirty="0" err="1">
                <a:latin typeface="+mn-lt"/>
              </a:rPr>
              <a:t>adminin</a:t>
            </a:r>
            <a:r>
              <a:rPr lang="en-US" sz="1300" dirty="0">
                <a:latin typeface="+mn-lt"/>
              </a:rPr>
              <a:t> under LEED v4</a:t>
            </a:r>
          </a:p>
        </p:txBody>
      </p:sp>
      <p:sp>
        <p:nvSpPr>
          <p:cNvPr id="4" name="Slide Number Placeholder 3"/>
          <p:cNvSpPr>
            <a:spLocks noGrp="1"/>
          </p:cNvSpPr>
          <p:nvPr>
            <p:ph type="sldNum" sz="quarter" idx="10"/>
          </p:nvPr>
        </p:nvSpPr>
        <p:spPr/>
        <p:txBody>
          <a:bodyPr/>
          <a:lstStyle/>
          <a:p>
            <a:fld id="{99A8F3B9-E755-49A4-B886-677A992FE180}" type="slidenum">
              <a:rPr lang="en-US" smtClean="0"/>
              <a:t>35</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3249777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To sum up the last</a:t>
            </a:r>
            <a:r>
              <a:rPr lang="en-US" baseline="0" dirty="0"/>
              <a:t> few slides, a project registered on LEED online MUST fulfill the:</a:t>
            </a:r>
          </a:p>
          <a:p>
            <a:endParaRPr lang="en-US" baseline="0" dirty="0"/>
          </a:p>
          <a:p>
            <a:r>
              <a:rPr lang="en-US" baseline="0" dirty="0"/>
              <a:t>-Minimum project requirement or MPRs</a:t>
            </a:r>
          </a:p>
          <a:p>
            <a:r>
              <a:rPr lang="en-US" baseline="0" dirty="0"/>
              <a:t>- Satisfy or meet All Pre-requisites in each category</a:t>
            </a:r>
          </a:p>
          <a:p>
            <a:r>
              <a:rPr lang="en-US" baseline="0" dirty="0"/>
              <a:t>-Earn the Minimum credit for desired certification level (certified, silver, gold, platinum etc.)</a:t>
            </a:r>
          </a:p>
          <a:p>
            <a:endParaRPr lang="en-US" baseline="0" dirty="0"/>
          </a:p>
          <a:p>
            <a:r>
              <a:rPr lang="en-US" baseline="0" dirty="0"/>
              <a:t>Incase of any clarification about any credit you should submit a Credit Interpretation Rulings (CIR). </a:t>
            </a:r>
          </a:p>
          <a:p>
            <a:endParaRPr lang="en-US" baseline="0" dirty="0"/>
          </a:p>
          <a:p>
            <a:r>
              <a:rPr lang="en-US" baseline="0" dirty="0"/>
              <a:t>So I hope everything is clear until now. </a:t>
            </a:r>
          </a:p>
        </p:txBody>
      </p:sp>
      <p:sp>
        <p:nvSpPr>
          <p:cNvPr id="4" name="Slide Number Placeholder 3"/>
          <p:cNvSpPr>
            <a:spLocks noGrp="1"/>
          </p:cNvSpPr>
          <p:nvPr>
            <p:ph type="sldNum" sz="quarter" idx="10"/>
          </p:nvPr>
        </p:nvSpPr>
        <p:spPr/>
        <p:txBody>
          <a:bodyPr/>
          <a:lstStyle/>
          <a:p>
            <a:fld id="{6AC98C12-384C-4B82-A7EF-169CD1101D8A}" type="slidenum">
              <a:rPr lang="en-US" smtClean="0">
                <a:solidFill>
                  <a:prstClr val="black"/>
                </a:solidFill>
              </a:rPr>
              <a:pPr/>
              <a:t>36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2268568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fontAlgn="auto">
              <a:spcBef>
                <a:spcPts val="0"/>
              </a:spcBef>
              <a:spcAft>
                <a:spcPts val="0"/>
              </a:spcAft>
              <a:defRPr/>
            </a:pPr>
            <a:r>
              <a:rPr lang="en-US" baseline="0" dirty="0"/>
              <a:t>Question – Which system fits our project the most.</a:t>
            </a:r>
          </a:p>
          <a:p>
            <a:pPr defTabSz="966612" fontAlgn="auto">
              <a:spcBef>
                <a:spcPts val="0"/>
              </a:spcBef>
              <a:spcAft>
                <a:spcPts val="0"/>
              </a:spcAft>
              <a:defRPr/>
            </a:pPr>
            <a:endParaRPr lang="en-US" baseline="0" dirty="0"/>
          </a:p>
          <a:p>
            <a:pPr defTabSz="966612" fontAlgn="auto">
              <a:spcBef>
                <a:spcPts val="0"/>
              </a:spcBef>
              <a:spcAft>
                <a:spcPts val="0"/>
              </a:spcAft>
              <a:defRPr/>
            </a:pPr>
            <a:r>
              <a:rPr lang="en-US" baseline="0" dirty="0"/>
              <a:t>Let’s see..</a:t>
            </a:r>
          </a:p>
          <a:p>
            <a:pPr defTabSz="966612" fontAlgn="auto">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E46D0B17-FE8A-4D8B-BD8A-3C42B60C5EDF}" type="slidenum">
              <a:rPr lang="en-US" smtClean="0"/>
              <a:t>37</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2880820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Let’s look at a method to choose between rating systems</a:t>
            </a:r>
          </a:p>
          <a:p>
            <a:endParaRPr lang="en-US" dirty="0"/>
          </a:p>
          <a:p>
            <a:r>
              <a:rPr lang="en-US" dirty="0"/>
              <a:t>The following 40/60 rule provides guidance for making a decision when several rating systems appear to be appropriate for a project.</a:t>
            </a:r>
            <a:r>
              <a:rPr lang="en-US" baseline="0" dirty="0"/>
              <a:t> To use this rule, first assign a rating system to each square foot or square meter of the building. Then, choose the most appropriate rating system based on the resulting percentages.</a:t>
            </a:r>
          </a:p>
          <a:p>
            <a:endParaRPr lang="en-US" baseline="0" dirty="0"/>
          </a:p>
          <a:p>
            <a:r>
              <a:rPr lang="en-US" baseline="0" dirty="0"/>
              <a:t>The entire gross floor area of a LEED project must be certified under a single rating system and is subject to all prerequisites and attempted credits in that rating system, regardless of mixed construction or space usage type. </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Projects teams may contact LEED technical customer service in order to get assistance with existing LEED guidance or processes. </a:t>
            </a:r>
            <a:r>
              <a:rPr lang="en-US" sz="1200" b="0" i="0" kern="1200" baseline="0" dirty="0">
                <a:solidFill>
                  <a:schemeClr val="tx1"/>
                </a:solidFill>
                <a:effectLst/>
                <a:latin typeface="Arial" charset="0"/>
                <a:ea typeface="+mn-ea"/>
                <a:cs typeface="+mn-cs"/>
              </a:rPr>
              <a:t> For example – when a project team is not sure between two rating systems or when a</a:t>
            </a:r>
            <a:r>
              <a:rPr lang="en-US" sz="1200" b="0" i="0" kern="1200" dirty="0">
                <a:solidFill>
                  <a:schemeClr val="tx1"/>
                </a:solidFill>
                <a:effectLst/>
                <a:latin typeface="Arial" charset="0"/>
                <a:ea typeface="+mn-ea"/>
                <a:cs typeface="+mn-cs"/>
              </a:rPr>
              <a:t> project building that originally registered under</a:t>
            </a:r>
            <a:r>
              <a:rPr lang="en-US" sz="1200" b="0" i="0" kern="1200" baseline="0" dirty="0">
                <a:solidFill>
                  <a:schemeClr val="tx1"/>
                </a:solidFill>
                <a:effectLst/>
                <a:latin typeface="Arial" charset="0"/>
                <a:ea typeface="+mn-ea"/>
                <a:cs typeface="+mn-cs"/>
              </a:rPr>
              <a:t> one rating system wants to change rating system due to design change</a:t>
            </a:r>
            <a:endParaRPr lang="en-US" sz="1200" b="0" i="0" kern="1200" dirty="0">
              <a:solidFill>
                <a:schemeClr val="tx1"/>
              </a:solidFill>
              <a:effectLst/>
              <a:latin typeface="Arial" charset="0"/>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E46D0B17-FE8A-4D8B-BD8A-3C42B60C5EDF}" type="slidenum">
              <a:rPr lang="en-US" smtClean="0"/>
              <a:t>38</a:t>
            </a:fld>
            <a:endParaRPr lang="en-US"/>
          </a:p>
        </p:txBody>
      </p:sp>
      <p:sp>
        <p:nvSpPr>
          <p:cNvPr id="5" name="Footer Placeholder 4"/>
          <p:cNvSpPr>
            <a:spLocks noGrp="1"/>
          </p:cNvSpPr>
          <p:nvPr>
            <p:ph type="ftr" sz="quarter" idx="11"/>
          </p:nvPr>
        </p:nvSpPr>
        <p:spPr/>
        <p:txBody>
          <a:bodyPr/>
          <a:lstStyle/>
          <a:p>
            <a:r>
              <a:rPr lang="en-US"/>
              <a:t>GBRIonline.org</a:t>
            </a:r>
          </a:p>
        </p:txBody>
      </p:sp>
    </p:spTree>
    <p:extLst>
      <p:ext uri="{BB962C8B-B14F-4D97-AF65-F5344CB8AC3E}">
        <p14:creationId xmlns:p14="http://schemas.microsoft.com/office/powerpoint/2010/main" val="3511932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US" dirty="0"/>
          </a:p>
        </p:txBody>
      </p:sp>
      <p:sp>
        <p:nvSpPr>
          <p:cNvPr id="6" name="Header Placeholder 5">
            <a:extLst>
              <a:ext uri="{FF2B5EF4-FFF2-40B4-BE49-F238E27FC236}">
                <a16:creationId xmlns:a16="http://schemas.microsoft.com/office/drawing/2014/main" id="{9647AC97-8CA8-AC5E-2FCD-4B7888231D0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www.gbrionline.org</a:t>
            </a:r>
          </a:p>
        </p:txBody>
      </p:sp>
      <p:sp>
        <p:nvSpPr>
          <p:cNvPr id="7" name="Footer Placeholder 6">
            <a:extLst>
              <a:ext uri="{FF2B5EF4-FFF2-40B4-BE49-F238E27FC236}">
                <a16:creationId xmlns:a16="http://schemas.microsoft.com/office/drawing/2014/main" id="{C22725A8-90DE-2A9D-562C-CEBAA3420A0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www.gbrionline.org</a:t>
            </a:r>
          </a:p>
        </p:txBody>
      </p:sp>
    </p:spTree>
    <p:extLst>
      <p:ext uri="{BB962C8B-B14F-4D97-AF65-F5344CB8AC3E}">
        <p14:creationId xmlns:p14="http://schemas.microsoft.com/office/powerpoint/2010/main" val="30289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Previous versions of LEED have already had a significant impact on the built environment. </a:t>
            </a:r>
            <a:r>
              <a:rPr lang="en-US" altLang="en-US" baseline="0" dirty="0">
                <a:ea typeface="ＭＳ Ｐゴシック" pitchFamily="34" charset="-128"/>
              </a:rPr>
              <a:t> </a:t>
            </a:r>
            <a:r>
              <a:rPr lang="en-US" altLang="en-US" dirty="0">
                <a:ea typeface="ＭＳ Ｐゴシック" pitchFamily="34" charset="-128"/>
              </a:rPr>
              <a:t>LEED v4 is about taking that impact to the next level. </a:t>
            </a:r>
          </a:p>
          <a:p>
            <a:endParaRPr lang="en-US" altLang="en-US" dirty="0">
              <a:ea typeface="ＭＳ Ｐゴシック" pitchFamily="34" charset="-128"/>
            </a:endParaRPr>
          </a:p>
          <a:p>
            <a:r>
              <a:rPr lang="en-US" dirty="0">
                <a:ea typeface="ＭＳ Ｐゴシック" pitchFamily="34" charset="-128"/>
              </a:rPr>
              <a:t>According to a recent study by USGBC, LEED Projects are responsible for diverting over 80 million tons of waste from landfills. </a:t>
            </a:r>
            <a:r>
              <a:rPr lang="en-US" b="0" i="0" dirty="0">
                <a:solidFill>
                  <a:srgbClr val="202124"/>
                </a:solidFill>
                <a:effectLst/>
                <a:latin typeface="Google Sans"/>
                <a:ea typeface="ＭＳ Ｐゴシック" pitchFamily="34" charset="-128"/>
              </a:rPr>
              <a:t>b</a:t>
            </a:r>
            <a:r>
              <a:rPr lang="en-US" b="0" i="0" dirty="0">
                <a:solidFill>
                  <a:srgbClr val="202124"/>
                </a:solidFill>
                <a:effectLst/>
                <a:latin typeface="Google Sans"/>
              </a:rPr>
              <a:t>y 2030 that number is expected to grow to 540 million tons. </a:t>
            </a:r>
          </a:p>
          <a:p>
            <a:endParaRPr lang="en-US" b="0" i="0" dirty="0">
              <a:solidFill>
                <a:srgbClr val="202124"/>
              </a:solidFill>
              <a:effectLst/>
              <a:latin typeface="Google Sans"/>
              <a:ea typeface="ＭＳ Ｐゴシック" pitchFamily="34" charset="-128"/>
            </a:endParaRPr>
          </a:p>
          <a:p>
            <a:r>
              <a:rPr lang="en-US" dirty="0">
                <a:ea typeface="ＭＳ Ｐゴシック" pitchFamily="34" charset="-128"/>
              </a:rPr>
              <a:t>A review of data from 195 LEED projects found the buildings are in the top 11</a:t>
            </a:r>
            <a:r>
              <a:rPr lang="en-US" baseline="30000" dirty="0">
                <a:ea typeface="ＭＳ Ｐゴシック" pitchFamily="34" charset="-128"/>
              </a:rPr>
              <a:t>th</a:t>
            </a:r>
            <a:r>
              <a:rPr lang="en-US" dirty="0">
                <a:ea typeface="ＭＳ Ｐゴシック" pitchFamily="34" charset="-128"/>
              </a:rPr>
              <a:t> percentile in the U.S. in terms of energy usage, have an Energy Source Score of 89/100 points, a 57% lower Source Energy use intensity than the national average, and that</a:t>
            </a:r>
            <a:r>
              <a:rPr lang="ja-JP" altLang="en-US" dirty="0">
                <a:ea typeface="ＭＳ Ｐゴシック" pitchFamily="34" charset="-128"/>
              </a:rPr>
              <a:t>’</a:t>
            </a:r>
            <a:r>
              <a:rPr lang="en-US" altLang="ja-JP" dirty="0">
                <a:ea typeface="ＭＳ Ｐゴシック" pitchFamily="34" charset="-128"/>
              </a:rPr>
              <a:t>s reported through the E.P.A. portfolio manager. These buildings were compared to similar buildings that EPA surveys using CBECs</a:t>
            </a:r>
            <a:r>
              <a:rPr lang="en-US" altLang="ja-JP" baseline="0" dirty="0">
                <a:ea typeface="ＭＳ Ｐゴシック" pitchFamily="34" charset="-128"/>
              </a:rPr>
              <a:t> (</a:t>
            </a:r>
            <a:r>
              <a:rPr lang="en-US" altLang="ja-JP" dirty="0">
                <a:ea typeface="ＭＳ Ｐゴシック" pitchFamily="34" charset="-128"/>
              </a:rPr>
              <a:t>commercial building energy consumption survey).</a:t>
            </a:r>
          </a:p>
          <a:p>
            <a:endParaRPr lang="en-US" altLang="ja-JP" dirty="0">
              <a:ea typeface="ＭＳ Ｐゴシック" pitchFamily="34" charset="-128"/>
            </a:endParaRPr>
          </a:p>
          <a:p>
            <a:r>
              <a:rPr lang="en-US" altLang="ja-JP" dirty="0">
                <a:ea typeface="ＭＳ Ｐゴシック" pitchFamily="34" charset="-128"/>
              </a:rPr>
              <a:t>This information was shared with you to show the impact LEED projects are making. For</a:t>
            </a:r>
            <a:r>
              <a:rPr lang="en-US" altLang="ja-JP" baseline="0" dirty="0">
                <a:ea typeface="ＭＳ Ｐゴシック" pitchFamily="34" charset="-128"/>
              </a:rPr>
              <a:t> exam prep – you don’t have to memorize any of these numbers on screen.  </a:t>
            </a:r>
            <a:endParaRPr lang="en-US" altLang="ja-JP" dirty="0">
              <a:ea typeface="ＭＳ Ｐゴシック" pitchFamily="34" charset="-128"/>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Header Placeholder 5">
            <a:extLst>
              <a:ext uri="{FF2B5EF4-FFF2-40B4-BE49-F238E27FC236}">
                <a16:creationId xmlns:a16="http://schemas.microsoft.com/office/drawing/2014/main" id="{BB6A1BF4-774D-0C92-0980-43648281FF2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www.gbrionline.org</a:t>
            </a:r>
          </a:p>
        </p:txBody>
      </p:sp>
      <p:sp>
        <p:nvSpPr>
          <p:cNvPr id="7" name="Footer Placeholder 6">
            <a:extLst>
              <a:ext uri="{FF2B5EF4-FFF2-40B4-BE49-F238E27FC236}">
                <a16:creationId xmlns:a16="http://schemas.microsoft.com/office/drawing/2014/main" id="{BBBEAAF7-12A2-D80B-9CDE-5502645D7A3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www.gbrionline.org</a:t>
            </a:r>
          </a:p>
        </p:txBody>
      </p:sp>
    </p:spTree>
    <p:extLst>
      <p:ext uri="{BB962C8B-B14F-4D97-AF65-F5344CB8AC3E}">
        <p14:creationId xmlns:p14="http://schemas.microsoft.com/office/powerpoint/2010/main" val="2273823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010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010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120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670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19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46F9DF9-011B-2F4D-8C7C-1055306F118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90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96596-8731-4F60-82B3-7327D216540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167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457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Condensed"/>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0E4E3-BF88-487B-9423-3ED09C3B85EE}" type="slidenum">
              <a:rPr kumimoji="0" lang="en-US" sz="1200" b="0" i="0" u="none" strike="noStrike" kern="1200" cap="none" spc="0" normalizeH="0" baseline="0" noProof="0" smtClean="0">
                <a:ln>
                  <a:noFill/>
                </a:ln>
                <a:solidFill>
                  <a:prstClr val="black"/>
                </a:solidFill>
                <a:effectLst/>
                <a:uLnTx/>
                <a:uFillTx/>
                <a:latin typeface="Open Sans Condense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Open Sans Condensed"/>
              <a:ea typeface="+mn-ea"/>
              <a:cs typeface="+mn-cs"/>
            </a:endParaRPr>
          </a:p>
        </p:txBody>
      </p:sp>
    </p:spTree>
    <p:extLst>
      <p:ext uri="{BB962C8B-B14F-4D97-AF65-F5344CB8AC3E}">
        <p14:creationId xmlns:p14="http://schemas.microsoft.com/office/powerpoint/2010/main" val="245657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As a market transformation instrument, LEED engages building project teams in a way that connects strategies to a defined set of goals. LEED’s system goals are referred to as “Impact Categories.” Seven Impact Categories were developed and approved by the LEED Steering Committee for incorporation into </a:t>
            </a:r>
          </a:p>
          <a:p>
            <a:r>
              <a:rPr lang="en-US" altLang="en-US" dirty="0">
                <a:ea typeface="ＭＳ Ｐゴシック" pitchFamily="34" charset="-128"/>
              </a:rPr>
              <a:t>LEED v4. These Impact Categories answer the question: “What should a LEED project accomplish?”</a:t>
            </a:r>
          </a:p>
          <a:p>
            <a:endParaRPr lang="en-US" altLang="en-US" dirty="0">
              <a:ea typeface="ＭＳ Ｐゴシック" pitchFamily="34" charset="-128"/>
            </a:endParaRPr>
          </a:p>
          <a:p>
            <a:r>
              <a:rPr lang="en-US" altLang="en-US" dirty="0">
                <a:ea typeface="ＭＳ Ｐゴシック" pitchFamily="34" charset="-128"/>
              </a:rPr>
              <a:t>x Reverse or reduce Contribution to Global Climate Change</a:t>
            </a:r>
          </a:p>
          <a:p>
            <a:r>
              <a:rPr lang="en-US" altLang="en-US" dirty="0">
                <a:ea typeface="ＭＳ Ｐゴシック" pitchFamily="34" charset="-128"/>
              </a:rPr>
              <a:t>x Enhance Individual Human Health and Well-Being </a:t>
            </a:r>
          </a:p>
          <a:p>
            <a:r>
              <a:rPr lang="en-US" altLang="en-US" dirty="0">
                <a:ea typeface="ＭＳ Ｐゴシック" pitchFamily="34" charset="-128"/>
              </a:rPr>
              <a:t>x Protect and Restore Water Resources</a:t>
            </a:r>
          </a:p>
          <a:p>
            <a:r>
              <a:rPr lang="en-US" altLang="en-US" dirty="0">
                <a:ea typeface="ＭＳ Ｐゴシック" pitchFamily="34" charset="-128"/>
              </a:rPr>
              <a:t>x Protect, Enhance and Restore Biodiversity and Ecosystem Services</a:t>
            </a:r>
          </a:p>
          <a:p>
            <a:r>
              <a:rPr lang="en-US" altLang="en-US" dirty="0">
                <a:ea typeface="ＭＳ Ｐゴシック" pitchFamily="34" charset="-128"/>
              </a:rPr>
              <a:t>x Promote Sustainable and Regenerative Material Resources Cycles </a:t>
            </a:r>
          </a:p>
          <a:p>
            <a:r>
              <a:rPr lang="en-US" altLang="en-US" dirty="0">
                <a:ea typeface="ＭＳ Ｐゴシック" pitchFamily="34" charset="-128"/>
              </a:rPr>
              <a:t>x Build a Greener Economy</a:t>
            </a:r>
          </a:p>
          <a:p>
            <a:r>
              <a:rPr lang="en-US" altLang="en-US" dirty="0">
                <a:ea typeface="ＭＳ Ｐゴシック" pitchFamily="34" charset="-128"/>
              </a:rPr>
              <a:t>x Enhance Social Equity, Environmental Justice, and Community Quality of Life</a:t>
            </a:r>
          </a:p>
          <a:p>
            <a:endParaRPr lang="en-US" altLang="en-US" dirty="0">
              <a:ea typeface="ＭＳ Ｐゴシック" pitchFamily="34" charset="-128"/>
            </a:endParaRPr>
          </a:p>
          <a:p>
            <a:r>
              <a:rPr lang="en-US" altLang="en-US" dirty="0">
                <a:ea typeface="ＭＳ Ｐゴシック" pitchFamily="34" charset="-128"/>
              </a:rPr>
              <a:t>The v4 system goals are intended to be things that we want LEED projects to be good at. Instead of thinking about reducing the negative impact associated with the consumption of water or the conversion of water, we want the buildings to actually think about protecting and restoring water resources, not just doing what's bad.</a:t>
            </a:r>
          </a:p>
          <a:p>
            <a:endParaRPr lang="en-US" altLang="en-US" dirty="0">
              <a:ea typeface="ＭＳ Ｐゴシック" pitchFamily="34" charset="-128"/>
            </a:endParaRPr>
          </a:p>
          <a:p>
            <a:r>
              <a:rPr lang="en-US" altLang="en-US" dirty="0">
                <a:ea typeface="ＭＳ Ｐゴシック" pitchFamily="34" charset="-128"/>
              </a:rPr>
              <a:t>In addition to shifting from a </a:t>
            </a:r>
            <a:r>
              <a:rPr lang="ja-JP" altLang="en-US" dirty="0">
                <a:ea typeface="ＭＳ Ｐゴシック" pitchFamily="34" charset="-128"/>
              </a:rPr>
              <a:t>“</a:t>
            </a:r>
            <a:r>
              <a:rPr lang="en-US" altLang="ja-JP" dirty="0">
                <a:ea typeface="ＭＳ Ｐゴシック" pitchFamily="34" charset="-128"/>
              </a:rPr>
              <a:t>do less harm</a:t>
            </a:r>
            <a:r>
              <a:rPr lang="ja-JP" altLang="en-US" dirty="0">
                <a:ea typeface="ＭＳ Ｐゴシック" pitchFamily="34" charset="-128"/>
              </a:rPr>
              <a:t>”</a:t>
            </a:r>
            <a:r>
              <a:rPr lang="en-US" altLang="ja-JP" dirty="0">
                <a:ea typeface="ＭＳ Ｐゴシック" pitchFamily="34" charset="-128"/>
              </a:rPr>
              <a:t> to a </a:t>
            </a:r>
            <a:r>
              <a:rPr lang="ja-JP" altLang="en-US" dirty="0">
                <a:ea typeface="ＭＳ Ｐゴシック" pitchFamily="34" charset="-128"/>
              </a:rPr>
              <a:t>“</a:t>
            </a:r>
            <a:r>
              <a:rPr lang="en-US" altLang="ja-JP" dirty="0">
                <a:ea typeface="ＭＳ Ｐゴシック" pitchFamily="34" charset="-128"/>
              </a:rPr>
              <a:t>do more good</a:t>
            </a:r>
            <a:r>
              <a:rPr lang="ja-JP" altLang="en-US" dirty="0">
                <a:ea typeface="ＭＳ Ｐゴシック" pitchFamily="34" charset="-128"/>
              </a:rPr>
              <a:t>”</a:t>
            </a:r>
            <a:r>
              <a:rPr lang="en-US" altLang="ja-JP" dirty="0">
                <a:ea typeface="ＭＳ Ｐゴシック" pitchFamily="34" charset="-128"/>
              </a:rPr>
              <a:t> mindset, LEED expanded the scope of its goals to truly encompass the triple bottom line of people, planet, and profit. </a:t>
            </a:r>
          </a:p>
          <a:p>
            <a:endParaRPr lang="en-US" altLang="en-US" dirty="0">
              <a:ea typeface="ＭＳ Ｐゴシック" pitchFamily="34" charset="-128"/>
            </a:endParaRPr>
          </a:p>
          <a:p>
            <a:r>
              <a:rPr lang="en-US" altLang="en-US" dirty="0">
                <a:ea typeface="ＭＳ Ｐゴシック" pitchFamily="34" charset="-128"/>
              </a:rPr>
              <a:t>You’ll see highlighted and enhanced in LEED V4 are issues related to human health and issues related to community quality of life. </a:t>
            </a:r>
          </a:p>
          <a:p>
            <a:endParaRPr lang="en-US" altLang="en-US" dirty="0">
              <a:ea typeface="ＭＳ Ｐゴシック" pitchFamily="34" charset="-128"/>
            </a:endParaRPr>
          </a:p>
          <a:p>
            <a:endParaRPr lang="en-US" altLang="en-US" dirty="0">
              <a:ea typeface="ＭＳ Ｐゴシック" pitchFamily="34" charset="-128"/>
            </a:endParaRPr>
          </a:p>
          <a:p>
            <a:pPr eaLnBrk="1" hangingPunct="1">
              <a:lnSpc>
                <a:spcPct val="90000"/>
              </a:lnSpc>
              <a:spcBef>
                <a:spcPct val="0"/>
              </a:spcBef>
              <a:defRPr/>
            </a:pPr>
            <a:r>
              <a:rPr lang="en-US" dirty="0">
                <a:ea typeface="ＭＳ Ｐゴシック" pitchFamily="-84" charset="-128"/>
              </a:rPr>
              <a:t>Optional</a:t>
            </a:r>
          </a:p>
          <a:p>
            <a:pPr eaLnBrk="1" hangingPunct="1">
              <a:lnSpc>
                <a:spcPct val="90000"/>
              </a:lnSpc>
              <a:spcBef>
                <a:spcPct val="0"/>
              </a:spcBef>
              <a:defRPr/>
            </a:pPr>
            <a:endParaRPr lang="en-US" dirty="0">
              <a:ea typeface="ＭＳ Ｐゴシック" pitchFamily="-84" charset="-128"/>
            </a:endParaRPr>
          </a:p>
          <a:p>
            <a:pPr eaLnBrk="1" hangingPunct="1">
              <a:lnSpc>
                <a:spcPct val="90000"/>
              </a:lnSpc>
              <a:spcBef>
                <a:spcPct val="0"/>
              </a:spcBef>
              <a:defRPr/>
            </a:pPr>
            <a:r>
              <a:rPr lang="en-US" dirty="0">
                <a:ea typeface="ＭＳ Ｐゴシック" pitchFamily="-84" charset="-128"/>
              </a:rPr>
              <a:t>When the U.S. Green Building Council launched LEED over a decade ago, it created a foundation for </a:t>
            </a:r>
          </a:p>
          <a:p>
            <a:pPr eaLnBrk="1" hangingPunct="1">
              <a:lnSpc>
                <a:spcPct val="90000"/>
              </a:lnSpc>
              <a:spcBef>
                <a:spcPct val="0"/>
              </a:spcBef>
              <a:defRPr/>
            </a:pPr>
            <a:r>
              <a:rPr lang="en-US" dirty="0">
                <a:ea typeface="ＭＳ Ｐゴシック" pitchFamily="-84" charset="-128"/>
              </a:rPr>
              <a:t>sending market signals to the building industry to move toward sustainable alternatives. LEED provided a </a:t>
            </a:r>
          </a:p>
          <a:p>
            <a:pPr eaLnBrk="1" hangingPunct="1">
              <a:lnSpc>
                <a:spcPct val="90000"/>
              </a:lnSpc>
              <a:spcBef>
                <a:spcPct val="0"/>
              </a:spcBef>
              <a:defRPr/>
            </a:pPr>
            <a:r>
              <a:rPr lang="en-US" dirty="0">
                <a:ea typeface="ＭＳ Ｐゴシック" pitchFamily="-84" charset="-128"/>
              </a:rPr>
              <a:t>way to quantify benefits that had previously been considered too difficult to quantify in a consistent manner, </a:t>
            </a:r>
          </a:p>
          <a:p>
            <a:pPr eaLnBrk="1" hangingPunct="1">
              <a:lnSpc>
                <a:spcPct val="90000"/>
              </a:lnSpc>
              <a:spcBef>
                <a:spcPct val="0"/>
              </a:spcBef>
              <a:defRPr/>
            </a:pPr>
            <a:r>
              <a:rPr lang="en-US" dirty="0">
                <a:ea typeface="ＭＳ Ｐゴシック" pitchFamily="-84" charset="-128"/>
              </a:rPr>
              <a:t>putting things like energy and water efficiency, green materials and indoor air quality on the radar screen of </a:t>
            </a:r>
          </a:p>
          <a:p>
            <a:pPr eaLnBrk="1" hangingPunct="1">
              <a:lnSpc>
                <a:spcPct val="90000"/>
              </a:lnSpc>
              <a:spcBef>
                <a:spcPct val="0"/>
              </a:spcBef>
              <a:defRPr/>
            </a:pPr>
            <a:r>
              <a:rPr lang="en-US" dirty="0">
                <a:ea typeface="ＭＳ Ｐゴシック" pitchFamily="-84" charset="-128"/>
              </a:rPr>
              <a:t>building projects around the country and the world. These market signals opened up potential for new </a:t>
            </a:r>
          </a:p>
          <a:p>
            <a:pPr eaLnBrk="1" hangingPunct="1">
              <a:lnSpc>
                <a:spcPct val="90000"/>
              </a:lnSpc>
              <a:spcBef>
                <a:spcPct val="0"/>
              </a:spcBef>
              <a:defRPr/>
            </a:pPr>
            <a:r>
              <a:rPr lang="en-US" dirty="0">
                <a:ea typeface="ＭＳ Ｐゴシック" pitchFamily="-84" charset="-128"/>
              </a:rPr>
              <a:t>products and services, and incentivized new measures.</a:t>
            </a:r>
          </a:p>
          <a:p>
            <a:endParaRPr lang="en-US" altLang="en-US" dirty="0">
              <a:ea typeface="ＭＳ Ｐゴシック" pitchFamily="34" charset="-128"/>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7DB5401-70A9-40F2-B70C-776DA6C11F0E}" type="slidenum">
              <a:rPr lang="en-US" altLang="en-US" sz="1300" smtClean="0"/>
              <a:pPr/>
              <a:t>5</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a:latin typeface="Arial" pitchFamily="34" charset="0"/>
                <a:ea typeface="ＭＳ Ｐゴシック" pitchFamily="34" charset="-128"/>
                <a:cs typeface="Arial" pitchFamily="34" charset="0"/>
              </a:rPr>
              <a:t>With these system goals as a basis, USGBC went through a process of evaluating credit outcomes and assigning them a point value accordingly.  </a:t>
            </a:r>
          </a:p>
          <a:p>
            <a:endParaRPr lang="en-US" altLang="en-US" sz="1100" dirty="0">
              <a:latin typeface="Arial" pitchFamily="34" charset="0"/>
              <a:ea typeface="ＭＳ Ｐゴシック" pitchFamily="34" charset="-128"/>
              <a:cs typeface="Arial" pitchFamily="34" charset="0"/>
            </a:endParaRPr>
          </a:p>
          <a:p>
            <a:r>
              <a:rPr lang="en-US" altLang="en-US" sz="1100" dirty="0">
                <a:latin typeface="Arial" pitchFamily="34" charset="0"/>
                <a:ea typeface="ＭＳ Ｐゴシック" pitchFamily="34" charset="-128"/>
                <a:cs typeface="Arial" pitchFamily="34" charset="0"/>
              </a:rPr>
              <a:t>USGBC</a:t>
            </a:r>
            <a:r>
              <a:rPr lang="en-US" altLang="en-US" sz="1100" baseline="0" dirty="0">
                <a:latin typeface="Arial" pitchFamily="34" charset="0"/>
                <a:ea typeface="ＭＳ Ｐゴシック" pitchFamily="34" charset="-128"/>
                <a:cs typeface="Arial" pitchFamily="34" charset="0"/>
              </a:rPr>
              <a:t> used 3 association factors – Relative efficacy – Benefit Duration and Controllability of effect to measure and scale credit outcome to a given impact categories we showed on previous slide.</a:t>
            </a:r>
            <a:endParaRPr lang="en-US" altLang="en-US" sz="1100" dirty="0">
              <a:latin typeface="Arial" pitchFamily="34" charset="0"/>
              <a:ea typeface="ＭＳ Ｐゴシック" pitchFamily="34" charset="-128"/>
              <a:cs typeface="Arial" pitchFamily="34" charset="0"/>
            </a:endParaRPr>
          </a:p>
          <a:p>
            <a:pPr>
              <a:lnSpc>
                <a:spcPct val="80000"/>
              </a:lnSpc>
            </a:pPr>
            <a:endParaRPr lang="en-US" altLang="en-US" sz="1100" dirty="0">
              <a:latin typeface="Arial" pitchFamily="34" charset="0"/>
              <a:ea typeface="ＭＳ Ｐゴシック" pitchFamily="34" charset="-128"/>
              <a:cs typeface="Arial" pitchFamily="34" charset="0"/>
            </a:endParaRPr>
          </a:p>
          <a:p>
            <a:r>
              <a:rPr lang="en-US" altLang="en-US" sz="1100" dirty="0">
                <a:latin typeface="Arial" pitchFamily="34" charset="0"/>
                <a:ea typeface="ＭＳ Ｐゴシック" pitchFamily="34" charset="-128"/>
                <a:cs typeface="Arial" pitchFamily="34" charset="0"/>
              </a:rPr>
              <a:t>They essentially went through and figured out what the relative efficacy of the credit is - a measure of whether and how strong the credit outcome is associated to the goal component being assessed relative to other credits. They looked at what the duration is - how long the benefits or consequences of the credit outcome can be expected to last. And what the controllability of the project team is – that is who the benefit of the credit outcome depends on.</a:t>
            </a:r>
            <a:endParaRPr lang="en-US" altLang="en-US" sz="1100" b="1" dirty="0">
              <a:latin typeface="Arial" pitchFamily="34" charset="0"/>
              <a:ea typeface="ＭＳ Ｐゴシック" pitchFamily="34" charset="-128"/>
              <a:cs typeface="Arial" pitchFamily="34" charset="0"/>
            </a:endParaRPr>
          </a:p>
          <a:p>
            <a:endParaRPr lang="en-US" altLang="en-US" sz="1100" dirty="0">
              <a:latin typeface="Arial" pitchFamily="34" charset="0"/>
              <a:ea typeface="ＭＳ Ｐゴシック" pitchFamily="34" charset="-128"/>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100" dirty="0">
                <a:latin typeface="Arial" pitchFamily="34" charset="0"/>
                <a:ea typeface="ＭＳ Ｐゴシック" pitchFamily="34" charset="-128"/>
                <a:cs typeface="Arial" pitchFamily="34" charset="0"/>
              </a:rPr>
              <a:t>By assessing these three parameters they end up with a mechanism that allows them to be able to articulate across those system goals, what the benefit of achieving that credit is. USGBC team went through and looked at each of the impact categories</a:t>
            </a:r>
            <a:r>
              <a:rPr lang="en-US" altLang="en-US" sz="1100" baseline="0" dirty="0">
                <a:latin typeface="Arial" pitchFamily="34" charset="0"/>
                <a:ea typeface="ＭＳ Ｐゴシック" pitchFamily="34" charset="-128"/>
                <a:cs typeface="Arial" pitchFamily="34" charset="0"/>
              </a:rPr>
              <a:t>, gave</a:t>
            </a:r>
            <a:r>
              <a:rPr lang="en-US" altLang="en-US" sz="1100" dirty="0">
                <a:latin typeface="Arial" pitchFamily="34" charset="0"/>
                <a:ea typeface="ＭＳ Ｐゴシック" pitchFamily="34" charset="-128"/>
                <a:cs typeface="Arial" pitchFamily="34" charset="0"/>
              </a:rPr>
              <a:t> them a relative waiting of the system goals which allowed that to inform how they then figure out what the most important credit in the rating system happens to be. </a:t>
            </a:r>
            <a:r>
              <a:rPr lang="en-US" altLang="en-US" sz="1100" dirty="0">
                <a:ea typeface="ＭＳ Ｐゴシック" pitchFamily="34" charset="-128"/>
              </a:rPr>
              <a:t>USGBC had done the weeding out and assessment of what are the biggest issues and help teams know what to do first.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100" dirty="0">
              <a:latin typeface="Arial" pitchFamily="34" charset="0"/>
              <a:ea typeface="ＭＳ Ｐゴシック" pitchFamily="34" charset="-128"/>
              <a:cs typeface="Arial" pitchFamily="34" charset="0"/>
            </a:endParaRPr>
          </a:p>
          <a:p>
            <a:endParaRPr lang="en-US" altLang="en-US" sz="1100" dirty="0">
              <a:latin typeface="Arial" pitchFamily="34" charset="0"/>
              <a:ea typeface="ＭＳ Ｐゴシック" pitchFamily="34" charset="-128"/>
              <a:cs typeface="Arial" pitchFamily="34" charset="0"/>
            </a:endParaRPr>
          </a:p>
          <a:p>
            <a:endParaRPr lang="en-US" altLang="en-US" sz="1100" dirty="0">
              <a:latin typeface="Arial" pitchFamily="34" charset="0"/>
              <a:ea typeface="ＭＳ Ｐゴシック" pitchFamily="34" charset="-128"/>
              <a:cs typeface="Arial" pitchFamily="34"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pitchFamily="34" charset="0"/>
                <a:ea typeface="ＭＳ Ｐゴシック" pitchFamily="34" charset="-128"/>
              </a:defRPr>
            </a:lvl1pPr>
            <a:lvl2pPr marL="742950" indent="-285750">
              <a:defRPr sz="1200">
                <a:solidFill>
                  <a:schemeClr val="tx1"/>
                </a:solidFill>
                <a:latin typeface="Arial Narrow" pitchFamily="34" charset="0"/>
                <a:ea typeface="ＭＳ Ｐゴシック" pitchFamily="34" charset="-128"/>
              </a:defRPr>
            </a:lvl2pPr>
            <a:lvl3pPr marL="1143000" indent="-228600">
              <a:defRPr sz="1200">
                <a:solidFill>
                  <a:schemeClr val="tx1"/>
                </a:solidFill>
                <a:latin typeface="Arial Narrow" pitchFamily="34" charset="0"/>
                <a:ea typeface="ＭＳ Ｐゴシック" pitchFamily="34" charset="-128"/>
              </a:defRPr>
            </a:lvl3pPr>
            <a:lvl4pPr marL="1600200" indent="-228600">
              <a:defRPr sz="1200">
                <a:solidFill>
                  <a:schemeClr val="tx1"/>
                </a:solidFill>
                <a:latin typeface="Arial Narrow" pitchFamily="34" charset="0"/>
                <a:ea typeface="ＭＳ Ｐゴシック" pitchFamily="34" charset="-128"/>
              </a:defRPr>
            </a:lvl4pPr>
            <a:lvl5pPr marL="2057400" indent="-228600">
              <a:defRPr sz="1200">
                <a:solidFill>
                  <a:schemeClr val="tx1"/>
                </a:solidFill>
                <a:latin typeface="Arial Narrow"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9pPr>
          </a:lstStyle>
          <a:p>
            <a:fld id="{DB5A68AF-ECC3-4E7A-91D3-9FEB8AC4395A}" type="slidenum">
              <a:rPr lang="en-US" altLang="en-US" sz="1300" smtClean="0">
                <a:latin typeface="Calibri" pitchFamily="34" charset="0"/>
              </a:rPr>
              <a:pPr/>
              <a:t>6</a:t>
            </a:fld>
            <a:endParaRPr lang="en-US" altLang="en-US" sz="1300">
              <a:latin typeface="Calibri" pitchFamily="34" charset="0"/>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By using this process to assign the highest point values to credits that will have the greatest impact, LEED v4 provides project teams with the most efficient map of environmental good. By prioritizing the credits worth the most points, teams will be applying the strategies that will result in higher performing buildings.</a:t>
            </a:r>
            <a:r>
              <a:rPr lang="en-US" altLang="en-US" sz="800" dirty="0">
                <a:ea typeface="ＭＳ Ｐゴシック" pitchFamily="34" charset="-128"/>
              </a:rPr>
              <a:t> </a:t>
            </a:r>
            <a:r>
              <a:rPr lang="en-US" altLang="en-US" dirty="0">
                <a:ea typeface="ＭＳ Ｐゴシック" pitchFamily="34" charset="-128"/>
              </a:rPr>
              <a:t> </a:t>
            </a:r>
          </a:p>
          <a:p>
            <a:r>
              <a:rPr lang="en-US" altLang="en-US" dirty="0">
                <a:ea typeface="ＭＳ Ｐゴシック" pitchFamily="34" charset="-128"/>
              </a:rPr>
              <a:t> </a:t>
            </a:r>
          </a:p>
          <a:p>
            <a:pPr eaLnBrk="1" hangingPunct="1">
              <a:spcBef>
                <a:spcPct val="0"/>
              </a:spcBef>
            </a:pPr>
            <a:r>
              <a:rPr lang="en-US" altLang="en-US" dirty="0">
                <a:ea typeface="ＭＳ Ｐゴシック" pitchFamily="34" charset="-128"/>
              </a:rPr>
              <a:t>From the standpoint of how this influences a project team, it established a prioritization of credits and how that actually changes the way project teams act. Since certain credits worth so many points that they're difficult to ignore and still achieve LEED platinum. It is virtually impossible and likely inherently economically irrational to not get a good score on the energy efficiency category and be a LEED platinum project. What they’re trying to do is make sure that they prioritized the right things with the credit ratings, and by doing so make sure that project teams focus on the right credits in the right order to maximize the outcomes of the goals of the LEED rating system.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Assessment of what project teams need to do first – go for the credits with the highest amount of points;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By pursuing these credits, positioned to have the best positive outcome; shifts away from old negative idea of “point grabbing” in LEED to making sure that the higher point credits have a higher environmental benefit too.</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Teams should feel confident that earning these points in LEED means they are making a strong positive environmental impact. </a:t>
            </a:r>
          </a:p>
          <a:p>
            <a:pPr eaLnBrk="1" hangingPunct="1">
              <a:spcBef>
                <a:spcPct val="0"/>
              </a:spcBef>
            </a:pPr>
            <a:endParaRPr lang="en-US" altLang="en-US" dirty="0">
              <a:ea typeface="ＭＳ Ｐゴシック" pitchFamily="34" charset="-128"/>
            </a:endParaRPr>
          </a:p>
          <a:p>
            <a:endParaRPr lang="en-US" altLang="en-US" dirty="0">
              <a:ea typeface="ＭＳ Ｐゴシック" pitchFamily="34" charset="-128"/>
            </a:endParaRP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pitchFamily="34" charset="0"/>
                <a:ea typeface="ＭＳ Ｐゴシック" pitchFamily="34" charset="-128"/>
              </a:defRPr>
            </a:lvl1pPr>
            <a:lvl2pPr marL="742950" indent="-285750">
              <a:defRPr sz="1200">
                <a:solidFill>
                  <a:schemeClr val="tx1"/>
                </a:solidFill>
                <a:latin typeface="Arial Narrow" pitchFamily="34" charset="0"/>
                <a:ea typeface="ＭＳ Ｐゴシック" pitchFamily="34" charset="-128"/>
              </a:defRPr>
            </a:lvl2pPr>
            <a:lvl3pPr marL="1143000" indent="-228600">
              <a:defRPr sz="1200">
                <a:solidFill>
                  <a:schemeClr val="tx1"/>
                </a:solidFill>
                <a:latin typeface="Arial Narrow" pitchFamily="34" charset="0"/>
                <a:ea typeface="ＭＳ Ｐゴシック" pitchFamily="34" charset="-128"/>
              </a:defRPr>
            </a:lvl3pPr>
            <a:lvl4pPr marL="1600200" indent="-228600">
              <a:defRPr sz="1200">
                <a:solidFill>
                  <a:schemeClr val="tx1"/>
                </a:solidFill>
                <a:latin typeface="Arial Narrow" pitchFamily="34" charset="0"/>
                <a:ea typeface="ＭＳ Ｐゴシック" pitchFamily="34" charset="-128"/>
              </a:defRPr>
            </a:lvl4pPr>
            <a:lvl5pPr marL="2057400" indent="-228600">
              <a:defRPr sz="1200">
                <a:solidFill>
                  <a:schemeClr val="tx1"/>
                </a:solidFill>
                <a:latin typeface="Arial Narrow"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9pPr>
          </a:lstStyle>
          <a:p>
            <a:fld id="{13B1948D-EF65-4F2B-BE26-4F8837349FC2}" type="slidenum">
              <a:rPr lang="en-US" altLang="en-US" sz="1300" smtClean="0">
                <a:latin typeface="Calibri" pitchFamily="34" charset="0"/>
              </a:rPr>
              <a:pPr/>
              <a:t>7</a:t>
            </a:fld>
            <a:endParaRPr lang="en-US" altLang="en-US" sz="1300">
              <a:latin typeface="Calibri" pitchFamily="34" charset="0"/>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r>
              <a:rPr lang="en-US" altLang="en-US" sz="1200" dirty="0">
                <a:latin typeface="Arial" pitchFamily="34" charset="0"/>
                <a:ea typeface="ＭＳ Ｐゴシック" pitchFamily="34" charset="-128"/>
                <a:cs typeface="Arial" pitchFamily="34" charset="0"/>
              </a:rPr>
              <a:t>At  its core, the LEED v4 program builds from the foundation and alignment of LEED 2009. It focuses on increased technical rigor, integrative process, and improved user experience  </a:t>
            </a:r>
          </a:p>
          <a:p>
            <a:pPr>
              <a:lnSpc>
                <a:spcPct val="120000"/>
              </a:lnSpc>
              <a:spcBef>
                <a:spcPct val="0"/>
              </a:spcBef>
            </a:pPr>
            <a:endParaRPr lang="en-US" altLang="en-US" sz="1200" dirty="0">
              <a:latin typeface="Arial" pitchFamily="34" charset="0"/>
              <a:ea typeface="ＭＳ Ｐゴシック" pitchFamily="34" charset="-128"/>
              <a:cs typeface="Arial" pitchFamily="34"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61974B17-FDAE-42A1-A4D8-6C1C41AC0865}" type="slidenum">
              <a:rPr lang="en-US" altLang="en-US" sz="1300" smtClean="0"/>
              <a:pPr/>
              <a:t>8</a:t>
            </a:fld>
            <a:endParaRPr lang="en-US" altLang="en-US" sz="1300"/>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So - Read</a:t>
            </a:r>
            <a:r>
              <a:rPr lang="en-US" altLang="en-US" baseline="0" dirty="0">
                <a:ea typeface="ＭＳ Ｐゴシック" pitchFamily="34" charset="-128"/>
              </a:rPr>
              <a:t> from slide</a:t>
            </a:r>
            <a:endParaRPr lang="en-US" altLang="en-US" dirty="0">
              <a:ea typeface="ＭＳ Ｐゴシック" pitchFamily="34" charset="-128"/>
            </a:endParaRP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C4AB4BD-FBBC-4412-9E54-6C89D3DC6675}" type="slidenum">
              <a:rPr lang="en-US" altLang="en-US" sz="1300" smtClean="0">
                <a:solidFill>
                  <a:srgbClr val="000000"/>
                </a:solidFill>
              </a:rPr>
              <a:pPr/>
              <a:t>9</a:t>
            </a:fld>
            <a:endParaRPr lang="en-US" altLang="en-US" sz="1300">
              <a:solidFill>
                <a:srgbClr val="000000"/>
              </a:solidFill>
            </a:endParaRPr>
          </a:p>
        </p:txBody>
      </p:sp>
      <p:sp>
        <p:nvSpPr>
          <p:cNvPr id="2" name="Footer Placeholder 1"/>
          <p:cNvSpPr>
            <a:spLocks noGrp="1"/>
          </p:cNvSpPr>
          <p:nvPr>
            <p:ph type="ftr" sz="quarter" idx="10"/>
          </p:nvPr>
        </p:nvSpPr>
        <p:spPr/>
        <p:txBody>
          <a:bodyPr/>
          <a:lstStyle/>
          <a:p>
            <a:r>
              <a:rPr lang="en-US"/>
              <a:t>GBRIonline.org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17500" y="4714875"/>
            <a:ext cx="52832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ctr">
              <a:defRPr/>
            </a:lvl1pPr>
          </a:lstStyle>
          <a:p>
            <a:pPr lvl="0"/>
            <a:r>
              <a:rPr lang="en-US" noProof="0"/>
              <a:t>Click to edit Master title style</a:t>
            </a:r>
          </a:p>
        </p:txBody>
      </p:sp>
      <p:sp>
        <p:nvSpPr>
          <p:cNvPr id="3075" name="Rectangle 3"/>
          <p:cNvSpPr>
            <a:spLocks noGrp="1" noChangeArrowheads="1"/>
          </p:cNvSpPr>
          <p:nvPr>
            <p:ph type="subTitle" idx="1"/>
          </p:nvPr>
        </p:nvSpPr>
        <p:spPr>
          <a:xfrm>
            <a:off x="317500" y="5857875"/>
            <a:ext cx="52832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ctr">
              <a:buFontTx/>
              <a:buNone/>
              <a:defRPr sz="2400"/>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96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09550"/>
            <a:ext cx="2895600"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09550"/>
            <a:ext cx="84836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291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645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110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2459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458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3908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1538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114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13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169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068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9811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434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26801-CF8C-42C1-852F-BCF2CDF23DBA}" type="datetimeFigureOut">
              <a:rPr lang="en-US" smtClean="0">
                <a:solidFill>
                  <a:prstClr val="black">
                    <a:tint val="75000"/>
                  </a:prstClr>
                </a:solidFill>
              </a:rPr>
              <a:pPr/>
              <a:t>10/3/2023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D5B87A-88FE-4CE3-8EFC-80146976F4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437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793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ght">
    <p:spTree>
      <p:nvGrpSpPr>
        <p:cNvPr id="1" name=""/>
        <p:cNvGrpSpPr/>
        <p:nvPr/>
      </p:nvGrpSpPr>
      <p:grpSpPr>
        <a:xfrm>
          <a:off x="0" y="0"/>
          <a:ext cx="0" cy="0"/>
          <a:chOff x="0" y="0"/>
          <a:chExt cx="0" cy="0"/>
        </a:xfrm>
      </p:grpSpPr>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6" y="2453724"/>
            <a:ext cx="887413" cy="889000"/>
          </a:xfrm>
        </p:spPr>
        <p:txBody>
          <a:bodyPr>
            <a:normAutofit/>
          </a:bodyPr>
          <a:lstStyle>
            <a:lvl1pPr marL="0" indent="0">
              <a:buNone/>
              <a:defRPr sz="1000"/>
            </a:lvl1pPr>
          </a:lstStyle>
          <a:p>
            <a:r>
              <a:rPr lang="en-US" dirty="0"/>
              <a:t>ICON</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p:nvPr>
        </p:nvSpPr>
        <p:spPr>
          <a:xfrm>
            <a:off x="9710761"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1"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5" y="2453724"/>
            <a:ext cx="887413" cy="889000"/>
          </a:xfrm>
        </p:spPr>
        <p:txBody>
          <a:bodyPr>
            <a:normAutofit/>
          </a:bodyPr>
          <a:lstStyle>
            <a:lvl1pPr marL="0" indent="0">
              <a:buNone/>
              <a:defRPr sz="1000"/>
            </a:lvl1pPr>
          </a:lstStyle>
          <a:p>
            <a:r>
              <a:rPr lang="en-US" dirty="0"/>
              <a:t>ICON</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a:normAutofit/>
          </a:bodyPr>
          <a:lstStyle>
            <a:lvl1pPr marL="0" indent="0">
              <a:buNone/>
              <a:defRPr sz="1000"/>
            </a:lvl1pPr>
          </a:lstStyle>
          <a:p>
            <a:r>
              <a:rPr lang="en-US" dirty="0"/>
              <a:t>ICON</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6" y="4186831"/>
            <a:ext cx="887413" cy="889000"/>
          </a:xfrm>
        </p:spPr>
        <p:txBody>
          <a:bodyPr>
            <a:normAutofit/>
          </a:bodyPr>
          <a:lstStyle>
            <a:lvl1pPr marL="0" indent="0">
              <a:buNone/>
              <a:defRPr sz="1000"/>
            </a:lvl1pPr>
          </a:lstStyle>
          <a:p>
            <a:r>
              <a:rPr lang="en-US" dirty="0"/>
              <a:t>ICON</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5" y="4186831"/>
            <a:ext cx="887413" cy="889000"/>
          </a:xfrm>
        </p:spPr>
        <p:txBody>
          <a:bodyPr>
            <a:normAutofit/>
          </a:bodyPr>
          <a:lstStyle>
            <a:lvl1pPr marL="0" indent="0">
              <a:buNone/>
              <a:defRPr sz="1000"/>
            </a:lvl1pPr>
          </a:lstStyle>
          <a:p>
            <a:r>
              <a:rPr lang="en-US" dirty="0"/>
              <a:t>ICON</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a:normAutofit/>
          </a:bodyPr>
          <a:lstStyle>
            <a:lvl1pPr marL="0" indent="0">
              <a:buNone/>
              <a:defRPr sz="1000"/>
            </a:lvl1pPr>
          </a:lstStyle>
          <a:p>
            <a:r>
              <a:rPr lang="en-US" dirty="0"/>
              <a:t>ICON</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1" y="306053"/>
            <a:ext cx="887413" cy="889000"/>
          </a:xfrm>
        </p:spPr>
        <p:txBody>
          <a:bodyPr>
            <a:normAutofit/>
          </a:bodyPr>
          <a:lstStyle>
            <a:lvl1pPr marL="0" indent="0">
              <a:buNone/>
              <a:defRPr sz="1000"/>
            </a:lvl1pPr>
          </a:lstStyle>
          <a:p>
            <a:r>
              <a:rPr lang="en-US" dirty="0"/>
              <a:t>ICON</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5" y="5749817"/>
            <a:ext cx="887413" cy="889000"/>
          </a:xfrm>
        </p:spPr>
        <p:txBody>
          <a:bodyPr>
            <a:normAutofit/>
          </a:bodyPr>
          <a:lstStyle>
            <a:lvl1pPr marL="0" indent="0">
              <a:buNone/>
              <a:defRPr sz="1000"/>
            </a:lvl1pPr>
          </a:lstStyle>
          <a:p>
            <a:r>
              <a:rPr lang="en-US" dirty="0"/>
              <a:t>ICON</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p:nvPr>
        </p:nvSpPr>
        <p:spPr>
          <a:xfrm>
            <a:off x="9710761"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1"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p:nvPr>
        </p:nvSpPr>
        <p:spPr>
          <a:xfrm>
            <a:off x="6116956"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6"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p:nvPr>
        </p:nvSpPr>
        <p:spPr>
          <a:xfrm>
            <a:off x="6116956"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6"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p:nvPr>
        </p:nvSpPr>
        <p:spPr>
          <a:xfrm>
            <a:off x="6116956" y="613828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6" y="5750417"/>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p:nvPr>
        </p:nvSpPr>
        <p:spPr>
          <a:xfrm>
            <a:off x="2553374" y="2877635"/>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4" y="2477008"/>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p:nvPr>
        </p:nvSpPr>
        <p:spPr>
          <a:xfrm>
            <a:off x="2553374" y="4641488"/>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4" y="4240861"/>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p:nvPr>
        </p:nvSpPr>
        <p:spPr>
          <a:xfrm>
            <a:off x="1749692" y="814919"/>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2" y="411976"/>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 name="Title 1">
            <a:extLst>
              <a:ext uri="{FF2B5EF4-FFF2-40B4-BE49-F238E27FC236}">
                <a16:creationId xmlns:a16="http://schemas.microsoft.com/office/drawing/2014/main" id="{AA017577-965B-4F93-A2EE-44D638A8C60A}"/>
              </a:ext>
            </a:extLst>
          </p:cNvPr>
          <p:cNvSpPr>
            <a:spLocks noGrp="1"/>
          </p:cNvSpPr>
          <p:nvPr>
            <p:ph type="title"/>
          </p:nvPr>
        </p:nvSpPr>
        <p:spPr>
          <a:xfrm>
            <a:off x="5753098" y="457200"/>
            <a:ext cx="6096001" cy="601662"/>
          </a:xfrm>
        </p:spPr>
        <p:txBody>
          <a:bodyPr/>
          <a:lstStyle>
            <a:lvl1pPr algn="r">
              <a:defRPr/>
            </a:lvl1pPr>
          </a:lstStyle>
          <a:p>
            <a:r>
              <a:rPr lang="en-US"/>
              <a:t>Click to edit Master title style</a:t>
            </a:r>
            <a:endParaRPr lang="en-US" dirty="0"/>
          </a:p>
        </p:txBody>
      </p:sp>
    </p:spTree>
    <p:extLst>
      <p:ext uri="{BB962C8B-B14F-4D97-AF65-F5344CB8AC3E}">
        <p14:creationId xmlns:p14="http://schemas.microsoft.com/office/powerpoint/2010/main" val="53021578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x">
    <p:spTree>
      <p:nvGrpSpPr>
        <p:cNvPr id="1" name=""/>
        <p:cNvGrpSpPr/>
        <p:nvPr/>
      </p:nvGrpSpPr>
      <p:grpSpPr>
        <a:xfrm>
          <a:off x="0" y="0"/>
          <a:ext cx="0" cy="0"/>
          <a:chOff x="0" y="0"/>
          <a:chExt cx="0" cy="0"/>
        </a:xfrm>
      </p:grpSpPr>
      <p:sp>
        <p:nvSpPr>
          <p:cNvPr id="40" name="Picture Placeholder 34">
            <a:extLst>
              <a:ext uri="{FF2B5EF4-FFF2-40B4-BE49-F238E27FC236}">
                <a16:creationId xmlns:a16="http://schemas.microsoft.com/office/drawing/2014/main" id="{EA10837A-18D5-41DD-A066-A079A09D86A7}"/>
              </a:ext>
            </a:extLst>
          </p:cNvPr>
          <p:cNvSpPr>
            <a:spLocks noGrp="1"/>
          </p:cNvSpPr>
          <p:nvPr>
            <p:ph type="pic" sz="quarter" idx="24" hasCustomPrompt="1"/>
          </p:nvPr>
        </p:nvSpPr>
        <p:spPr>
          <a:xfrm>
            <a:off x="1420935" y="466999"/>
            <a:ext cx="887413" cy="889000"/>
          </a:xfrm>
        </p:spPr>
        <p:txBody>
          <a:bodyPr>
            <a:normAutofit/>
          </a:bodyPr>
          <a:lstStyle>
            <a:lvl1pPr marL="0" indent="0">
              <a:buNone/>
              <a:defRPr sz="1000"/>
            </a:lvl1pPr>
          </a:lstStyle>
          <a:p>
            <a:r>
              <a:rPr lang="en-US" dirty="0"/>
              <a:t>ICON</a:t>
            </a:r>
          </a:p>
        </p:txBody>
      </p:sp>
      <p:sp>
        <p:nvSpPr>
          <p:cNvPr id="41" name="Text Placeholder 39">
            <a:extLst>
              <a:ext uri="{FF2B5EF4-FFF2-40B4-BE49-F238E27FC236}">
                <a16:creationId xmlns:a16="http://schemas.microsoft.com/office/drawing/2014/main" id="{FD8132DE-D62C-4410-983C-9F458DCEF6DE}"/>
              </a:ext>
            </a:extLst>
          </p:cNvPr>
          <p:cNvSpPr>
            <a:spLocks noGrp="1"/>
          </p:cNvSpPr>
          <p:nvPr>
            <p:ph type="body" sz="quarter" idx="38"/>
          </p:nvPr>
        </p:nvSpPr>
        <p:spPr>
          <a:xfrm>
            <a:off x="2408126" y="930257"/>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2" name="Text Placeholder 46">
            <a:extLst>
              <a:ext uri="{FF2B5EF4-FFF2-40B4-BE49-F238E27FC236}">
                <a16:creationId xmlns:a16="http://schemas.microsoft.com/office/drawing/2014/main" id="{DF68D5C6-4D23-4113-9FFA-AFAAB5A6DA01}"/>
              </a:ext>
            </a:extLst>
          </p:cNvPr>
          <p:cNvSpPr>
            <a:spLocks noGrp="1"/>
          </p:cNvSpPr>
          <p:nvPr>
            <p:ph type="body" sz="quarter" idx="39" hasCustomPrompt="1"/>
          </p:nvPr>
        </p:nvSpPr>
        <p:spPr>
          <a:xfrm>
            <a:off x="2408126" y="527314"/>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48" name="Picture Placeholder 34">
            <a:extLst>
              <a:ext uri="{FF2B5EF4-FFF2-40B4-BE49-F238E27FC236}">
                <a16:creationId xmlns:a16="http://schemas.microsoft.com/office/drawing/2014/main" id="{2B75D755-4972-4E8B-ACD5-FAE778A86273}"/>
              </a:ext>
            </a:extLst>
          </p:cNvPr>
          <p:cNvSpPr>
            <a:spLocks noGrp="1"/>
          </p:cNvSpPr>
          <p:nvPr>
            <p:ph type="pic" sz="quarter" idx="40" hasCustomPrompt="1"/>
          </p:nvPr>
        </p:nvSpPr>
        <p:spPr>
          <a:xfrm>
            <a:off x="3458965" y="2484454"/>
            <a:ext cx="887413" cy="889000"/>
          </a:xfrm>
        </p:spPr>
        <p:txBody>
          <a:bodyPr>
            <a:normAutofit/>
          </a:bodyPr>
          <a:lstStyle>
            <a:lvl1pPr marL="0" indent="0">
              <a:buNone/>
              <a:defRPr sz="1000"/>
            </a:lvl1pPr>
          </a:lstStyle>
          <a:p>
            <a:r>
              <a:rPr lang="en-US" dirty="0"/>
              <a:t>ICON</a:t>
            </a:r>
          </a:p>
        </p:txBody>
      </p:sp>
      <p:sp>
        <p:nvSpPr>
          <p:cNvPr id="49" name="Text Placeholder 39">
            <a:extLst>
              <a:ext uri="{FF2B5EF4-FFF2-40B4-BE49-F238E27FC236}">
                <a16:creationId xmlns:a16="http://schemas.microsoft.com/office/drawing/2014/main" id="{0EEE7EDE-175B-450F-B4D2-50D992E53C5E}"/>
              </a:ext>
            </a:extLst>
          </p:cNvPr>
          <p:cNvSpPr>
            <a:spLocks noGrp="1"/>
          </p:cNvSpPr>
          <p:nvPr>
            <p:ph type="body" sz="quarter" idx="41"/>
          </p:nvPr>
        </p:nvSpPr>
        <p:spPr>
          <a:xfrm>
            <a:off x="4446156" y="294771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6">
            <a:extLst>
              <a:ext uri="{FF2B5EF4-FFF2-40B4-BE49-F238E27FC236}">
                <a16:creationId xmlns:a16="http://schemas.microsoft.com/office/drawing/2014/main" id="{91051322-19B5-41CA-BEAB-A8F1B8CA54ED}"/>
              </a:ext>
            </a:extLst>
          </p:cNvPr>
          <p:cNvSpPr>
            <a:spLocks noGrp="1"/>
          </p:cNvSpPr>
          <p:nvPr>
            <p:ph type="body" sz="quarter" idx="42" hasCustomPrompt="1"/>
          </p:nvPr>
        </p:nvSpPr>
        <p:spPr>
          <a:xfrm>
            <a:off x="4446156" y="254476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Picture Placeholder 34">
            <a:extLst>
              <a:ext uri="{FF2B5EF4-FFF2-40B4-BE49-F238E27FC236}">
                <a16:creationId xmlns:a16="http://schemas.microsoft.com/office/drawing/2014/main" id="{966FF594-D5D5-4FD4-A245-AAF0D053095E}"/>
              </a:ext>
            </a:extLst>
          </p:cNvPr>
          <p:cNvSpPr>
            <a:spLocks noGrp="1"/>
          </p:cNvSpPr>
          <p:nvPr>
            <p:ph type="pic" sz="quarter" idx="43" hasCustomPrompt="1"/>
          </p:nvPr>
        </p:nvSpPr>
        <p:spPr>
          <a:xfrm>
            <a:off x="8030968" y="2484454"/>
            <a:ext cx="887413" cy="889000"/>
          </a:xfrm>
        </p:spPr>
        <p:txBody>
          <a:bodyPr>
            <a:normAutofit/>
          </a:bodyPr>
          <a:lstStyle>
            <a:lvl1pPr marL="0" indent="0">
              <a:buNone/>
              <a:defRPr sz="1000"/>
            </a:lvl1pPr>
          </a:lstStyle>
          <a:p>
            <a:r>
              <a:rPr lang="en-US" dirty="0"/>
              <a:t>ICON</a:t>
            </a:r>
          </a:p>
        </p:txBody>
      </p:sp>
      <p:sp>
        <p:nvSpPr>
          <p:cNvPr id="55" name="Text Placeholder 39">
            <a:extLst>
              <a:ext uri="{FF2B5EF4-FFF2-40B4-BE49-F238E27FC236}">
                <a16:creationId xmlns:a16="http://schemas.microsoft.com/office/drawing/2014/main" id="{3A5DD9C2-78E8-4416-B2C1-F07A9E25832F}"/>
              </a:ext>
            </a:extLst>
          </p:cNvPr>
          <p:cNvSpPr>
            <a:spLocks noGrp="1"/>
          </p:cNvSpPr>
          <p:nvPr>
            <p:ph type="body" sz="quarter" idx="44"/>
          </p:nvPr>
        </p:nvSpPr>
        <p:spPr>
          <a:xfrm>
            <a:off x="9018159" y="294771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6">
            <a:extLst>
              <a:ext uri="{FF2B5EF4-FFF2-40B4-BE49-F238E27FC236}">
                <a16:creationId xmlns:a16="http://schemas.microsoft.com/office/drawing/2014/main" id="{D8A4734F-8867-4923-806F-AE04360B226B}"/>
              </a:ext>
            </a:extLst>
          </p:cNvPr>
          <p:cNvSpPr>
            <a:spLocks noGrp="1"/>
          </p:cNvSpPr>
          <p:nvPr>
            <p:ph type="body" sz="quarter" idx="45" hasCustomPrompt="1"/>
          </p:nvPr>
        </p:nvSpPr>
        <p:spPr>
          <a:xfrm>
            <a:off x="9018159" y="254476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Picture Placeholder 34">
            <a:extLst>
              <a:ext uri="{FF2B5EF4-FFF2-40B4-BE49-F238E27FC236}">
                <a16:creationId xmlns:a16="http://schemas.microsoft.com/office/drawing/2014/main" id="{B03F66BE-0084-45A8-85FC-1448DEA89D7E}"/>
              </a:ext>
            </a:extLst>
          </p:cNvPr>
          <p:cNvSpPr>
            <a:spLocks noGrp="1"/>
          </p:cNvSpPr>
          <p:nvPr>
            <p:ph type="pic" sz="quarter" idx="46" hasCustomPrompt="1"/>
          </p:nvPr>
        </p:nvSpPr>
        <p:spPr>
          <a:xfrm>
            <a:off x="1586860" y="4201784"/>
            <a:ext cx="887413" cy="889000"/>
          </a:xfrm>
        </p:spPr>
        <p:txBody>
          <a:bodyPr>
            <a:normAutofit/>
          </a:bodyPr>
          <a:lstStyle>
            <a:lvl1pPr marL="0" indent="0">
              <a:buNone/>
              <a:defRPr sz="1000"/>
            </a:lvl1pPr>
          </a:lstStyle>
          <a:p>
            <a:r>
              <a:rPr lang="en-US" dirty="0"/>
              <a:t>ICON</a:t>
            </a:r>
          </a:p>
        </p:txBody>
      </p:sp>
      <p:sp>
        <p:nvSpPr>
          <p:cNvPr id="58" name="Text Placeholder 39">
            <a:extLst>
              <a:ext uri="{FF2B5EF4-FFF2-40B4-BE49-F238E27FC236}">
                <a16:creationId xmlns:a16="http://schemas.microsoft.com/office/drawing/2014/main" id="{3F9DA6EE-3DE6-4493-AD6B-BEC7EE858CED}"/>
              </a:ext>
            </a:extLst>
          </p:cNvPr>
          <p:cNvSpPr>
            <a:spLocks noGrp="1"/>
          </p:cNvSpPr>
          <p:nvPr>
            <p:ph type="body" sz="quarter" idx="47"/>
          </p:nvPr>
        </p:nvSpPr>
        <p:spPr>
          <a:xfrm>
            <a:off x="2574051" y="466504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1" name="Text Placeholder 46">
            <a:extLst>
              <a:ext uri="{FF2B5EF4-FFF2-40B4-BE49-F238E27FC236}">
                <a16:creationId xmlns:a16="http://schemas.microsoft.com/office/drawing/2014/main" id="{DD5495C5-2CD2-4593-BC1F-CF0E7D3601E3}"/>
              </a:ext>
            </a:extLst>
          </p:cNvPr>
          <p:cNvSpPr>
            <a:spLocks noGrp="1"/>
          </p:cNvSpPr>
          <p:nvPr>
            <p:ph type="body" sz="quarter" idx="48" hasCustomPrompt="1"/>
          </p:nvPr>
        </p:nvSpPr>
        <p:spPr>
          <a:xfrm>
            <a:off x="2574051" y="426209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2" name="Picture Placeholder 34">
            <a:extLst>
              <a:ext uri="{FF2B5EF4-FFF2-40B4-BE49-F238E27FC236}">
                <a16:creationId xmlns:a16="http://schemas.microsoft.com/office/drawing/2014/main" id="{D2B54852-DC63-410D-BE2A-4D723492843F}"/>
              </a:ext>
            </a:extLst>
          </p:cNvPr>
          <p:cNvSpPr>
            <a:spLocks noGrp="1"/>
          </p:cNvSpPr>
          <p:nvPr>
            <p:ph type="pic" sz="quarter" idx="49" hasCustomPrompt="1"/>
          </p:nvPr>
        </p:nvSpPr>
        <p:spPr>
          <a:xfrm>
            <a:off x="5818607" y="4201784"/>
            <a:ext cx="887413" cy="889000"/>
          </a:xfrm>
        </p:spPr>
        <p:txBody>
          <a:bodyPr>
            <a:normAutofit/>
          </a:bodyPr>
          <a:lstStyle>
            <a:lvl1pPr marL="0" indent="0">
              <a:buNone/>
              <a:defRPr sz="1000"/>
            </a:lvl1pPr>
          </a:lstStyle>
          <a:p>
            <a:r>
              <a:rPr lang="en-US" dirty="0"/>
              <a:t>ICON</a:t>
            </a:r>
          </a:p>
        </p:txBody>
      </p:sp>
      <p:sp>
        <p:nvSpPr>
          <p:cNvPr id="63" name="Text Placeholder 39">
            <a:extLst>
              <a:ext uri="{FF2B5EF4-FFF2-40B4-BE49-F238E27FC236}">
                <a16:creationId xmlns:a16="http://schemas.microsoft.com/office/drawing/2014/main" id="{13567973-FE07-4747-9500-D565A3EF2869}"/>
              </a:ext>
            </a:extLst>
          </p:cNvPr>
          <p:cNvSpPr>
            <a:spLocks noGrp="1"/>
          </p:cNvSpPr>
          <p:nvPr>
            <p:ph type="body" sz="quarter" idx="50"/>
          </p:nvPr>
        </p:nvSpPr>
        <p:spPr>
          <a:xfrm>
            <a:off x="6805798" y="4665042"/>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6">
            <a:extLst>
              <a:ext uri="{FF2B5EF4-FFF2-40B4-BE49-F238E27FC236}">
                <a16:creationId xmlns:a16="http://schemas.microsoft.com/office/drawing/2014/main" id="{FCE91BB7-DB4C-4F95-ADC1-2757AA689645}"/>
              </a:ext>
            </a:extLst>
          </p:cNvPr>
          <p:cNvSpPr>
            <a:spLocks noGrp="1"/>
          </p:cNvSpPr>
          <p:nvPr>
            <p:ph type="body" sz="quarter" idx="51" hasCustomPrompt="1"/>
          </p:nvPr>
        </p:nvSpPr>
        <p:spPr>
          <a:xfrm>
            <a:off x="6805798" y="4262099"/>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Picture Placeholder 34">
            <a:extLst>
              <a:ext uri="{FF2B5EF4-FFF2-40B4-BE49-F238E27FC236}">
                <a16:creationId xmlns:a16="http://schemas.microsoft.com/office/drawing/2014/main" id="{7082A562-BADD-429E-BB11-8A40EE253FC4}"/>
              </a:ext>
            </a:extLst>
          </p:cNvPr>
          <p:cNvSpPr>
            <a:spLocks noGrp="1"/>
          </p:cNvSpPr>
          <p:nvPr>
            <p:ph type="pic" sz="quarter" idx="52" hasCustomPrompt="1"/>
          </p:nvPr>
        </p:nvSpPr>
        <p:spPr>
          <a:xfrm>
            <a:off x="8027987" y="5637179"/>
            <a:ext cx="887413" cy="889000"/>
          </a:xfrm>
        </p:spPr>
        <p:txBody>
          <a:bodyPr>
            <a:normAutofit/>
          </a:bodyPr>
          <a:lstStyle>
            <a:lvl1pPr marL="0" indent="0">
              <a:buNone/>
              <a:defRPr sz="1000"/>
            </a:lvl1pPr>
          </a:lstStyle>
          <a:p>
            <a:r>
              <a:rPr lang="en-US" dirty="0"/>
              <a:t>ICON</a:t>
            </a:r>
          </a:p>
        </p:txBody>
      </p:sp>
      <p:sp>
        <p:nvSpPr>
          <p:cNvPr id="66" name="Text Placeholder 39">
            <a:extLst>
              <a:ext uri="{FF2B5EF4-FFF2-40B4-BE49-F238E27FC236}">
                <a16:creationId xmlns:a16="http://schemas.microsoft.com/office/drawing/2014/main" id="{C8F3380A-C45C-44C2-BE84-98D3DADAEDA3}"/>
              </a:ext>
            </a:extLst>
          </p:cNvPr>
          <p:cNvSpPr>
            <a:spLocks noGrp="1"/>
          </p:cNvSpPr>
          <p:nvPr>
            <p:ph type="body" sz="quarter" idx="53"/>
          </p:nvPr>
        </p:nvSpPr>
        <p:spPr>
          <a:xfrm>
            <a:off x="9015178" y="6100437"/>
            <a:ext cx="2138339" cy="601662"/>
          </a:xfrm>
        </p:spPr>
        <p:txBody>
          <a:bodyPr>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7" name="Text Placeholder 46">
            <a:extLst>
              <a:ext uri="{FF2B5EF4-FFF2-40B4-BE49-F238E27FC236}">
                <a16:creationId xmlns:a16="http://schemas.microsoft.com/office/drawing/2014/main" id="{67C61256-88BA-4ADF-A3CB-77D1B459CAE6}"/>
              </a:ext>
            </a:extLst>
          </p:cNvPr>
          <p:cNvSpPr>
            <a:spLocks noGrp="1"/>
          </p:cNvSpPr>
          <p:nvPr>
            <p:ph type="body" sz="quarter" idx="54" hasCustomPrompt="1"/>
          </p:nvPr>
        </p:nvSpPr>
        <p:spPr>
          <a:xfrm>
            <a:off x="9015178" y="5697494"/>
            <a:ext cx="2138339" cy="299767"/>
          </a:xfrm>
        </p:spPr>
        <p:txBody>
          <a:bodyPr>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 name="Title 1">
            <a:extLst>
              <a:ext uri="{FF2B5EF4-FFF2-40B4-BE49-F238E27FC236}">
                <a16:creationId xmlns:a16="http://schemas.microsoft.com/office/drawing/2014/main" id="{791D5DA0-8F16-4F11-8B6E-A593133FA159}"/>
              </a:ext>
            </a:extLst>
          </p:cNvPr>
          <p:cNvSpPr>
            <a:spLocks noGrp="1"/>
          </p:cNvSpPr>
          <p:nvPr>
            <p:ph type="title"/>
          </p:nvPr>
        </p:nvSpPr>
        <p:spPr>
          <a:xfrm>
            <a:off x="5753098" y="457200"/>
            <a:ext cx="6096001" cy="601662"/>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900103427"/>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a:normAutofit/>
          </a:bodyPr>
          <a:lstStyle>
            <a:lvl1pPr marL="0" indent="0">
              <a:buNone/>
              <a:defRPr sz="1000"/>
            </a:lvl1pPr>
          </a:lstStyle>
          <a:p>
            <a:r>
              <a:rPr lang="en-US" dirty="0"/>
              <a:t>ICON</a:t>
            </a:r>
          </a:p>
        </p:txBody>
      </p:sp>
      <p:sp>
        <p:nvSpPr>
          <p:cNvPr id="36" name="Picture Placeholder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a:normAutofit/>
          </a:bodyPr>
          <a:lstStyle>
            <a:lvl1pPr marL="0" indent="0">
              <a:buNone/>
              <a:defRPr sz="1000"/>
            </a:lvl1pPr>
          </a:lstStyle>
          <a:p>
            <a:r>
              <a:rPr lang="en-US" dirty="0"/>
              <a:t>ICON</a:t>
            </a:r>
          </a:p>
        </p:txBody>
      </p:sp>
      <p:sp>
        <p:nvSpPr>
          <p:cNvPr id="37" name="Picture Placeholder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a:normAutofit/>
          </a:bodyPr>
          <a:lstStyle>
            <a:lvl1pPr marL="0" indent="0">
              <a:buNone/>
              <a:defRPr sz="1000"/>
            </a:lvl1pPr>
          </a:lstStyle>
          <a:p>
            <a:r>
              <a:rPr lang="en-US" dirty="0"/>
              <a:t>ICON</a:t>
            </a:r>
          </a:p>
        </p:txBody>
      </p:sp>
      <p:sp>
        <p:nvSpPr>
          <p:cNvPr id="38" name="Picture Placeholder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a:normAutofit/>
          </a:bodyPr>
          <a:lstStyle>
            <a:lvl1pPr marL="0" indent="0">
              <a:buNone/>
              <a:defRPr sz="1000"/>
            </a:lvl1pPr>
          </a:lstStyle>
          <a:p>
            <a:r>
              <a:rPr lang="en-US" dirty="0"/>
              <a:t>ICON</a:t>
            </a:r>
          </a:p>
        </p:txBody>
      </p:sp>
      <p:sp>
        <p:nvSpPr>
          <p:cNvPr id="40" name="Text Placeholder 39">
            <a:extLst>
              <a:ext uri="{FF2B5EF4-FFF2-40B4-BE49-F238E27FC236}">
                <a16:creationId xmlns:a16="http://schemas.microsoft.com/office/drawing/2014/main" id="{26074907-686A-4144-BB8F-791A360F4CA9}"/>
              </a:ext>
            </a:extLst>
          </p:cNvPr>
          <p:cNvSpPr>
            <a:spLocks noGrp="1"/>
          </p:cNvSpPr>
          <p:nvPr>
            <p:ph type="body" sz="quarter" idx="14"/>
          </p:nvPr>
        </p:nvSpPr>
        <p:spPr>
          <a:xfrm>
            <a:off x="439643" y="4491306"/>
            <a:ext cx="2158999"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1" name="Text Placeholder 39">
            <a:extLst>
              <a:ext uri="{FF2B5EF4-FFF2-40B4-BE49-F238E27FC236}">
                <a16:creationId xmlns:a16="http://schemas.microsoft.com/office/drawing/2014/main" id="{008E0623-EC20-45C5-91A6-0F11089BC4D6}"/>
              </a:ext>
            </a:extLst>
          </p:cNvPr>
          <p:cNvSpPr>
            <a:spLocks noGrp="1"/>
          </p:cNvSpPr>
          <p:nvPr>
            <p:ph type="body" sz="quarter" idx="15"/>
          </p:nvPr>
        </p:nvSpPr>
        <p:spPr>
          <a:xfrm>
            <a:off x="3580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4" name="Text Placeholder 39">
            <a:extLst>
              <a:ext uri="{FF2B5EF4-FFF2-40B4-BE49-F238E27FC236}">
                <a16:creationId xmlns:a16="http://schemas.microsoft.com/office/drawing/2014/main" id="{61293D0A-B2E6-4C99-A936-14475FCCE59B}"/>
              </a:ext>
            </a:extLst>
          </p:cNvPr>
          <p:cNvSpPr>
            <a:spLocks noGrp="1"/>
          </p:cNvSpPr>
          <p:nvPr>
            <p:ph type="body" sz="quarter" idx="16"/>
          </p:nvPr>
        </p:nvSpPr>
        <p:spPr>
          <a:xfrm>
            <a:off x="6628138"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5" name="Text Placeholder 39">
            <a:extLst>
              <a:ext uri="{FF2B5EF4-FFF2-40B4-BE49-F238E27FC236}">
                <a16:creationId xmlns:a16="http://schemas.microsoft.com/office/drawing/2014/main" id="{1527FC22-EC4A-4577-9F30-4B76AC7BCE0A}"/>
              </a:ext>
            </a:extLst>
          </p:cNvPr>
          <p:cNvSpPr>
            <a:spLocks noGrp="1"/>
          </p:cNvSpPr>
          <p:nvPr>
            <p:ph type="body" sz="quarter" idx="17"/>
          </p:nvPr>
        </p:nvSpPr>
        <p:spPr>
          <a:xfrm>
            <a:off x="9676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7" name="Text Placeholder 46">
            <a:extLst>
              <a:ext uri="{FF2B5EF4-FFF2-40B4-BE49-F238E27FC236}">
                <a16:creationId xmlns:a16="http://schemas.microsoft.com/office/drawing/2014/main" id="{ED77457B-088A-4D58-BA8E-B758F3A6A0B0}"/>
              </a:ext>
            </a:extLst>
          </p:cNvPr>
          <p:cNvSpPr>
            <a:spLocks noGrp="1"/>
          </p:cNvSpPr>
          <p:nvPr>
            <p:ph type="body" sz="quarter" idx="18" hasCustomPrompt="1"/>
          </p:nvPr>
        </p:nvSpPr>
        <p:spPr>
          <a:xfrm>
            <a:off x="233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48" name="Text Placeholder 46">
            <a:extLst>
              <a:ext uri="{FF2B5EF4-FFF2-40B4-BE49-F238E27FC236}">
                <a16:creationId xmlns:a16="http://schemas.microsoft.com/office/drawing/2014/main" id="{DD29B92B-5D6C-4077-8F1A-743E03C13A11}"/>
              </a:ext>
            </a:extLst>
          </p:cNvPr>
          <p:cNvSpPr>
            <a:spLocks noGrp="1"/>
          </p:cNvSpPr>
          <p:nvPr>
            <p:ph type="body" sz="quarter" idx="19" hasCustomPrompt="1"/>
          </p:nvPr>
        </p:nvSpPr>
        <p:spPr>
          <a:xfrm>
            <a:off x="3281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49" name="Text Placeholder 46">
            <a:extLst>
              <a:ext uri="{FF2B5EF4-FFF2-40B4-BE49-F238E27FC236}">
                <a16:creationId xmlns:a16="http://schemas.microsoft.com/office/drawing/2014/main" id="{13F3E81B-98F9-43EF-B142-E08146C84EC6}"/>
              </a:ext>
            </a:extLst>
          </p:cNvPr>
          <p:cNvSpPr>
            <a:spLocks noGrp="1"/>
          </p:cNvSpPr>
          <p:nvPr>
            <p:ph type="body" sz="quarter" idx="20" hasCustomPrompt="1"/>
          </p:nvPr>
        </p:nvSpPr>
        <p:spPr>
          <a:xfrm>
            <a:off x="6326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0" name="Text Placeholder 46">
            <a:extLst>
              <a:ext uri="{FF2B5EF4-FFF2-40B4-BE49-F238E27FC236}">
                <a16:creationId xmlns:a16="http://schemas.microsoft.com/office/drawing/2014/main" id="{DBC70D5F-BACB-4A84-A4D0-71ECD4393E28}"/>
              </a:ext>
            </a:extLst>
          </p:cNvPr>
          <p:cNvSpPr>
            <a:spLocks noGrp="1"/>
          </p:cNvSpPr>
          <p:nvPr>
            <p:ph type="body" sz="quarter" idx="21" hasCustomPrompt="1"/>
          </p:nvPr>
        </p:nvSpPr>
        <p:spPr>
          <a:xfrm>
            <a:off x="9374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 name="Title 1">
            <a:extLst>
              <a:ext uri="{FF2B5EF4-FFF2-40B4-BE49-F238E27FC236}">
                <a16:creationId xmlns:a16="http://schemas.microsoft.com/office/drawing/2014/main" id="{CDFE23D0-0FF0-42C6-B15F-A719DFDD52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545689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62C6-72AB-4B21-8282-ED4F09AC4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3C8C49B-B086-434A-9C53-14ABD8C2FFE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5EFE235-D4D1-4DE2-B416-33E41848EFF2}"/>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8D1CE851-B9A6-4F9E-8AB9-FC723645A4B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0E9CF6-207C-43CD-A4C7-5E2E7302DBF1}"/>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701595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D77-BD79-488A-A706-14882A80D74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B17C769-F806-4DBD-8F63-5E6C7A077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9290802-F166-4573-ACDA-D654E26793E2}"/>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0542E634-E998-4926-9DA9-CD63A26551D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A8BE064-9FA9-41F5-A1D2-8A748639C72E}"/>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274082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470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EBCF-5799-4550-BC94-6BDC46A9C0FB}"/>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68853BF-D1B5-4595-8D75-A6F9C6332B8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61C58C-09E9-49B8-83DB-78674CEAD93C}"/>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C5628ADF-8721-4338-B926-B0AE8FF88C2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FF08E5B-3E99-4A2D-9332-746AECDB100C}"/>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2465527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9F84-2829-4DA0-98BD-D4399938F55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38CAF77-3918-46FC-B173-DADE8E69FAA8}"/>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6E8960A-36E2-4299-91F6-EAD13FDA582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D17D089-BBC3-4947-95F6-B2E6BF651F57}"/>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6" name="Footer Placeholder 5">
            <a:extLst>
              <a:ext uri="{FF2B5EF4-FFF2-40B4-BE49-F238E27FC236}">
                <a16:creationId xmlns:a16="http://schemas.microsoft.com/office/drawing/2014/main" id="{555BAA20-36AA-4B79-8394-D7BE9FE2E9C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C624DB-2BBF-422A-9FB1-D9D554AFFBF3}"/>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750002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E64D-1999-4664-991C-1762BCAA69E9}"/>
              </a:ext>
            </a:extLst>
          </p:cNvPr>
          <p:cNvSpPr>
            <a:spLocks noGrp="1"/>
          </p:cNvSpPr>
          <p:nvPr>
            <p:ph type="title"/>
          </p:nvPr>
        </p:nvSpPr>
        <p:spPr>
          <a:xfrm>
            <a:off x="839788" y="365126"/>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638DDF0-4790-4989-B972-3ED1936026A4}"/>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EFDC1F-840A-4CBE-8651-899FFC021E1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F563BA6-A636-469C-9A88-EAA6533314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247AF-5C17-4978-88C0-CAE0E3E7E9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7B9DE04-01AD-4279-9C14-56EC1ADE834E}"/>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8" name="Footer Placeholder 7">
            <a:extLst>
              <a:ext uri="{FF2B5EF4-FFF2-40B4-BE49-F238E27FC236}">
                <a16:creationId xmlns:a16="http://schemas.microsoft.com/office/drawing/2014/main" id="{708938FF-6DA8-412A-B498-1E6FB220A54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20A3D1D-E875-4FC5-A3AC-8A0A154ABBA1}"/>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2689721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E770-BB50-44E7-A2FC-CB4A5F95DCE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7134988-E675-4E1C-9456-DEAC00A3F23F}"/>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4" name="Footer Placeholder 3">
            <a:extLst>
              <a:ext uri="{FF2B5EF4-FFF2-40B4-BE49-F238E27FC236}">
                <a16:creationId xmlns:a16="http://schemas.microsoft.com/office/drawing/2014/main" id="{9D520C73-48F5-4173-B079-F143F3D98FB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26258E7-C390-40E9-AC19-F40DB1E6D66A}"/>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3703818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DF41E-87B1-4D73-A8E6-B92B0384314A}"/>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3" name="Footer Placeholder 2">
            <a:extLst>
              <a:ext uri="{FF2B5EF4-FFF2-40B4-BE49-F238E27FC236}">
                <a16:creationId xmlns:a16="http://schemas.microsoft.com/office/drawing/2014/main" id="{22E07D08-032C-44CE-868C-89CA2EE9234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8E8C1DA-4016-4429-B709-1166DBD92670}"/>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1895862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5881-5BEC-40FB-9139-D550B386226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BA23F8D-9EC0-4861-B599-B2A1805B792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626DCF4-E721-40FD-835A-78B999788D3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B0FB2-881D-4004-8C76-1026D30E27D9}"/>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6" name="Footer Placeholder 5">
            <a:extLst>
              <a:ext uri="{FF2B5EF4-FFF2-40B4-BE49-F238E27FC236}">
                <a16:creationId xmlns:a16="http://schemas.microsoft.com/office/drawing/2014/main" id="{DFAB4EAD-8A27-44E9-A334-F6F7A8036E1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4460B56-D350-4A45-95E1-8949B9E515C1}"/>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773886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3BE7-962F-47FA-84D3-356C90B88ED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C708C2-4C88-4BEF-86D1-D67326E097C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IN"/>
          </a:p>
        </p:txBody>
      </p:sp>
      <p:sp>
        <p:nvSpPr>
          <p:cNvPr id="4" name="Text Placeholder 3">
            <a:extLst>
              <a:ext uri="{FF2B5EF4-FFF2-40B4-BE49-F238E27FC236}">
                <a16:creationId xmlns:a16="http://schemas.microsoft.com/office/drawing/2014/main" id="{20E602CD-E28B-4702-870C-74F0B3FA867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DD05C-510A-4878-8D7E-D5E21BB4223E}"/>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6" name="Footer Placeholder 5">
            <a:extLst>
              <a:ext uri="{FF2B5EF4-FFF2-40B4-BE49-F238E27FC236}">
                <a16:creationId xmlns:a16="http://schemas.microsoft.com/office/drawing/2014/main" id="{BA60F32B-8B83-4C44-AB32-40A8AC4EBF2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67474B-F525-48DA-9802-FE9045A0EC95}"/>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630979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773D-410E-46A9-896D-801F577A197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8675862-F386-47B1-BE96-1BBB2B15B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BABFE8D-57E8-4721-B4D7-F0E8DE056BEB}"/>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C48AF02F-DC13-4CC4-A682-7A7CA4DAEE3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4591D3-D334-4F03-8FB0-39ABA4ED21D9}"/>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922157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FC097-27D2-49C9-86B7-66A72EDD1AA6}"/>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B57AF3D-6DF8-47BC-AFB6-F8AAFF0269C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8EA83B-5549-486A-9FDB-8964FDB19C08}"/>
              </a:ext>
            </a:extLst>
          </p:cNvPr>
          <p:cNvSpPr>
            <a:spLocks noGrp="1"/>
          </p:cNvSpPr>
          <p:nvPr>
            <p:ph type="dt" sz="half" idx="10"/>
          </p:nvPr>
        </p:nvSpPr>
        <p:spPr/>
        <p:txBody>
          <a:body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30D20A99-FDE2-47EE-A27C-7C2FF1C83B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95888F-0031-4E88-9358-ECF72FBAD8FB}"/>
              </a:ext>
            </a:extLst>
          </p:cNvPr>
          <p:cNvSpPr>
            <a:spLocks noGrp="1"/>
          </p:cNvSpPr>
          <p:nvPr>
            <p:ph type="sldNum" sz="quarter" idx="12"/>
          </p:nvPr>
        </p:nvSpPr>
        <p:spPr/>
        <p:txBody>
          <a:bodyPr/>
          <a:lstStyle/>
          <a:p>
            <a:fld id="{6C40C7FF-EB32-4D4D-BCEF-9367D594CA1F}" type="slidenum">
              <a:rPr lang="en-IN" smtClean="0"/>
              <a:t>‹#›</a:t>
            </a:fld>
            <a:endParaRPr lang="en-IN"/>
          </a:p>
        </p:txBody>
      </p:sp>
    </p:spTree>
    <p:extLst>
      <p:ext uri="{BB962C8B-B14F-4D97-AF65-F5344CB8AC3E}">
        <p14:creationId xmlns:p14="http://schemas.microsoft.com/office/powerpoint/2010/main" val="1893364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16" name="Picture 1"/>
          <p:cNvSpPr>
            <a:spLocks noGrp="1"/>
          </p:cNvSpPr>
          <p:nvPr>
            <p:ph type="pic" sz="quarter" idx="10"/>
          </p:nvPr>
        </p:nvSpPr>
        <p:spPr>
          <a:xfrm>
            <a:off x="0" y="0"/>
            <a:ext cx="12192000" cy="237648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0" name="Text 1"/>
          <p:cNvSpPr>
            <a:spLocks noGrp="1"/>
          </p:cNvSpPr>
          <p:nvPr>
            <p:ph type="body" sz="quarter" idx="12" hasCustomPrompt="1"/>
          </p:nvPr>
        </p:nvSpPr>
        <p:spPr>
          <a:xfrm>
            <a:off x="1268942" y="4079965"/>
            <a:ext cx="7216033" cy="1004620"/>
          </a:xfrm>
        </p:spPr>
        <p:txBody>
          <a:bodyPr>
            <a:noAutofit/>
          </a:bodyPr>
          <a:lstStyle>
            <a:lvl1pPr>
              <a:lnSpc>
                <a:spcPct val="130000"/>
              </a:lnSpc>
              <a:defRPr sz="1400" baseline="0">
                <a:solidFill>
                  <a:schemeClr val="tx1">
                    <a:lumMod val="65000"/>
                    <a:lumOff val="35000"/>
                  </a:schemeClr>
                </a:solidFill>
              </a:defRPr>
            </a:lvl1pPr>
          </a:lstStyle>
          <a:p>
            <a:pPr lvl="0"/>
            <a:r>
              <a:rPr lang="en-US"/>
              <a:t>Click to add text</a:t>
            </a:r>
            <a:endParaRPr lang="ru-RU" dirty="0"/>
          </a:p>
        </p:txBody>
      </p:sp>
      <p:sp>
        <p:nvSpPr>
          <p:cNvPr id="5" name="Title"/>
          <p:cNvSpPr>
            <a:spLocks noGrp="1"/>
          </p:cNvSpPr>
          <p:nvPr>
            <p:ph type="title" hasCustomPrompt="1"/>
          </p:nvPr>
        </p:nvSpPr>
        <p:spPr>
          <a:xfrm>
            <a:off x="1216024" y="2850094"/>
            <a:ext cx="8068021" cy="1103051"/>
          </a:xfrm>
          <a:prstGeom prst="rect">
            <a:avLst/>
          </a:prstGeom>
        </p:spPr>
        <p:txBody>
          <a:bodyPr vert="horz" lIns="91440" tIns="45720" rIns="91440" bIns="45720" rtlCol="0" anchor="b">
            <a:normAutofit/>
          </a:bodyPr>
          <a:lstStyle>
            <a:lvl1pPr>
              <a:defRPr sz="3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90662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5100" y="1752600"/>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500" y="1752600"/>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626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38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5" name="Picture 1"/>
          <p:cNvSpPr>
            <a:spLocks noGrp="1"/>
          </p:cNvSpPr>
          <p:nvPr>
            <p:ph type="pic" sz="quarter" idx="10"/>
          </p:nvPr>
        </p:nvSpPr>
        <p:spPr>
          <a:xfrm>
            <a:off x="0" y="0"/>
            <a:ext cx="12192000" cy="6858000"/>
          </a:xfrm>
        </p:spPr>
        <p:txBody>
          <a:bodyPr/>
          <a:lstStyle/>
          <a:p>
            <a:r>
              <a:rPr lang="en-US"/>
              <a:t>Click icon to add picture</a:t>
            </a:r>
            <a:endParaRPr lang="ru-RU" dirty="0"/>
          </a:p>
        </p:txBody>
      </p:sp>
      <p:sp>
        <p:nvSpPr>
          <p:cNvPr id="7" name="Text 1"/>
          <p:cNvSpPr>
            <a:spLocks noGrp="1"/>
          </p:cNvSpPr>
          <p:nvPr>
            <p:ph type="body" sz="quarter" idx="11" hasCustomPrompt="1"/>
          </p:nvPr>
        </p:nvSpPr>
        <p:spPr>
          <a:xfrm>
            <a:off x="1948444" y="4817883"/>
            <a:ext cx="3023999" cy="350749"/>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2000" b="1">
                <a:solidFill>
                  <a:schemeClr val="bg1"/>
                </a:solidFill>
                <a:latin typeface="+mj-lt"/>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endParaRPr lang="ru-RU" dirty="0"/>
          </a:p>
        </p:txBody>
      </p:sp>
      <p:sp>
        <p:nvSpPr>
          <p:cNvPr id="9" name="Text 2"/>
          <p:cNvSpPr>
            <a:spLocks noGrp="1"/>
          </p:cNvSpPr>
          <p:nvPr>
            <p:ph type="body" sz="quarter" idx="12" hasCustomPrompt="1"/>
          </p:nvPr>
        </p:nvSpPr>
        <p:spPr>
          <a:xfrm>
            <a:off x="5315480" y="4228192"/>
            <a:ext cx="2895603" cy="350749"/>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2000" b="1">
                <a:solidFill>
                  <a:schemeClr val="bg1"/>
                </a:solidFill>
                <a:latin typeface="+mj-lt"/>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endParaRPr lang="ru-RU" dirty="0"/>
          </a:p>
        </p:txBody>
      </p:sp>
      <p:sp>
        <p:nvSpPr>
          <p:cNvPr id="10" name="Text 3"/>
          <p:cNvSpPr>
            <a:spLocks noGrp="1"/>
          </p:cNvSpPr>
          <p:nvPr>
            <p:ph type="body" sz="quarter" idx="13" hasCustomPrompt="1"/>
          </p:nvPr>
        </p:nvSpPr>
        <p:spPr>
          <a:xfrm>
            <a:off x="8168354" y="2969173"/>
            <a:ext cx="3024003" cy="350749"/>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2000" b="1">
                <a:solidFill>
                  <a:schemeClr val="bg1"/>
                </a:solidFill>
                <a:latin typeface="+mj-lt"/>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12" name="Text 4"/>
          <p:cNvSpPr>
            <a:spLocks noGrp="1"/>
          </p:cNvSpPr>
          <p:nvPr>
            <p:ph type="body" sz="quarter" idx="14" hasCustomPrompt="1"/>
          </p:nvPr>
        </p:nvSpPr>
        <p:spPr>
          <a:xfrm>
            <a:off x="1948441" y="5161479"/>
            <a:ext cx="3024000" cy="1000125"/>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1600">
                <a:solidFill>
                  <a:schemeClr val="bg1"/>
                </a:solidFill>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13" name="Text 5"/>
          <p:cNvSpPr>
            <a:spLocks noGrp="1"/>
          </p:cNvSpPr>
          <p:nvPr>
            <p:ph type="body" sz="quarter" idx="15" hasCustomPrompt="1"/>
          </p:nvPr>
        </p:nvSpPr>
        <p:spPr>
          <a:xfrm>
            <a:off x="8168355" y="3319921"/>
            <a:ext cx="3024000" cy="1000125"/>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1600" baseline="0">
                <a:solidFill>
                  <a:schemeClr val="bg1"/>
                </a:solidFill>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15" name="Text 6"/>
          <p:cNvSpPr>
            <a:spLocks noGrp="1"/>
          </p:cNvSpPr>
          <p:nvPr>
            <p:ph type="body" sz="quarter" idx="16" hasCustomPrompt="1"/>
          </p:nvPr>
        </p:nvSpPr>
        <p:spPr>
          <a:xfrm>
            <a:off x="5315480" y="4578941"/>
            <a:ext cx="2895600" cy="1000125"/>
          </a:xfrm>
        </p:spPr>
        <p:txBody>
          <a:bodyPr>
            <a:noAutofit/>
          </a:bodyPr>
          <a:lstStyle>
            <a:lvl1pPr marL="0" marR="0" indent="0" algn="l" defTabSz="914423" rtl="0" eaLnBrk="1" fontAlgn="auto" latinLnBrk="0" hangingPunct="1">
              <a:lnSpc>
                <a:spcPts val="2200"/>
              </a:lnSpc>
              <a:spcBef>
                <a:spcPts val="0"/>
              </a:spcBef>
              <a:spcAft>
                <a:spcPts val="0"/>
              </a:spcAft>
              <a:buClrTx/>
              <a:buSzTx/>
              <a:buFont typeface="Arial" panose="020B0604020202020204" pitchFamily="34" charset="0"/>
              <a:buNone/>
              <a:tabLst/>
              <a:defRPr sz="1600" baseline="0">
                <a:solidFill>
                  <a:schemeClr val="bg1"/>
                </a:solidFill>
              </a:defRPr>
            </a:lvl1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17" name="Text 7"/>
          <p:cNvSpPr>
            <a:spLocks noGrp="1"/>
          </p:cNvSpPr>
          <p:nvPr>
            <p:ph type="body" sz="quarter" idx="17" hasCustomPrompt="1"/>
          </p:nvPr>
        </p:nvSpPr>
        <p:spPr>
          <a:xfrm>
            <a:off x="2391103" y="4221898"/>
            <a:ext cx="683991" cy="350839"/>
          </a:xfrm>
        </p:spPr>
        <p:txBody>
          <a:bodyPr>
            <a:noAutofit/>
          </a:bodyPr>
          <a:lstStyle>
            <a:lvl1pPr>
              <a:defRPr sz="2800" b="1">
                <a:solidFill>
                  <a:schemeClr val="accent2"/>
                </a:solidFill>
                <a:latin typeface="+mj-lt"/>
              </a:defRPr>
            </a:lvl1pPr>
          </a:lstStyle>
          <a:p>
            <a:pPr lvl="0"/>
            <a:r>
              <a:rPr lang="ru-RU" dirty="0"/>
              <a:t>№</a:t>
            </a:r>
          </a:p>
        </p:txBody>
      </p:sp>
      <p:sp>
        <p:nvSpPr>
          <p:cNvPr id="19" name="Text 8"/>
          <p:cNvSpPr>
            <a:spLocks noGrp="1"/>
          </p:cNvSpPr>
          <p:nvPr>
            <p:ph type="body" sz="quarter" idx="18" hasCustomPrompt="1"/>
          </p:nvPr>
        </p:nvSpPr>
        <p:spPr>
          <a:xfrm>
            <a:off x="5628535" y="3607684"/>
            <a:ext cx="683991" cy="350839"/>
          </a:xfrm>
        </p:spPr>
        <p:txBody>
          <a:bodyPr>
            <a:noAutofit/>
          </a:bodyPr>
          <a:lstStyle>
            <a:lvl1pPr>
              <a:defRPr sz="2800" b="1">
                <a:solidFill>
                  <a:schemeClr val="accent2"/>
                </a:solidFill>
                <a:latin typeface="+mj-lt"/>
              </a:defRPr>
            </a:lvl1pPr>
          </a:lstStyle>
          <a:p>
            <a:pPr lvl="0"/>
            <a:r>
              <a:rPr lang="ru-RU" dirty="0"/>
              <a:t>№</a:t>
            </a:r>
          </a:p>
        </p:txBody>
      </p:sp>
      <p:sp>
        <p:nvSpPr>
          <p:cNvPr id="20" name="Text 9"/>
          <p:cNvSpPr>
            <a:spLocks noGrp="1"/>
          </p:cNvSpPr>
          <p:nvPr>
            <p:ph type="body" sz="quarter" idx="19" hasCustomPrompt="1"/>
          </p:nvPr>
        </p:nvSpPr>
        <p:spPr>
          <a:xfrm>
            <a:off x="8568258" y="2362203"/>
            <a:ext cx="683991" cy="350839"/>
          </a:xfrm>
        </p:spPr>
        <p:txBody>
          <a:bodyPr>
            <a:noAutofit/>
          </a:bodyPr>
          <a:lstStyle>
            <a:lvl1pPr>
              <a:defRPr sz="2800" b="1">
                <a:solidFill>
                  <a:schemeClr val="accent2"/>
                </a:solidFill>
                <a:latin typeface="+mj-lt"/>
              </a:defRPr>
            </a:lvl1pPr>
          </a:lstStyle>
          <a:p>
            <a:pPr lvl="0"/>
            <a:r>
              <a:rPr lang="ru-RU" dirty="0"/>
              <a:t>№</a:t>
            </a:r>
          </a:p>
        </p:txBody>
      </p:sp>
      <p:sp>
        <p:nvSpPr>
          <p:cNvPr id="21" name="Title"/>
          <p:cNvSpPr>
            <a:spLocks noGrp="1"/>
          </p:cNvSpPr>
          <p:nvPr>
            <p:ph type="title" hasCustomPrompt="1"/>
          </p:nvPr>
        </p:nvSpPr>
        <p:spPr>
          <a:xfrm>
            <a:off x="1006452" y="506156"/>
            <a:ext cx="10179101" cy="545552"/>
          </a:xfrm>
        </p:spPr>
        <p:txBody>
          <a:bodyPr>
            <a:noAutofit/>
          </a:bodyPr>
          <a:lstStyle>
            <a:lvl1pPr algn="ctr">
              <a:defRPr sz="2800">
                <a:solidFill>
                  <a:schemeClr val="bg1"/>
                </a:solidFill>
              </a:defRPr>
            </a:lvl1pPr>
          </a:lstStyle>
          <a:p>
            <a:r>
              <a:rPr lang="en-US" dirty="0"/>
              <a:t>Click to add title</a:t>
            </a:r>
            <a:endParaRPr lang="ru-RU" dirty="0"/>
          </a:p>
        </p:txBody>
      </p:sp>
      <p:sp>
        <p:nvSpPr>
          <p:cNvPr id="14" name="Text 1"/>
          <p:cNvSpPr>
            <a:spLocks noGrp="1"/>
          </p:cNvSpPr>
          <p:nvPr>
            <p:ph type="body" sz="quarter" idx="20" hasCustomPrompt="1"/>
          </p:nvPr>
        </p:nvSpPr>
        <p:spPr>
          <a:xfrm>
            <a:off x="2746228" y="1227710"/>
            <a:ext cx="6699547" cy="659115"/>
          </a:xfrm>
        </p:spPr>
        <p:txBody>
          <a:bodyPr>
            <a:noAutofit/>
          </a:bodyPr>
          <a:lstStyle>
            <a:lvl1pPr marL="0" marR="0" indent="0" algn="ctr" defTabSz="914423" rtl="0" eaLnBrk="1" fontAlgn="auto" latinLnBrk="0" hangingPunct="1">
              <a:lnSpc>
                <a:spcPts val="2000"/>
              </a:lnSpc>
              <a:spcBef>
                <a:spcPts val="0"/>
              </a:spcBef>
              <a:spcAft>
                <a:spcPts val="0"/>
              </a:spcAft>
              <a:buClrTx/>
              <a:buSzTx/>
              <a:buFont typeface="Arial" panose="020B0604020202020204" pitchFamily="34" charset="0"/>
              <a:buNone/>
              <a:tabLst/>
              <a:defRPr sz="1600">
                <a:solidFill>
                  <a:schemeClr val="bg1"/>
                </a:solidFill>
              </a:defRPr>
            </a:lvl1pPr>
          </a:lstStyle>
          <a:p>
            <a:pPr marL="0" marR="0" lvl="0" indent="0" algn="ctr" defTabSz="914423" rtl="0" eaLnBrk="1" fontAlgn="auto" latinLnBrk="0" hangingPunct="1">
              <a:lnSpc>
                <a:spcPts val="260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Tree>
    <p:extLst>
      <p:ext uri="{BB962C8B-B14F-4D97-AF65-F5344CB8AC3E}">
        <p14:creationId xmlns:p14="http://schemas.microsoft.com/office/powerpoint/2010/main" val="963242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631307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761775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39056"/>
          </a:xfrm>
        </p:spPr>
        <p:txBody>
          <a:bodyPr anchor="t"/>
          <a:lstStyle>
            <a:lvl1pPr>
              <a:defRPr>
                <a:latin typeface="Bebas Neue Bold" panose="020B0606020202050201"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696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090252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872524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570844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829669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04293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462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653090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370123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175917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D7824-7C09-2F42-80EA-049A5D85A22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811513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516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22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793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395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40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504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00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1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345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966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C989A-4522-4793-BA0A-B3D14523B105}" type="datetimeFigureOut">
              <a:rPr lang="en-US" smtClean="0">
                <a:solidFill>
                  <a:prstClr val="black">
                    <a:tint val="75000"/>
                  </a:prstClr>
                </a:solidFill>
              </a:rPr>
              <a:pPr/>
              <a:t>10/3/2023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AF7100-91E7-4F73-9592-D761E9265D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04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23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482793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6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431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097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09550"/>
            <a:ext cx="1158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35100" y="1752600"/>
            <a:ext cx="975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DE26801-CF8C-42C1-852F-BCF2CDF23DBA}" type="datetimeFigureOut">
              <a:rPr lang="en-US" smtClean="0">
                <a:solidFill>
                  <a:prstClr val="black">
                    <a:tint val="75000"/>
                  </a:prstClr>
                </a:solidFill>
                <a:latin typeface="Calibri"/>
              </a:rPr>
              <a:pPr fontAlgn="auto">
                <a:spcBef>
                  <a:spcPts val="0"/>
                </a:spcBef>
                <a:spcAft>
                  <a:spcPts val="0"/>
                </a:spcAft>
              </a:pPr>
              <a:t>10/3/2023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8D5B87A-88FE-4CE3-8EFC-80146976F4C5}"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6953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75895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610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10/3/2023</a:t>
            </a:fld>
            <a:endParaRPr lang="en-US" dirty="0"/>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85652" y="6356350"/>
            <a:ext cx="5820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22924209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910F6-3203-46AD-A4AE-344BF0446C3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E75AEB6-44A8-41F1-9EB7-C7E0D1D065D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89F4C5E-1711-49BE-8956-F1C7619B18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1518E-05EC-4453-A779-9CD7CC3F284C}" type="datetimeFigureOut">
              <a:rPr lang="en-IN" smtClean="0"/>
              <a:t>03-10-2023</a:t>
            </a:fld>
            <a:endParaRPr lang="en-IN"/>
          </a:p>
        </p:txBody>
      </p:sp>
      <p:sp>
        <p:nvSpPr>
          <p:cNvPr id="5" name="Footer Placeholder 4">
            <a:extLst>
              <a:ext uri="{FF2B5EF4-FFF2-40B4-BE49-F238E27FC236}">
                <a16:creationId xmlns:a16="http://schemas.microsoft.com/office/drawing/2014/main" id="{855E167C-5A28-433A-A263-3B2B30F0E05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6D6B0D8-0758-4A4B-B599-EBA49AB4669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0C7FF-EB32-4D4D-BCEF-9367D594CA1F}" type="slidenum">
              <a:rPr lang="en-IN" smtClean="0"/>
              <a:t>‹#›</a:t>
            </a:fld>
            <a:endParaRPr lang="en-IN"/>
          </a:p>
        </p:txBody>
      </p:sp>
    </p:spTree>
    <p:extLst>
      <p:ext uri="{BB962C8B-B14F-4D97-AF65-F5344CB8AC3E}">
        <p14:creationId xmlns:p14="http://schemas.microsoft.com/office/powerpoint/2010/main" val="39242099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6A4D7824-7C09-2F42-80EA-049A5D85A229}" type="datetimeFigureOut">
              <a:rPr lang="en-US" smtClean="0"/>
              <a:pPr/>
              <a:t>10/3/2023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0891557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Condensed"/>
              </a:defRPr>
            </a:lvl1pPr>
          </a:lstStyle>
          <a:p>
            <a:pPr defTabSz="914400"/>
            <a:fld id="{CC2C989A-4522-4793-BA0A-B3D14523B105}"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Condensed"/>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Condensed"/>
              </a:defRPr>
            </a:lvl1pPr>
          </a:lstStyle>
          <a:p>
            <a:pPr defTabSz="914400"/>
            <a:fld id="{CCAF7100-91E7-4F73-9592-D761E9265DD4}"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7650758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ctr" defTabSz="914400" rtl="0" eaLnBrk="1" latinLnBrk="0" hangingPunct="1">
        <a:spcBef>
          <a:spcPct val="0"/>
        </a:spcBef>
        <a:buNone/>
        <a:defRPr sz="4400" kern="1200">
          <a:solidFill>
            <a:schemeClr val="tx1"/>
          </a:solidFill>
          <a:latin typeface="Open Sans Condensed"/>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Condense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Condensed"/>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Condensed"/>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Condensed"/>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Condensed"/>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3.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60.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30.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5.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3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34.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7.png"/><Relationship Id="rId2" Type="http://schemas.microsoft.com/office/2007/relationships/media" Target="../media/media1.mp4"/><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35.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36.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8.xml"/><Relationship Id="rId7" Type="http://schemas.openxmlformats.org/officeDocument/2006/relationships/diagramColors" Target="../diagrams/colors3.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41.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hyperlink" Target="http://www.gbrionline.org/scholarship" TargetMode="External"/><Relationship Id="rId2" Type="http://schemas.openxmlformats.org/officeDocument/2006/relationships/slideLayout" Target="../slideLayouts/slideLayout29.xml"/><Relationship Id="rId1" Type="http://schemas.openxmlformats.org/officeDocument/2006/relationships/tags" Target="../tags/tag4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notesSlide" Target="../notesSlides/notesSlide41.xml"/><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slideLayout" Target="../slideLayouts/slideLayout29.xml"/><Relationship Id="rId1" Type="http://schemas.openxmlformats.org/officeDocument/2006/relationships/tags" Target="../tags/tag43.xml"/><Relationship Id="rId6" Type="http://schemas.openxmlformats.org/officeDocument/2006/relationships/image" Target="../media/image46.jpeg"/><Relationship Id="rId11" Type="http://schemas.openxmlformats.org/officeDocument/2006/relationships/image" Target="../media/image51.jpeg"/><Relationship Id="rId5" Type="http://schemas.microsoft.com/office/2007/relationships/hdphoto" Target="../media/hdphoto2.wdp"/><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42.xml"/><Relationship Id="rId7" Type="http://schemas.openxmlformats.org/officeDocument/2006/relationships/image" Target="../media/image57.jpeg"/><Relationship Id="rId2" Type="http://schemas.openxmlformats.org/officeDocument/2006/relationships/slideLayout" Target="../slideLayouts/slideLayout44.xml"/><Relationship Id="rId1" Type="http://schemas.openxmlformats.org/officeDocument/2006/relationships/tags" Target="../tags/tag44.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43.xml"/><Relationship Id="rId7" Type="http://schemas.openxmlformats.org/officeDocument/2006/relationships/image" Target="../media/image58.jpeg"/><Relationship Id="rId2" Type="http://schemas.openxmlformats.org/officeDocument/2006/relationships/slideLayout" Target="../slideLayouts/slideLayout44.xml"/><Relationship Id="rId1" Type="http://schemas.openxmlformats.org/officeDocument/2006/relationships/tags" Target="../tags/tag45.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55.jpeg"/><Relationship Id="rId10" Type="http://schemas.openxmlformats.org/officeDocument/2006/relationships/image" Target="../media/image66.jpeg"/><Relationship Id="rId4" Type="http://schemas.openxmlformats.org/officeDocument/2006/relationships/image" Target="../media/image62.jpeg"/><Relationship Id="rId9"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44.xml"/><Relationship Id="rId7" Type="http://schemas.openxmlformats.org/officeDocument/2006/relationships/image" Target="../media/image71.jpeg"/><Relationship Id="rId2" Type="http://schemas.openxmlformats.org/officeDocument/2006/relationships/slideLayout" Target="../slideLayouts/slideLayout44.xml"/><Relationship Id="rId1" Type="http://schemas.openxmlformats.org/officeDocument/2006/relationships/tags" Target="../tags/tag46.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45.xml"/><Relationship Id="rId7" Type="http://schemas.openxmlformats.org/officeDocument/2006/relationships/image" Target="../media/image49.png"/><Relationship Id="rId2" Type="http://schemas.openxmlformats.org/officeDocument/2006/relationships/slideLayout" Target="../slideLayouts/slideLayout44.xml"/><Relationship Id="rId1" Type="http://schemas.openxmlformats.org/officeDocument/2006/relationships/tags" Target="../tags/tag47.xml"/><Relationship Id="rId6" Type="http://schemas.openxmlformats.org/officeDocument/2006/relationships/image" Target="../media/image76.jpeg"/><Relationship Id="rId11" Type="http://schemas.openxmlformats.org/officeDocument/2006/relationships/image" Target="../media/image78.jpeg"/><Relationship Id="rId5" Type="http://schemas.openxmlformats.org/officeDocument/2006/relationships/image" Target="../media/image47.jpeg"/><Relationship Id="rId10" Type="http://schemas.openxmlformats.org/officeDocument/2006/relationships/image" Target="../media/image77.png"/><Relationship Id="rId4" Type="http://schemas.openxmlformats.org/officeDocument/2006/relationships/image" Target="../media/image46.jpeg"/><Relationship Id="rId9" Type="http://schemas.openxmlformats.org/officeDocument/2006/relationships/image" Target="../media/image51.jpeg"/></Relationships>
</file>

<file path=ppt/slides/_rels/slide46.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slideLayout" Target="../slideLayouts/slideLayout44.xml"/><Relationship Id="rId7" Type="http://schemas.openxmlformats.org/officeDocument/2006/relationships/image" Target="../media/image80.emf"/><Relationship Id="rId12" Type="http://schemas.openxmlformats.org/officeDocument/2006/relationships/image" Target="../media/image78.jpeg"/><Relationship Id="rId2" Type="http://schemas.openxmlformats.org/officeDocument/2006/relationships/tags" Target="../tags/tag48.xml"/><Relationship Id="rId1" Type="http://schemas.openxmlformats.org/officeDocument/2006/relationships/themeOverride" Target="../theme/themeOverride1.xml"/><Relationship Id="rId6" Type="http://schemas.openxmlformats.org/officeDocument/2006/relationships/image" Target="../media/image79.emf"/><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notesSlide" Target="../notesSlides/notesSlide46.xml"/><Relationship Id="rId9" Type="http://schemas.openxmlformats.org/officeDocument/2006/relationships/image" Target="../media/image50.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4.xml"/><Relationship Id="rId1" Type="http://schemas.openxmlformats.org/officeDocument/2006/relationships/tags" Target="../tags/tag49.xm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hyperlink" Target="http://www.gbrionline.org/scholarship" TargetMode="External"/><Relationship Id="rId2" Type="http://schemas.openxmlformats.org/officeDocument/2006/relationships/slideLayout" Target="../slideLayouts/slideLayout42.xml"/><Relationship Id="rId1" Type="http://schemas.openxmlformats.org/officeDocument/2006/relationships/tags" Target="../tags/tag50.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29.xml"/><Relationship Id="rId7" Type="http://schemas.microsoft.com/office/2007/relationships/hdphoto" Target="../media/hdphoto2.wdp"/><Relationship Id="rId2" Type="http://schemas.openxmlformats.org/officeDocument/2006/relationships/video" Target="https://www.youtube.com/embed/V1BfjKQDvB4?feature=oembed" TargetMode="External"/><Relationship Id="rId1" Type="http://schemas.openxmlformats.org/officeDocument/2006/relationships/tags" Target="../tags/tag51.xml"/><Relationship Id="rId6" Type="http://schemas.openxmlformats.org/officeDocument/2006/relationships/image" Target="../media/image44.png"/><Relationship Id="rId5" Type="http://schemas.openxmlformats.org/officeDocument/2006/relationships/hyperlink" Target="https://www.youtube.com/watch?v=V1BfjKQDvB4" TargetMode="External"/><Relationship Id="rId4" Type="http://schemas.openxmlformats.org/officeDocument/2006/relationships/notesSlide" Target="../notesSlides/notesSlide49.xml"/><Relationship Id="rId9" Type="http://schemas.openxmlformats.org/officeDocument/2006/relationships/hyperlink" Target="http://www.gbrionline.org/scholarship"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67475"/>
            <a:ext cx="10901590" cy="3693680"/>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304800"/>
            <a:ext cx="6683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5734051"/>
            <a:ext cx="12344400" cy="646331"/>
          </a:xfrm>
          <a:prstGeom prst="rect">
            <a:avLst/>
          </a:prstGeom>
          <a:noFill/>
        </p:spPr>
        <p:txBody>
          <a:bodyPr wrap="square" rtlCol="0">
            <a:spAutoFit/>
          </a:bodyPr>
          <a:lstStyle/>
          <a:p>
            <a:pPr algn="r"/>
            <a:r>
              <a:rPr lang="en-US" sz="3600" dirty="0">
                <a:solidFill>
                  <a:schemeClr val="bg2">
                    <a:lumMod val="25000"/>
                  </a:schemeClr>
                </a:solidFill>
                <a:latin typeface="+mj-lt"/>
              </a:rPr>
              <a:t>LEED</a:t>
            </a:r>
          </a:p>
        </p:txBody>
      </p:sp>
      <p:pic>
        <p:nvPicPr>
          <p:cNvPr id="5" name="GBRI Logo New With Circle Background">
            <a:extLst>
              <a:ext uri="{FF2B5EF4-FFF2-40B4-BE49-F238E27FC236}">
                <a16:creationId xmlns:a16="http://schemas.microsoft.com/office/drawing/2014/main" id="{0BDEEFEC-F580-9E8A-4A81-7207A71AA987}"/>
              </a:ext>
            </a:extLst>
          </p:cNvPr>
          <p:cNvPicPr/>
          <p:nvPr/>
        </p:nvPicPr>
        <p:blipFill rotWithShape="1">
          <a:blip r:embed="rId6"/>
          <a:stretch>
            <a:fillRect/>
          </a:stretch>
        </p:blipFill>
        <p:spPr>
          <a:xfrm>
            <a:off x="10820400" y="50801"/>
            <a:ext cx="1143000" cy="1143000"/>
          </a:xfrm>
          <a:prstGeom prst="rect">
            <a:avLst/>
          </a:prstGeom>
        </p:spPr>
      </p:pic>
      <p:pic>
        <p:nvPicPr>
          <p:cNvPr id="7" name="Graphic 6">
            <a:extLst>
              <a:ext uri="{FF2B5EF4-FFF2-40B4-BE49-F238E27FC236}">
                <a16:creationId xmlns:a16="http://schemas.microsoft.com/office/drawing/2014/main" id="{349F4568-9E28-9A4C-6658-7BC25F32C4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2510" y="-45979"/>
            <a:ext cx="1143000" cy="1143000"/>
          </a:xfrm>
          <a:prstGeom prst="rect">
            <a:avLst/>
          </a:prstGeom>
        </p:spPr>
      </p:pic>
    </p:spTree>
    <p:custDataLst>
      <p:tags r:id="rId1"/>
    </p:custDataLst>
    <p:extLst>
      <p:ext uri="{BB962C8B-B14F-4D97-AF65-F5344CB8AC3E}">
        <p14:creationId xmlns:p14="http://schemas.microsoft.com/office/powerpoint/2010/main" val="366502047"/>
      </p:ext>
    </p:extLst>
  </p:cSld>
  <p:clrMapOvr>
    <a:masterClrMapping/>
  </p:clrMapOvr>
  <p:transition spd="slow" advClick="0" advTm="462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GLOBAL RESOURCES.jpg"/>
          <p:cNvPicPr>
            <a:picLocks noChangeAspect="1"/>
          </p:cNvPicPr>
          <p:nvPr/>
        </p:nvPicPr>
        <p:blipFill rotWithShape="1">
          <a:blip r:embed="rId4">
            <a:extLst>
              <a:ext uri="{28A0092B-C50C-407E-A947-70E740481C1C}">
                <a14:useLocalDpi xmlns:a14="http://schemas.microsoft.com/office/drawing/2010/main" val="0"/>
              </a:ext>
            </a:extLst>
          </a:blip>
          <a:srcRect t="10000" b="11111"/>
          <a:stretch/>
        </p:blipFill>
        <p:spPr bwMode="auto">
          <a:xfrm>
            <a:off x="415889" y="68263"/>
            <a:ext cx="11360221" cy="67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5359474"/>
      </p:ext>
    </p:extLst>
  </p:cSld>
  <p:clrMapOvr>
    <a:masterClrMapping/>
  </p:clrMapOvr>
  <mc:AlternateContent xmlns:mc="http://schemas.openxmlformats.org/markup-compatibility/2006" xmlns:p14="http://schemas.microsoft.com/office/powerpoint/2010/main">
    <mc:Choice Requires="p14">
      <p:transition spd="slow" p14:dur="2000" advTm="92040"/>
    </mc:Choice>
    <mc:Fallback xmlns="">
      <p:transition spd="slow" advTm="920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UNITS IN LEEDV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2540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A2BE0972-993F-59C3-FB86-5DD70125055A}"/>
              </a:ext>
            </a:extLst>
          </p:cNvPr>
          <p:cNvCxnSpPr/>
          <p:nvPr/>
        </p:nvCxnSpPr>
        <p:spPr bwMode="auto">
          <a:xfrm>
            <a:off x="9601200" y="838200"/>
            <a:ext cx="1447800" cy="0"/>
          </a:xfrm>
          <a:prstGeom prst="line">
            <a:avLst/>
          </a:prstGeom>
          <a:gradFill rotWithShape="1">
            <a:gsLst>
              <a:gs pos="0">
                <a:schemeClr val="bg2">
                  <a:gamma/>
                  <a:tint val="26667"/>
                  <a:invGamma/>
                </a:schemeClr>
              </a:gs>
              <a:gs pos="100000">
                <a:schemeClr val="bg2">
                  <a:alpha val="14999"/>
                </a:schemeClr>
              </a:gs>
            </a:gsLst>
            <a:lin ang="5400000" scaled="1"/>
          </a:gradFill>
          <a:ln w="28575" cap="flat" cmpd="sng" algn="ctr">
            <a:solidFill>
              <a:srgbClr val="6E6F7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149499177"/>
      </p:ext>
    </p:extLst>
  </p:cSld>
  <p:clrMapOvr>
    <a:masterClrMapping/>
  </p:clrMapOvr>
  <mc:AlternateContent xmlns:mc="http://schemas.openxmlformats.org/markup-compatibility/2006" xmlns:p14="http://schemas.microsoft.com/office/powerpoint/2010/main">
    <mc:Choice Requires="p14">
      <p:transition spd="slow" p14:dur="2000" advTm="12310"/>
    </mc:Choice>
    <mc:Fallback xmlns="">
      <p:transition spd="slow" advTm="1231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descr="HOW HAS LEED EXPAND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0822" y="-15876"/>
            <a:ext cx="2587178" cy="245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84076749"/>
      </p:ext>
    </p:extLst>
  </p:cSld>
  <p:clrMapOvr>
    <a:masterClrMapping/>
  </p:clrMapOvr>
  <mc:AlternateContent xmlns:mc="http://schemas.openxmlformats.org/markup-compatibility/2006" xmlns:p14="http://schemas.microsoft.com/office/powerpoint/2010/main">
    <mc:Choice Requires="p14">
      <p:transition spd="slow" p14:dur="2000" advTm="8680"/>
    </mc:Choice>
    <mc:Fallback xmlns="">
      <p:transition spd="slow" advTm="868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04800" y="209550"/>
            <a:ext cx="11582400" cy="457200"/>
          </a:xfrm>
        </p:spPr>
        <p:txBody>
          <a:bodyPr wrap="square" anchor="ctr">
            <a:normAutofit/>
          </a:bodyPr>
          <a:lstStyle/>
          <a:p>
            <a:pPr eaLnBrk="1" hangingPunct="1">
              <a:lnSpc>
                <a:spcPct val="90000"/>
              </a:lnSpc>
            </a:pPr>
            <a:r>
              <a:rPr lang="en-US" altLang="en-US" sz="2500"/>
              <a:t>21</a:t>
            </a:r>
          </a:p>
        </p:txBody>
      </p:sp>
      <p:pic>
        <p:nvPicPr>
          <p:cNvPr id="3" name="Picture 1" descr="21 ADAPTATIONS.jpg">
            <a:extLst>
              <a:ext uri="{FF2B5EF4-FFF2-40B4-BE49-F238E27FC236}">
                <a16:creationId xmlns:a16="http://schemas.microsoft.com/office/drawing/2014/main" id="{F81BA9E2-0627-655F-B72C-337832D994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3500"/>
            <a:ext cx="960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2748020"/>
      </p:ext>
    </p:extLst>
  </p:cSld>
  <p:clrMapOvr>
    <a:masterClrMapping/>
  </p:clrMapOvr>
  <mc:AlternateContent xmlns:mc="http://schemas.openxmlformats.org/markup-compatibility/2006" xmlns:p14="http://schemas.microsoft.com/office/powerpoint/2010/main">
    <mc:Choice Requires="p14">
      <p:transition spd="slow" p14:dur="2000" advTm="27310"/>
    </mc:Choice>
    <mc:Fallback xmlns="">
      <p:transition spd="slow" advTm="2731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21 rating system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05279923"/>
      </p:ext>
    </p:extLst>
  </p:cSld>
  <p:clrMapOvr>
    <a:masterClrMapping/>
  </p:clrMapOvr>
  <mc:AlternateContent xmlns:mc="http://schemas.openxmlformats.org/markup-compatibility/2006" xmlns:p14="http://schemas.microsoft.com/office/powerpoint/2010/main">
    <mc:Choice Requires="p14">
      <p:transition spd="slow" p14:dur="2000" advTm="16510"/>
    </mc:Choice>
    <mc:Fallback xmlns="">
      <p:transition spd="slow" advTm="1651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MAKING LEED A BETTER F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4143516"/>
      </p:ext>
    </p:extLst>
  </p:cSld>
  <p:clrMapOvr>
    <a:masterClrMapping/>
  </p:clrMapOvr>
  <mc:AlternateContent xmlns:mc="http://schemas.openxmlformats.org/markup-compatibility/2006" xmlns:p14="http://schemas.microsoft.com/office/powerpoint/2010/main">
    <mc:Choice Requires="p14">
      <p:transition spd="slow" p14:dur="2000" advTm="50940"/>
    </mc:Choice>
    <mc:Fallback xmlns="">
      <p:transition spd="slow" advTm="509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RATING SYSTEMS ALIGN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043122"/>
      </p:ext>
    </p:extLst>
  </p:cSld>
  <p:clrMapOvr>
    <a:masterClrMapping/>
  </p:clrMapOvr>
  <mc:AlternateContent xmlns:mc="http://schemas.openxmlformats.org/markup-compatibility/2006" xmlns:p14="http://schemas.microsoft.com/office/powerpoint/2010/main">
    <mc:Choice Requires="p14">
      <p:transition spd="slow" p14:dur="2000" advTm="55680"/>
    </mc:Choice>
    <mc:Fallback xmlns="">
      <p:transition spd="slow" advTm="556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ONE LE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97934246"/>
      </p:ext>
    </p:extLst>
  </p:cSld>
  <p:clrMapOvr>
    <a:masterClrMapping/>
  </p:clrMapOvr>
  <mc:AlternateContent xmlns:mc="http://schemas.openxmlformats.org/markup-compatibility/2006" xmlns:p14="http://schemas.microsoft.com/office/powerpoint/2010/main">
    <mc:Choice Requires="p14">
      <p:transition spd="slow" p14:dur="2000" advTm="18850"/>
    </mc:Choice>
    <mc:Fallback xmlns="">
      <p:transition spd="slow" advTm="188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IMPROVED DOCUMENT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07000257"/>
      </p:ext>
    </p:extLst>
  </p:cSld>
  <p:clrMapOvr>
    <a:masterClrMapping/>
  </p:clrMapOvr>
  <mc:AlternateContent xmlns:mc="http://schemas.openxmlformats.org/markup-compatibility/2006" xmlns:p14="http://schemas.microsoft.com/office/powerpoint/2010/main">
    <mc:Choice Requires="p14">
      <p:transition spd="slow" p14:dur="2000" advTm="67340"/>
    </mc:Choice>
    <mc:Fallback xmlns="">
      <p:transition spd="slow" advTm="6734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21021"/>
            <a:ext cx="12192000" cy="6858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endParaRPr lang="en-US" dirty="0">
              <a:solidFill>
                <a:schemeClr val="tx1"/>
              </a:solidFill>
              <a:latin typeface="+mj-lt"/>
            </a:endParaRPr>
          </a:p>
        </p:txBody>
      </p:sp>
      <p:sp>
        <p:nvSpPr>
          <p:cNvPr id="6" name="Rectangle 5"/>
          <p:cNvSpPr/>
          <p:nvPr/>
        </p:nvSpPr>
        <p:spPr>
          <a:xfrm>
            <a:off x="685800" y="612844"/>
            <a:ext cx="7448001" cy="5632311"/>
          </a:xfrm>
          <a:prstGeom prst="rect">
            <a:avLst/>
          </a:prstGeom>
        </p:spPr>
        <p:txBody>
          <a:bodyPr wrap="none">
            <a:spAutoFit/>
          </a:bodyPr>
          <a:lstStyle/>
          <a:p>
            <a:pPr algn="l"/>
            <a:r>
              <a:rPr lang="en-US" sz="7200" b="1" dirty="0">
                <a:solidFill>
                  <a:schemeClr val="bg1"/>
                </a:solidFill>
                <a:latin typeface="+mj-lt"/>
                <a:ea typeface="Open Sans Condensed Light" pitchFamily="34" charset="0"/>
                <a:cs typeface="Open Sans Condensed Light" pitchFamily="34" charset="0"/>
              </a:rPr>
              <a:t>Intuitive</a:t>
            </a:r>
            <a:r>
              <a:rPr lang="en-US" sz="7200" dirty="0">
                <a:solidFill>
                  <a:schemeClr val="bg1"/>
                </a:solidFill>
                <a:latin typeface="+mj-lt"/>
                <a:ea typeface="Open Sans Condensed Light" pitchFamily="34" charset="0"/>
                <a:cs typeface="Open Sans Condensed Light" pitchFamily="34" charset="0"/>
              </a:rPr>
              <a:t> </a:t>
            </a:r>
          </a:p>
          <a:p>
            <a:pPr algn="l"/>
            <a:r>
              <a:rPr lang="en-US" sz="7200" i="1" u="sng" dirty="0">
                <a:solidFill>
                  <a:schemeClr val="bg1"/>
                </a:solidFill>
                <a:latin typeface="+mj-lt"/>
                <a:ea typeface="Open Sans Condensed Light" pitchFamily="34" charset="0"/>
                <a:cs typeface="Open Sans Condensed Light" pitchFamily="34" charset="0"/>
              </a:rPr>
              <a:t>Transparent</a:t>
            </a:r>
          </a:p>
          <a:p>
            <a:pPr algn="l"/>
            <a:r>
              <a:rPr lang="en-US" sz="7200" dirty="0">
                <a:solidFill>
                  <a:schemeClr val="bg1"/>
                </a:solidFill>
                <a:latin typeface="+mj-lt"/>
                <a:ea typeface="Open Sans Condensed Light" pitchFamily="34" charset="0"/>
                <a:cs typeface="Open Sans Condensed Light" pitchFamily="34" charset="0"/>
              </a:rPr>
              <a:t>Simple</a:t>
            </a:r>
          </a:p>
          <a:p>
            <a:pPr algn="l"/>
            <a:r>
              <a:rPr lang="en-US" sz="7200" i="1" dirty="0">
                <a:solidFill>
                  <a:schemeClr val="bg1"/>
                </a:solidFill>
                <a:latin typeface="+mj-lt"/>
                <a:ea typeface="Open Sans Condensed Light" pitchFamily="34" charset="0"/>
                <a:cs typeface="Open Sans Condensed Light" pitchFamily="34" charset="0"/>
              </a:rPr>
              <a:t>Flexible</a:t>
            </a:r>
          </a:p>
          <a:p>
            <a:pPr algn="l"/>
            <a:r>
              <a:rPr lang="en-US" sz="7200" b="1" dirty="0">
                <a:solidFill>
                  <a:schemeClr val="bg1"/>
                </a:solidFill>
                <a:effectLst>
                  <a:outerShdw blurRad="38100" dist="38100" dir="2700000" algn="tl">
                    <a:srgbClr val="000000">
                      <a:alpha val="43137"/>
                    </a:srgbClr>
                  </a:outerShdw>
                </a:effectLst>
                <a:latin typeface="+mj-lt"/>
                <a:ea typeface="Open Sans Condensed Light" pitchFamily="34" charset="0"/>
                <a:cs typeface="Open Sans Condensed Light" pitchFamily="34" charset="0"/>
              </a:rPr>
              <a:t>Industry-specific</a:t>
            </a:r>
          </a:p>
        </p:txBody>
      </p:sp>
    </p:spTree>
    <p:custDataLst>
      <p:tags r:id="rId1"/>
    </p:custDataLst>
    <p:extLst>
      <p:ext uri="{BB962C8B-B14F-4D97-AF65-F5344CB8AC3E}">
        <p14:creationId xmlns:p14="http://schemas.microsoft.com/office/powerpoint/2010/main" val="4073428514"/>
      </p:ext>
    </p:extLst>
  </p:cSld>
  <p:clrMapOvr>
    <a:masterClrMapping/>
  </p:clrMapOvr>
  <mc:AlternateContent xmlns:mc="http://schemas.openxmlformats.org/markup-compatibility/2006" xmlns:p14="http://schemas.microsoft.com/office/powerpoint/2010/main">
    <mc:Choice Requires="p14">
      <p:transition spd="slow" p14:dur="2000" advTm="49320"/>
    </mc:Choice>
    <mc:Fallback xmlns="">
      <p:transition spd="slow" advTm="493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351314" y="228607"/>
            <a:ext cx="849086" cy="773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Condensed"/>
              <a:ea typeface="+mn-ea"/>
              <a:cs typeface="+mn-cs"/>
            </a:endParaRPr>
          </a:p>
        </p:txBody>
      </p:sp>
      <p:sp>
        <p:nvSpPr>
          <p:cNvPr id="77" name="TextBox 76"/>
          <p:cNvSpPr txBox="1"/>
          <p:nvPr/>
        </p:nvSpPr>
        <p:spPr>
          <a:xfrm>
            <a:off x="8171794" y="4094401"/>
            <a:ext cx="331916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E8400"/>
                </a:solidFill>
                <a:effectLst/>
                <a:uLnTx/>
                <a:uFillTx/>
                <a:latin typeface="Raleway" panose="020B0503030101060003" pitchFamily="34" charset="0"/>
                <a:ea typeface="+mn-ea"/>
                <a:cs typeface="AvenirNext LT Pro Cn"/>
              </a:rPr>
              <a:t>Categories</a:t>
            </a:r>
          </a:p>
        </p:txBody>
      </p:sp>
      <p:sp>
        <p:nvSpPr>
          <p:cNvPr id="53" name="TextBox 52"/>
          <p:cNvSpPr txBox="1"/>
          <p:nvPr/>
        </p:nvSpPr>
        <p:spPr>
          <a:xfrm>
            <a:off x="6361741" y="261413"/>
            <a:ext cx="5105400"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63A537"/>
                </a:solidFill>
                <a:effectLst/>
                <a:uLnTx/>
                <a:uFillTx/>
                <a:latin typeface="Raleway" panose="020B0503030101060003" pitchFamily="34" charset="0"/>
                <a:ea typeface="+mn-ea"/>
                <a:cs typeface="AvenirNext LT Pro Cn"/>
              </a:rPr>
              <a:t>LEED Categories</a:t>
            </a:r>
          </a:p>
        </p:txBody>
      </p:sp>
      <p:sp>
        <p:nvSpPr>
          <p:cNvPr id="2" name="TextBox 1"/>
          <p:cNvSpPr txBox="1"/>
          <p:nvPr/>
        </p:nvSpPr>
        <p:spPr>
          <a:xfrm>
            <a:off x="6821214" y="3293239"/>
            <a:ext cx="2474790" cy="24006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a:ln>
                  <a:noFill/>
                </a:ln>
                <a:solidFill>
                  <a:srgbClr val="FF9900"/>
                </a:solidFill>
                <a:effectLst/>
                <a:uLnTx/>
                <a:uFillTx/>
                <a:latin typeface="Raleway" panose="020B0503030101060003" pitchFamily="34" charset="0"/>
                <a:ea typeface="+mn-ea"/>
                <a:cs typeface="+mn-cs"/>
              </a:rPr>
              <a:t>8</a:t>
            </a:r>
          </a:p>
        </p:txBody>
      </p:sp>
      <p:sp>
        <p:nvSpPr>
          <p:cNvPr id="55" name="TextBox 54"/>
          <p:cNvSpPr txBox="1"/>
          <p:nvPr/>
        </p:nvSpPr>
        <p:spPr>
          <a:xfrm>
            <a:off x="8147976" y="2257477"/>
            <a:ext cx="331916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B265"/>
                </a:solidFill>
                <a:effectLst/>
                <a:uLnTx/>
                <a:uFillTx/>
                <a:latin typeface="Raleway" panose="020B0503030101060003" pitchFamily="34" charset="0"/>
                <a:ea typeface="+mn-ea"/>
                <a:cs typeface="AvenirNext LT Pro Cn"/>
              </a:rPr>
              <a:t>Areas</a:t>
            </a:r>
          </a:p>
        </p:txBody>
      </p:sp>
      <p:sp>
        <p:nvSpPr>
          <p:cNvPr id="56" name="TextBox 55"/>
          <p:cNvSpPr txBox="1"/>
          <p:nvPr/>
        </p:nvSpPr>
        <p:spPr>
          <a:xfrm>
            <a:off x="6821213" y="1022066"/>
            <a:ext cx="2474790" cy="24006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a:ln>
                  <a:noFill/>
                </a:ln>
                <a:solidFill>
                  <a:srgbClr val="FFB265"/>
                </a:solidFill>
                <a:effectLst/>
                <a:uLnTx/>
                <a:uFillTx/>
                <a:latin typeface="Raleway" panose="020B0503030101060003" pitchFamily="34" charset="0"/>
                <a:ea typeface="+mn-ea"/>
                <a:cs typeface="+mn-cs"/>
              </a:rPr>
              <a:t>9</a:t>
            </a:r>
          </a:p>
        </p:txBody>
      </p:sp>
      <p:grpSp>
        <p:nvGrpSpPr>
          <p:cNvPr id="35" name="Group 34">
            <a:extLst>
              <a:ext uri="{FF2B5EF4-FFF2-40B4-BE49-F238E27FC236}">
                <a16:creationId xmlns:a16="http://schemas.microsoft.com/office/drawing/2014/main" id="{5B2BBDEB-A9C9-0AAD-AF70-8058DFE2B4B9}"/>
              </a:ext>
            </a:extLst>
          </p:cNvPr>
          <p:cNvGrpSpPr/>
          <p:nvPr/>
        </p:nvGrpSpPr>
        <p:grpSpPr>
          <a:xfrm>
            <a:off x="2114030" y="2642198"/>
            <a:ext cx="3061771" cy="1547541"/>
            <a:chOff x="2114030" y="2642198"/>
            <a:chExt cx="3061771" cy="1547541"/>
          </a:xfrm>
        </p:grpSpPr>
        <p:sp>
          <p:nvSpPr>
            <p:cNvPr id="8" name="Rectangle 7">
              <a:extLst>
                <a:ext uri="{FF2B5EF4-FFF2-40B4-BE49-F238E27FC236}">
                  <a16:creationId xmlns:a16="http://schemas.microsoft.com/office/drawing/2014/main" id="{7718B1F8-0D27-43A9-0223-BE1E5E622E0A}"/>
                </a:ext>
              </a:extLst>
            </p:cNvPr>
            <p:cNvSpPr/>
            <p:nvPr/>
          </p:nvSpPr>
          <p:spPr>
            <a:xfrm rot="5400000">
              <a:off x="2915009" y="2480714"/>
              <a:ext cx="268551" cy="1870509"/>
            </a:xfrm>
            <a:prstGeom prst="rect">
              <a:avLst/>
            </a:prstGeom>
            <a:solidFill>
              <a:srgbClr val="FDB813"/>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Energy &amp; Atmosphere</a:t>
              </a:r>
            </a:p>
          </p:txBody>
        </p:sp>
        <p:pic>
          <p:nvPicPr>
            <p:cNvPr id="15" name="Picture 14">
              <a:extLst>
                <a:ext uri="{FF2B5EF4-FFF2-40B4-BE49-F238E27FC236}">
                  <a16:creationId xmlns:a16="http://schemas.microsoft.com/office/drawing/2014/main" id="{FDF5A05E-7E58-2B08-26EB-AA84280C1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261" y="2642198"/>
              <a:ext cx="1547540" cy="1547541"/>
            </a:xfrm>
            <a:prstGeom prst="rect">
              <a:avLst/>
            </a:prstGeom>
          </p:spPr>
        </p:pic>
      </p:grpSp>
      <p:grpSp>
        <p:nvGrpSpPr>
          <p:cNvPr id="37" name="Group 36">
            <a:extLst>
              <a:ext uri="{FF2B5EF4-FFF2-40B4-BE49-F238E27FC236}">
                <a16:creationId xmlns:a16="http://schemas.microsoft.com/office/drawing/2014/main" id="{0C65B75A-CFA7-294F-C7F6-1ED3D69D66DD}"/>
              </a:ext>
            </a:extLst>
          </p:cNvPr>
          <p:cNvGrpSpPr/>
          <p:nvPr/>
        </p:nvGrpSpPr>
        <p:grpSpPr>
          <a:xfrm>
            <a:off x="2079211" y="3943854"/>
            <a:ext cx="3126618" cy="1571428"/>
            <a:chOff x="2079211" y="3943854"/>
            <a:chExt cx="3126618" cy="1571428"/>
          </a:xfrm>
        </p:grpSpPr>
        <p:sp>
          <p:nvSpPr>
            <p:cNvPr id="6" name="Rectangle 5">
              <a:extLst>
                <a:ext uri="{FF2B5EF4-FFF2-40B4-BE49-F238E27FC236}">
                  <a16:creationId xmlns:a16="http://schemas.microsoft.com/office/drawing/2014/main" id="{166AC4DA-7248-75DD-59FB-C4DCA484845B}"/>
                </a:ext>
              </a:extLst>
            </p:cNvPr>
            <p:cNvSpPr/>
            <p:nvPr/>
          </p:nvSpPr>
          <p:spPr>
            <a:xfrm rot="5400000">
              <a:off x="2880190" y="3794312"/>
              <a:ext cx="268551" cy="1870509"/>
            </a:xfrm>
            <a:prstGeom prst="rect">
              <a:avLst/>
            </a:prstGeom>
            <a:solidFill>
              <a:srgbClr val="37A7CD"/>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Indoor Environmental Quality       </a:t>
              </a:r>
            </a:p>
          </p:txBody>
        </p:sp>
        <p:pic>
          <p:nvPicPr>
            <p:cNvPr id="16" name="Picture 15">
              <a:extLst>
                <a:ext uri="{FF2B5EF4-FFF2-40B4-BE49-F238E27FC236}">
                  <a16:creationId xmlns:a16="http://schemas.microsoft.com/office/drawing/2014/main" id="{F8E5A4BA-764C-4708-0E7B-0A15F20B8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401" y="3943854"/>
              <a:ext cx="1571428" cy="1571428"/>
            </a:xfrm>
            <a:prstGeom prst="rect">
              <a:avLst/>
            </a:prstGeom>
          </p:spPr>
        </p:pic>
      </p:grpSp>
      <p:grpSp>
        <p:nvGrpSpPr>
          <p:cNvPr id="38" name="Group 37">
            <a:extLst>
              <a:ext uri="{FF2B5EF4-FFF2-40B4-BE49-F238E27FC236}">
                <a16:creationId xmlns:a16="http://schemas.microsoft.com/office/drawing/2014/main" id="{08DE7CF4-A42F-4C64-522D-807D22D2A423}"/>
              </a:ext>
            </a:extLst>
          </p:cNvPr>
          <p:cNvGrpSpPr/>
          <p:nvPr/>
        </p:nvGrpSpPr>
        <p:grpSpPr>
          <a:xfrm>
            <a:off x="715350" y="4586759"/>
            <a:ext cx="2945166" cy="1566628"/>
            <a:chOff x="715350" y="4586759"/>
            <a:chExt cx="2945166" cy="1566628"/>
          </a:xfrm>
        </p:grpSpPr>
        <p:sp>
          <p:nvSpPr>
            <p:cNvPr id="5" name="Rectangle 4">
              <a:extLst>
                <a:ext uri="{FF2B5EF4-FFF2-40B4-BE49-F238E27FC236}">
                  <a16:creationId xmlns:a16="http://schemas.microsoft.com/office/drawing/2014/main" id="{9D5959C7-EAF0-6385-5A5C-B32D3498E4D6}"/>
                </a:ext>
              </a:extLst>
            </p:cNvPr>
            <p:cNvSpPr/>
            <p:nvPr/>
          </p:nvSpPr>
          <p:spPr>
            <a:xfrm rot="5400000">
              <a:off x="2644136" y="4487969"/>
              <a:ext cx="268551" cy="1764208"/>
            </a:xfrm>
            <a:prstGeom prst="rect">
              <a:avLst/>
            </a:prstGeom>
            <a:solidFill>
              <a:srgbClr val="983B2C"/>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Innovation</a:t>
              </a:r>
            </a:p>
          </p:txBody>
        </p:sp>
        <p:pic>
          <p:nvPicPr>
            <p:cNvPr id="17" name="Picture 16">
              <a:extLst>
                <a:ext uri="{FF2B5EF4-FFF2-40B4-BE49-F238E27FC236}">
                  <a16:creationId xmlns:a16="http://schemas.microsoft.com/office/drawing/2014/main" id="{DBC3506E-CA54-31CA-437D-6C02B687E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50" y="4586759"/>
              <a:ext cx="1566628" cy="1566628"/>
            </a:xfrm>
            <a:prstGeom prst="rect">
              <a:avLst/>
            </a:prstGeom>
          </p:spPr>
        </p:pic>
      </p:grpSp>
      <p:grpSp>
        <p:nvGrpSpPr>
          <p:cNvPr id="32" name="Group 31">
            <a:extLst>
              <a:ext uri="{FF2B5EF4-FFF2-40B4-BE49-F238E27FC236}">
                <a16:creationId xmlns:a16="http://schemas.microsoft.com/office/drawing/2014/main" id="{7F595BD0-72BB-6DAC-1A01-9D011FA57389}"/>
              </a:ext>
            </a:extLst>
          </p:cNvPr>
          <p:cNvGrpSpPr/>
          <p:nvPr/>
        </p:nvGrpSpPr>
        <p:grpSpPr>
          <a:xfrm>
            <a:off x="724859" y="687029"/>
            <a:ext cx="3038071" cy="1547608"/>
            <a:chOff x="724859" y="687029"/>
            <a:chExt cx="3038071" cy="1547608"/>
          </a:xfrm>
        </p:grpSpPr>
        <p:sp>
          <p:nvSpPr>
            <p:cNvPr id="13" name="Rectangle 12">
              <a:extLst>
                <a:ext uri="{FF2B5EF4-FFF2-40B4-BE49-F238E27FC236}">
                  <a16:creationId xmlns:a16="http://schemas.microsoft.com/office/drawing/2014/main" id="{61CA05DF-AC73-23FE-8CE1-0B5B26B05A7D}"/>
                </a:ext>
              </a:extLst>
            </p:cNvPr>
            <p:cNvSpPr/>
            <p:nvPr/>
          </p:nvSpPr>
          <p:spPr>
            <a:xfrm rot="5400000">
              <a:off x="2746550" y="578730"/>
              <a:ext cx="268551" cy="1764208"/>
            </a:xfrm>
            <a:prstGeom prst="rect">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Location &amp; Transportation</a:t>
              </a:r>
            </a:p>
          </p:txBody>
        </p:sp>
        <p:pic>
          <p:nvPicPr>
            <p:cNvPr id="18" name="Picture 17">
              <a:extLst>
                <a:ext uri="{FF2B5EF4-FFF2-40B4-BE49-F238E27FC236}">
                  <a16:creationId xmlns:a16="http://schemas.microsoft.com/office/drawing/2014/main" id="{7EA66BA1-4C36-7FDD-CECB-8D14C1FC1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859" y="687029"/>
              <a:ext cx="1547608" cy="1547608"/>
            </a:xfrm>
            <a:prstGeom prst="rect">
              <a:avLst/>
            </a:prstGeom>
          </p:spPr>
        </p:pic>
      </p:grpSp>
      <p:grpSp>
        <p:nvGrpSpPr>
          <p:cNvPr id="36" name="Group 35">
            <a:extLst>
              <a:ext uri="{FF2B5EF4-FFF2-40B4-BE49-F238E27FC236}">
                <a16:creationId xmlns:a16="http://schemas.microsoft.com/office/drawing/2014/main" id="{9BCF715B-304C-3F6B-5CB5-A4F553FD68F4}"/>
              </a:ext>
            </a:extLst>
          </p:cNvPr>
          <p:cNvGrpSpPr/>
          <p:nvPr/>
        </p:nvGrpSpPr>
        <p:grpSpPr>
          <a:xfrm>
            <a:off x="701040" y="3264444"/>
            <a:ext cx="2920252" cy="1561476"/>
            <a:chOff x="701040" y="3264444"/>
            <a:chExt cx="2920252" cy="1561476"/>
          </a:xfrm>
        </p:grpSpPr>
        <p:sp>
          <p:nvSpPr>
            <p:cNvPr id="7" name="Rectangle 6">
              <a:extLst>
                <a:ext uri="{FF2B5EF4-FFF2-40B4-BE49-F238E27FC236}">
                  <a16:creationId xmlns:a16="http://schemas.microsoft.com/office/drawing/2014/main" id="{1D989290-797E-329A-3DA3-8F67EE6E3617}"/>
                </a:ext>
              </a:extLst>
            </p:cNvPr>
            <p:cNvSpPr/>
            <p:nvPr/>
          </p:nvSpPr>
          <p:spPr>
            <a:xfrm rot="5400000">
              <a:off x="2604912" y="3163077"/>
              <a:ext cx="268551" cy="1764208"/>
            </a:xfrm>
            <a:prstGeom prst="rect">
              <a:avLst/>
            </a:prstGeom>
            <a:solidFill>
              <a:srgbClr val="73A534"/>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Materials &amp; Resources</a:t>
              </a:r>
            </a:p>
          </p:txBody>
        </p:sp>
        <p:pic>
          <p:nvPicPr>
            <p:cNvPr id="19" name="Picture 18">
              <a:extLst>
                <a:ext uri="{FF2B5EF4-FFF2-40B4-BE49-F238E27FC236}">
                  <a16:creationId xmlns:a16="http://schemas.microsoft.com/office/drawing/2014/main" id="{74E2A9AE-7C28-B95A-2B32-1D4F3BCF55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0" y="3264444"/>
              <a:ext cx="1561476" cy="1561476"/>
            </a:xfrm>
            <a:prstGeom prst="rect">
              <a:avLst/>
            </a:prstGeom>
          </p:spPr>
        </p:pic>
      </p:grpSp>
      <p:grpSp>
        <p:nvGrpSpPr>
          <p:cNvPr id="33" name="Group 32">
            <a:extLst>
              <a:ext uri="{FF2B5EF4-FFF2-40B4-BE49-F238E27FC236}">
                <a16:creationId xmlns:a16="http://schemas.microsoft.com/office/drawing/2014/main" id="{EF432BAB-6EE2-103B-BDD8-3804E17D5F9E}"/>
              </a:ext>
            </a:extLst>
          </p:cNvPr>
          <p:cNvGrpSpPr/>
          <p:nvPr/>
        </p:nvGrpSpPr>
        <p:grpSpPr>
          <a:xfrm>
            <a:off x="2114030" y="1339818"/>
            <a:ext cx="3068738" cy="1561476"/>
            <a:chOff x="2114030" y="1339818"/>
            <a:chExt cx="3068738" cy="1561476"/>
          </a:xfrm>
        </p:grpSpPr>
        <p:sp>
          <p:nvSpPr>
            <p:cNvPr id="11" name="Rectangle 10">
              <a:extLst>
                <a:ext uri="{FF2B5EF4-FFF2-40B4-BE49-F238E27FC236}">
                  <a16:creationId xmlns:a16="http://schemas.microsoft.com/office/drawing/2014/main" id="{8E7BECB4-D1CE-46DE-26EA-BEC7F3DCCA05}"/>
                </a:ext>
              </a:extLst>
            </p:cNvPr>
            <p:cNvSpPr/>
            <p:nvPr/>
          </p:nvSpPr>
          <p:spPr>
            <a:xfrm rot="5400000">
              <a:off x="2915009" y="1185301"/>
              <a:ext cx="268551" cy="1870509"/>
            </a:xfrm>
            <a:prstGeom prst="rect">
              <a:avLst/>
            </a:prstGeom>
            <a:solidFill>
              <a:srgbClr val="ACC42A"/>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Sustainable Sites</a:t>
              </a:r>
            </a:p>
          </p:txBody>
        </p:sp>
        <p:pic>
          <p:nvPicPr>
            <p:cNvPr id="26" name="Picture 25">
              <a:extLst>
                <a:ext uri="{FF2B5EF4-FFF2-40B4-BE49-F238E27FC236}">
                  <a16:creationId xmlns:a16="http://schemas.microsoft.com/office/drawing/2014/main" id="{A81E26A5-D66B-8C5E-E272-DAD2FD6836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1292" y="1339818"/>
              <a:ext cx="1561476" cy="1561476"/>
            </a:xfrm>
            <a:prstGeom prst="rect">
              <a:avLst/>
            </a:prstGeom>
          </p:spPr>
        </p:pic>
      </p:grpSp>
      <p:grpSp>
        <p:nvGrpSpPr>
          <p:cNvPr id="34" name="Group 33">
            <a:extLst>
              <a:ext uri="{FF2B5EF4-FFF2-40B4-BE49-F238E27FC236}">
                <a16:creationId xmlns:a16="http://schemas.microsoft.com/office/drawing/2014/main" id="{6FA222F6-D09C-4907-8ED0-28941A24CB27}"/>
              </a:ext>
            </a:extLst>
          </p:cNvPr>
          <p:cNvGrpSpPr/>
          <p:nvPr/>
        </p:nvGrpSpPr>
        <p:grpSpPr>
          <a:xfrm>
            <a:off x="719624" y="1975519"/>
            <a:ext cx="3029152" cy="1547281"/>
            <a:chOff x="719624" y="1975519"/>
            <a:chExt cx="3029152" cy="1547281"/>
          </a:xfrm>
        </p:grpSpPr>
        <p:sp>
          <p:nvSpPr>
            <p:cNvPr id="10" name="Rectangle 9">
              <a:extLst>
                <a:ext uri="{FF2B5EF4-FFF2-40B4-BE49-F238E27FC236}">
                  <a16:creationId xmlns:a16="http://schemas.microsoft.com/office/drawing/2014/main" id="{392D292D-3953-9A78-D8A5-D9A548515C24}"/>
                </a:ext>
              </a:extLst>
            </p:cNvPr>
            <p:cNvSpPr/>
            <p:nvPr/>
          </p:nvSpPr>
          <p:spPr>
            <a:xfrm rot="5400000">
              <a:off x="2732396" y="1867056"/>
              <a:ext cx="268551" cy="1764208"/>
            </a:xfrm>
            <a:prstGeom prst="rect">
              <a:avLst/>
            </a:prstGeom>
            <a:solidFill>
              <a:srgbClr val="7FC3B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Water Efficiency</a:t>
              </a:r>
            </a:p>
          </p:txBody>
        </p:sp>
        <p:pic>
          <p:nvPicPr>
            <p:cNvPr id="27" name="Picture 26">
              <a:extLst>
                <a:ext uri="{FF2B5EF4-FFF2-40B4-BE49-F238E27FC236}">
                  <a16:creationId xmlns:a16="http://schemas.microsoft.com/office/drawing/2014/main" id="{68E7ECD6-EED0-2837-7FB7-D2B2A93D7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624" y="1975519"/>
              <a:ext cx="1547281" cy="1547281"/>
            </a:xfrm>
            <a:prstGeom prst="rect">
              <a:avLst/>
            </a:prstGeom>
          </p:spPr>
        </p:pic>
      </p:grpSp>
      <p:grpSp>
        <p:nvGrpSpPr>
          <p:cNvPr id="39" name="Group 38">
            <a:extLst>
              <a:ext uri="{FF2B5EF4-FFF2-40B4-BE49-F238E27FC236}">
                <a16:creationId xmlns:a16="http://schemas.microsoft.com/office/drawing/2014/main" id="{467837FE-4821-7092-B7CC-051FDAB60C75}"/>
              </a:ext>
            </a:extLst>
          </p:cNvPr>
          <p:cNvGrpSpPr/>
          <p:nvPr/>
        </p:nvGrpSpPr>
        <p:grpSpPr>
          <a:xfrm>
            <a:off x="2114030" y="5231166"/>
            <a:ext cx="3081775" cy="1574513"/>
            <a:chOff x="2114030" y="5231166"/>
            <a:chExt cx="3081775" cy="1574513"/>
          </a:xfrm>
        </p:grpSpPr>
        <p:sp>
          <p:nvSpPr>
            <p:cNvPr id="4" name="Rectangle 3">
              <a:extLst>
                <a:ext uri="{FF2B5EF4-FFF2-40B4-BE49-F238E27FC236}">
                  <a16:creationId xmlns:a16="http://schemas.microsoft.com/office/drawing/2014/main" id="{69813319-F89A-BE6A-9122-07CC5154F1A0}"/>
                </a:ext>
              </a:extLst>
            </p:cNvPr>
            <p:cNvSpPr/>
            <p:nvPr/>
          </p:nvSpPr>
          <p:spPr>
            <a:xfrm rot="5400000">
              <a:off x="2915009" y="5105364"/>
              <a:ext cx="268551" cy="1870509"/>
            </a:xfrm>
            <a:prstGeom prst="rect">
              <a:avLst/>
            </a:prstGeom>
            <a:solidFill>
              <a:srgbClr val="E17B20"/>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Regional Priority</a:t>
              </a:r>
            </a:p>
          </p:txBody>
        </p:sp>
        <p:pic>
          <p:nvPicPr>
            <p:cNvPr id="28" name="Picture 27">
              <a:extLst>
                <a:ext uri="{FF2B5EF4-FFF2-40B4-BE49-F238E27FC236}">
                  <a16:creationId xmlns:a16="http://schemas.microsoft.com/office/drawing/2014/main" id="{C40C4D4B-9EEA-88E1-3DEB-A45947103B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1292" y="5231166"/>
              <a:ext cx="1574513" cy="1574513"/>
            </a:xfrm>
            <a:prstGeom prst="rect">
              <a:avLst/>
            </a:prstGeom>
          </p:spPr>
        </p:pic>
      </p:grpSp>
      <p:grpSp>
        <p:nvGrpSpPr>
          <p:cNvPr id="31" name="Group 30">
            <a:extLst>
              <a:ext uri="{FF2B5EF4-FFF2-40B4-BE49-F238E27FC236}">
                <a16:creationId xmlns:a16="http://schemas.microsoft.com/office/drawing/2014/main" id="{CB0E13B0-8B01-301E-247A-86C031E5D0CC}"/>
              </a:ext>
            </a:extLst>
          </p:cNvPr>
          <p:cNvGrpSpPr/>
          <p:nvPr/>
        </p:nvGrpSpPr>
        <p:grpSpPr>
          <a:xfrm>
            <a:off x="2114030" y="52320"/>
            <a:ext cx="3103983" cy="1571493"/>
            <a:chOff x="2114030" y="52320"/>
            <a:chExt cx="3103983" cy="1571493"/>
          </a:xfrm>
        </p:grpSpPr>
        <p:sp>
          <p:nvSpPr>
            <p:cNvPr id="14" name="Rectangle 13">
              <a:extLst>
                <a:ext uri="{FF2B5EF4-FFF2-40B4-BE49-F238E27FC236}">
                  <a16:creationId xmlns:a16="http://schemas.microsoft.com/office/drawing/2014/main" id="{3BA3F3C2-7A14-069F-78F5-1BA345172EC9}"/>
                </a:ext>
              </a:extLst>
            </p:cNvPr>
            <p:cNvSpPr/>
            <p:nvPr/>
          </p:nvSpPr>
          <p:spPr>
            <a:xfrm rot="5400000">
              <a:off x="2915009" y="-97188"/>
              <a:ext cx="268551" cy="1870509"/>
            </a:xfrm>
            <a:prstGeom prst="rect">
              <a:avLst/>
            </a:prstGeom>
            <a:solidFill>
              <a:srgbClr val="399883"/>
            </a:solidFill>
            <a:ln>
              <a:no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Integrative  Design Credit</a:t>
              </a:r>
            </a:p>
          </p:txBody>
        </p:sp>
        <p:pic>
          <p:nvPicPr>
            <p:cNvPr id="29" name="Picture 3" descr="C:\Users\Jessica\Downloads\usgbc_25420133.png">
              <a:extLst>
                <a:ext uri="{FF2B5EF4-FFF2-40B4-BE49-F238E27FC236}">
                  <a16:creationId xmlns:a16="http://schemas.microsoft.com/office/drawing/2014/main" id="{EA518487-DD12-C160-4FA6-47608D9C6E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46520" y="52320"/>
              <a:ext cx="1571493" cy="157149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41929170"/>
      </p:ext>
    </p:extLst>
  </p:cSld>
  <p:clrMapOvr>
    <a:masterClrMapping/>
  </p:clrMapOvr>
  <mc:AlternateContent xmlns:mc="http://schemas.openxmlformats.org/markup-compatibility/2006" xmlns:p14="http://schemas.microsoft.com/office/powerpoint/2010/main">
    <mc:Choice Requires="p14">
      <p:transition spd="slow" p14:dur="2000" advTm="18854"/>
    </mc:Choice>
    <mc:Fallback xmlns="">
      <p:transition spd="slow" advTm="18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right)">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right)">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right)">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2" grpId="0"/>
      <p:bldP spid="55"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CONTINUOUS IMPROVEMENT.jp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53839589"/>
      </p:ext>
    </p:extLst>
  </p:cSld>
  <p:clrMapOvr>
    <a:masterClrMapping/>
  </p:clrMapOvr>
  <mc:AlternateContent xmlns:mc="http://schemas.openxmlformats.org/markup-compatibility/2006" xmlns:p14="http://schemas.microsoft.com/office/powerpoint/2010/main">
    <mc:Choice Requires="p14">
      <p:transition spd="slow" p14:dur="2000" advTm="40240"/>
    </mc:Choice>
    <mc:Fallback xmlns="">
      <p:transition spd="slow" advTm="402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0" y="0"/>
            <a:ext cx="9144000" cy="6858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endParaRPr lang="en-US">
              <a:solidFill>
                <a:schemeClr val="tx1"/>
              </a:solidFill>
              <a:latin typeface="+mj-lt"/>
            </a:endParaRPr>
          </a:p>
        </p:txBody>
      </p:sp>
      <p:sp>
        <p:nvSpPr>
          <p:cNvPr id="2" name="Title 1"/>
          <p:cNvSpPr>
            <a:spLocks noGrp="1"/>
          </p:cNvSpPr>
          <p:nvPr>
            <p:ph type="ctrTitle"/>
          </p:nvPr>
        </p:nvSpPr>
        <p:spPr/>
        <p:txBody>
          <a:bodyPr/>
          <a:lstStyle/>
          <a:p>
            <a:r>
              <a:rPr lang="en-US" dirty="0">
                <a:ea typeface="Open Sans Condensed Light" pitchFamily="34" charset="0"/>
                <a:cs typeface="Open Sans Condensed Light" pitchFamily="34" charset="0"/>
              </a:rPr>
              <a:t>Section Quiz</a:t>
            </a:r>
            <a:endParaRPr lang="en-US" dirty="0"/>
          </a:p>
        </p:txBody>
      </p:sp>
      <p:sp>
        <p:nvSpPr>
          <p:cNvPr id="3" name="Subtitle 2"/>
          <p:cNvSpPr>
            <a:spLocks noGrp="1"/>
          </p:cNvSpPr>
          <p:nvPr>
            <p:ph type="subTitle" idx="1"/>
          </p:nvPr>
        </p:nvSpPr>
        <p:spPr/>
        <p:txBody>
          <a:bodyPr/>
          <a:lstStyle/>
          <a:p>
            <a:r>
              <a:rPr lang="en-US" dirty="0">
                <a:solidFill>
                  <a:schemeClr val="bg1"/>
                </a:solidFill>
                <a:latin typeface="+mj-lt"/>
                <a:ea typeface="Open Sans Condensed Light" pitchFamily="34" charset="0"/>
                <a:cs typeface="Open Sans Condensed Light" pitchFamily="34" charset="0"/>
              </a:rPr>
              <a:t>Evolutionary Characteristics of LEED</a:t>
            </a:r>
          </a:p>
        </p:txBody>
      </p:sp>
      <p:sp>
        <p:nvSpPr>
          <p:cNvPr id="5" name="Rectangle 4"/>
          <p:cNvSpPr/>
          <p:nvPr/>
        </p:nvSpPr>
        <p:spPr>
          <a:xfrm>
            <a:off x="0" y="0"/>
            <a:ext cx="12192000"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 name="Rectangle 5"/>
          <p:cNvSpPr/>
          <p:nvPr/>
        </p:nvSpPr>
        <p:spPr>
          <a:xfrm>
            <a:off x="1970691" y="5273716"/>
            <a:ext cx="3952749" cy="1569660"/>
          </a:xfrm>
          <a:prstGeom prst="rect">
            <a:avLst/>
          </a:prstGeom>
        </p:spPr>
        <p:txBody>
          <a:bodyPr wrap="none">
            <a:spAutoFit/>
          </a:bodyPr>
          <a:lstStyle/>
          <a:p>
            <a:pPr algn="l"/>
            <a:r>
              <a:rPr lang="en-US" sz="9600" dirty="0">
                <a:solidFill>
                  <a:schemeClr val="bg1"/>
                </a:solidFill>
                <a:latin typeface="+mj-lt"/>
                <a:ea typeface="Open Sans Condensed Light" pitchFamily="34" charset="0"/>
                <a:cs typeface="Open Sans Condensed Light" pitchFamily="34" charset="0"/>
              </a:rPr>
              <a:t>Review</a:t>
            </a:r>
          </a:p>
        </p:txBody>
      </p:sp>
      <p:grpSp>
        <p:nvGrpSpPr>
          <p:cNvPr id="7" name="Group 6"/>
          <p:cNvGrpSpPr/>
          <p:nvPr/>
        </p:nvGrpSpPr>
        <p:grpSpPr>
          <a:xfrm>
            <a:off x="6705601" y="-290207"/>
            <a:ext cx="5486399" cy="7605406"/>
            <a:chOff x="5191205" y="1161748"/>
            <a:chExt cx="3756211" cy="5753901"/>
          </a:xfrm>
        </p:grpSpPr>
        <p:sp>
          <p:nvSpPr>
            <p:cNvPr id="8" name="Rectangle 33"/>
            <p:cNvSpPr>
              <a:spLocks noChangeArrowheads="1"/>
            </p:cNvSpPr>
            <p:nvPr/>
          </p:nvSpPr>
          <p:spPr bwMode="auto">
            <a:xfrm>
              <a:off x="5869500" y="2212750"/>
              <a:ext cx="2734295" cy="2243237"/>
            </a:xfrm>
            <a:prstGeom prst="rect">
              <a:avLst/>
            </a:pr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latin typeface="+mj-lt"/>
                <a:cs typeface="Gotham Light"/>
              </a:endParaRPr>
            </a:p>
          </p:txBody>
        </p:sp>
        <p:grpSp>
          <p:nvGrpSpPr>
            <p:cNvPr id="9" name="Group 8"/>
            <p:cNvGrpSpPr/>
            <p:nvPr/>
          </p:nvGrpSpPr>
          <p:grpSpPr>
            <a:xfrm>
              <a:off x="5191205" y="1334255"/>
              <a:ext cx="3756211" cy="5244924"/>
              <a:chOff x="30710" y="408573"/>
              <a:chExt cx="4808692" cy="6714540"/>
            </a:xfrm>
          </p:grpSpPr>
          <p:sp>
            <p:nvSpPr>
              <p:cNvPr id="12" name="Freeform 34"/>
              <p:cNvSpPr>
                <a:spLocks/>
              </p:cNvSpPr>
              <p:nvPr/>
            </p:nvSpPr>
            <p:spPr bwMode="auto">
              <a:xfrm>
                <a:off x="3264603" y="587375"/>
                <a:ext cx="1574799" cy="6535738"/>
              </a:xfrm>
              <a:custGeom>
                <a:avLst/>
                <a:gdLst>
                  <a:gd name="T0" fmla="*/ 67 w 992"/>
                  <a:gd name="T1" fmla="*/ 89 h 4117"/>
                  <a:gd name="T2" fmla="*/ 283 w 992"/>
                  <a:gd name="T3" fmla="*/ 205 h 4117"/>
                  <a:gd name="T4" fmla="*/ 419 w 992"/>
                  <a:gd name="T5" fmla="*/ 404 h 4117"/>
                  <a:gd name="T6" fmla="*/ 519 w 992"/>
                  <a:gd name="T7" fmla="*/ 615 h 4117"/>
                  <a:gd name="T8" fmla="*/ 564 w 992"/>
                  <a:gd name="T9" fmla="*/ 919 h 4117"/>
                  <a:gd name="T10" fmla="*/ 505 w 992"/>
                  <a:gd name="T11" fmla="*/ 1171 h 4117"/>
                  <a:gd name="T12" fmla="*/ 334 w 992"/>
                  <a:gd name="T13" fmla="*/ 1391 h 4117"/>
                  <a:gd name="T14" fmla="*/ 89 w 992"/>
                  <a:gd name="T15" fmla="*/ 1768 h 4117"/>
                  <a:gd name="T16" fmla="*/ 0 w 992"/>
                  <a:gd name="T17" fmla="*/ 2050 h 4117"/>
                  <a:gd name="T18" fmla="*/ 121 w 992"/>
                  <a:gd name="T19" fmla="*/ 2393 h 4117"/>
                  <a:gd name="T20" fmla="*/ 419 w 992"/>
                  <a:gd name="T21" fmla="*/ 3021 h 4117"/>
                  <a:gd name="T22" fmla="*/ 593 w 992"/>
                  <a:gd name="T23" fmla="*/ 3613 h 4117"/>
                  <a:gd name="T24" fmla="*/ 541 w 992"/>
                  <a:gd name="T25" fmla="*/ 4117 h 4117"/>
                  <a:gd name="T26" fmla="*/ 992 w 992"/>
                  <a:gd name="T27" fmla="*/ 4117 h 4117"/>
                  <a:gd name="T28" fmla="*/ 983 w 992"/>
                  <a:gd name="T29" fmla="*/ 0 h 4117"/>
                  <a:gd name="T30" fmla="*/ 113 w 992"/>
                  <a:gd name="T31" fmla="*/ 0 h 4117"/>
                  <a:gd name="T32" fmla="*/ 67 w 992"/>
                  <a:gd name="T33" fmla="*/ 89 h 4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2" h="4117">
                    <a:moveTo>
                      <a:pt x="67" y="89"/>
                    </a:moveTo>
                    <a:lnTo>
                      <a:pt x="283" y="205"/>
                    </a:lnTo>
                    <a:lnTo>
                      <a:pt x="419" y="404"/>
                    </a:lnTo>
                    <a:lnTo>
                      <a:pt x="519" y="615"/>
                    </a:lnTo>
                    <a:lnTo>
                      <a:pt x="564" y="919"/>
                    </a:lnTo>
                    <a:lnTo>
                      <a:pt x="505" y="1171"/>
                    </a:lnTo>
                    <a:lnTo>
                      <a:pt x="334" y="1391"/>
                    </a:lnTo>
                    <a:lnTo>
                      <a:pt x="89" y="1768"/>
                    </a:lnTo>
                    <a:lnTo>
                      <a:pt x="0" y="2050"/>
                    </a:lnTo>
                    <a:lnTo>
                      <a:pt x="121" y="2393"/>
                    </a:lnTo>
                    <a:lnTo>
                      <a:pt x="419" y="3021"/>
                    </a:lnTo>
                    <a:lnTo>
                      <a:pt x="593" y="3613"/>
                    </a:lnTo>
                    <a:lnTo>
                      <a:pt x="541" y="4117"/>
                    </a:lnTo>
                    <a:lnTo>
                      <a:pt x="992" y="4117"/>
                    </a:lnTo>
                    <a:lnTo>
                      <a:pt x="983" y="0"/>
                    </a:lnTo>
                    <a:lnTo>
                      <a:pt x="113" y="0"/>
                    </a:lnTo>
                    <a:lnTo>
                      <a:pt x="67" y="8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cs typeface="Gotham Light"/>
                </a:endParaRPr>
              </a:p>
            </p:txBody>
          </p:sp>
          <p:sp>
            <p:nvSpPr>
              <p:cNvPr id="13" name="Freeform 35"/>
              <p:cNvSpPr>
                <a:spLocks/>
              </p:cNvSpPr>
              <p:nvPr/>
            </p:nvSpPr>
            <p:spPr bwMode="auto">
              <a:xfrm>
                <a:off x="30710" y="408573"/>
                <a:ext cx="2219325" cy="6535739"/>
              </a:xfrm>
              <a:custGeom>
                <a:avLst/>
                <a:gdLst>
                  <a:gd name="T0" fmla="*/ 901 w 1398"/>
                  <a:gd name="T1" fmla="*/ 142 h 4117"/>
                  <a:gd name="T2" fmla="*/ 627 w 1398"/>
                  <a:gd name="T3" fmla="*/ 341 h 4117"/>
                  <a:gd name="T4" fmla="*/ 477 w 1398"/>
                  <a:gd name="T5" fmla="*/ 611 h 4117"/>
                  <a:gd name="T6" fmla="*/ 477 w 1398"/>
                  <a:gd name="T7" fmla="*/ 950 h 4117"/>
                  <a:gd name="T8" fmla="*/ 608 w 1398"/>
                  <a:gd name="T9" fmla="*/ 1279 h 4117"/>
                  <a:gd name="T10" fmla="*/ 690 w 1398"/>
                  <a:gd name="T11" fmla="*/ 1853 h 4117"/>
                  <a:gd name="T12" fmla="*/ 1176 w 1398"/>
                  <a:gd name="T13" fmla="*/ 1888 h 4117"/>
                  <a:gd name="T14" fmla="*/ 1398 w 1398"/>
                  <a:gd name="T15" fmla="*/ 2588 h 4117"/>
                  <a:gd name="T16" fmla="*/ 1042 w 1398"/>
                  <a:gd name="T17" fmla="*/ 3142 h 4117"/>
                  <a:gd name="T18" fmla="*/ 901 w 1398"/>
                  <a:gd name="T19" fmla="*/ 3441 h 4117"/>
                  <a:gd name="T20" fmla="*/ 690 w 1398"/>
                  <a:gd name="T21" fmla="*/ 4117 h 4117"/>
                  <a:gd name="T22" fmla="*/ 0 w 1398"/>
                  <a:gd name="T23" fmla="*/ 4117 h 4117"/>
                  <a:gd name="T24" fmla="*/ 0 w 1398"/>
                  <a:gd name="T25" fmla="*/ 0 h 4117"/>
                  <a:gd name="T26" fmla="*/ 699 w 1398"/>
                  <a:gd name="T27" fmla="*/ 0 h 4117"/>
                  <a:gd name="T28" fmla="*/ 901 w 1398"/>
                  <a:gd name="T29" fmla="*/ 142 h 4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8" h="4117">
                    <a:moveTo>
                      <a:pt x="901" y="142"/>
                    </a:moveTo>
                    <a:lnTo>
                      <a:pt x="627" y="341"/>
                    </a:lnTo>
                    <a:lnTo>
                      <a:pt x="477" y="611"/>
                    </a:lnTo>
                    <a:lnTo>
                      <a:pt x="477" y="950"/>
                    </a:lnTo>
                    <a:lnTo>
                      <a:pt x="608" y="1279"/>
                    </a:lnTo>
                    <a:lnTo>
                      <a:pt x="690" y="1853"/>
                    </a:lnTo>
                    <a:lnTo>
                      <a:pt x="1176" y="1888"/>
                    </a:lnTo>
                    <a:lnTo>
                      <a:pt x="1398" y="2588"/>
                    </a:lnTo>
                    <a:lnTo>
                      <a:pt x="1042" y="3142"/>
                    </a:lnTo>
                    <a:lnTo>
                      <a:pt x="901" y="3441"/>
                    </a:lnTo>
                    <a:lnTo>
                      <a:pt x="690" y="4117"/>
                    </a:lnTo>
                    <a:lnTo>
                      <a:pt x="0" y="4117"/>
                    </a:lnTo>
                    <a:lnTo>
                      <a:pt x="0" y="0"/>
                    </a:lnTo>
                    <a:lnTo>
                      <a:pt x="699" y="0"/>
                    </a:lnTo>
                    <a:lnTo>
                      <a:pt x="901" y="14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cs typeface="Gotham Light"/>
                </a:endParaRPr>
              </a:p>
            </p:txBody>
          </p:sp>
        </p:grpSp>
        <p:sp>
          <p:nvSpPr>
            <p:cNvPr id="10" name="Freeform 36"/>
            <p:cNvSpPr>
              <a:spLocks noEditPoints="1"/>
            </p:cNvSpPr>
            <p:nvPr/>
          </p:nvSpPr>
          <p:spPr bwMode="auto">
            <a:xfrm>
              <a:off x="5605714" y="1161748"/>
              <a:ext cx="2886819" cy="3942096"/>
            </a:xfrm>
            <a:custGeom>
              <a:avLst/>
              <a:gdLst>
                <a:gd name="T0" fmla="*/ 913 w 1589"/>
                <a:gd name="T1" fmla="*/ 29 h 2169"/>
                <a:gd name="T2" fmla="*/ 126 w 1589"/>
                <a:gd name="T3" fmla="*/ 393 h 2169"/>
                <a:gd name="T4" fmla="*/ 89 w 1589"/>
                <a:gd name="T5" fmla="*/ 690 h 2169"/>
                <a:gd name="T6" fmla="*/ 103 w 1589"/>
                <a:gd name="T7" fmla="*/ 930 h 2169"/>
                <a:gd name="T8" fmla="*/ 20 w 1589"/>
                <a:gd name="T9" fmla="*/ 1132 h 2169"/>
                <a:gd name="T10" fmla="*/ 99 w 1589"/>
                <a:gd name="T11" fmla="*/ 1174 h 2169"/>
                <a:gd name="T12" fmla="*/ 69 w 1589"/>
                <a:gd name="T13" fmla="*/ 1255 h 2169"/>
                <a:gd name="T14" fmla="*/ 107 w 1589"/>
                <a:gd name="T15" fmla="*/ 1335 h 2169"/>
                <a:gd name="T16" fmla="*/ 90 w 1589"/>
                <a:gd name="T17" fmla="*/ 1427 h 2169"/>
                <a:gd name="T18" fmla="*/ 153 w 1589"/>
                <a:gd name="T19" fmla="*/ 1482 h 2169"/>
                <a:gd name="T20" fmla="*/ 229 w 1589"/>
                <a:gd name="T21" fmla="*/ 1642 h 2169"/>
                <a:gd name="T22" fmla="*/ 583 w 1589"/>
                <a:gd name="T23" fmla="*/ 1567 h 2169"/>
                <a:gd name="T24" fmla="*/ 675 w 1589"/>
                <a:gd name="T25" fmla="*/ 1816 h 2169"/>
                <a:gd name="T26" fmla="*/ 630 w 1589"/>
                <a:gd name="T27" fmla="*/ 2057 h 2169"/>
                <a:gd name="T28" fmla="*/ 696 w 1589"/>
                <a:gd name="T29" fmla="*/ 2163 h 2169"/>
                <a:gd name="T30" fmla="*/ 1299 w 1589"/>
                <a:gd name="T31" fmla="*/ 1653 h 2169"/>
                <a:gd name="T32" fmla="*/ 1589 w 1589"/>
                <a:gd name="T33" fmla="*/ 633 h 2169"/>
                <a:gd name="T34" fmla="*/ 1216 w 1589"/>
                <a:gd name="T35" fmla="*/ 1223 h 2169"/>
                <a:gd name="T36" fmla="*/ 1103 w 1589"/>
                <a:gd name="T37" fmla="*/ 1202 h 2169"/>
                <a:gd name="T38" fmla="*/ 1051 w 1589"/>
                <a:gd name="T39" fmla="*/ 1111 h 2169"/>
                <a:gd name="T40" fmla="*/ 975 w 1589"/>
                <a:gd name="T41" fmla="*/ 1004 h 2169"/>
                <a:gd name="T42" fmla="*/ 818 w 1589"/>
                <a:gd name="T43" fmla="*/ 995 h 2169"/>
                <a:gd name="T44" fmla="*/ 630 w 1589"/>
                <a:gd name="T45" fmla="*/ 887 h 2169"/>
                <a:gd name="T46" fmla="*/ 551 w 1589"/>
                <a:gd name="T47" fmla="*/ 808 h 2169"/>
                <a:gd name="T48" fmla="*/ 442 w 1589"/>
                <a:gd name="T49" fmla="*/ 755 h 2169"/>
                <a:gd name="T50" fmla="*/ 341 w 1589"/>
                <a:gd name="T51" fmla="*/ 708 h 2169"/>
                <a:gd name="T52" fmla="*/ 171 w 1589"/>
                <a:gd name="T53" fmla="*/ 590 h 2169"/>
                <a:gd name="T54" fmla="*/ 198 w 1589"/>
                <a:gd name="T55" fmla="*/ 482 h 2169"/>
                <a:gd name="T56" fmla="*/ 244 w 1589"/>
                <a:gd name="T57" fmla="*/ 409 h 2169"/>
                <a:gd name="T58" fmla="*/ 370 w 1589"/>
                <a:gd name="T59" fmla="*/ 283 h 2169"/>
                <a:gd name="T60" fmla="*/ 457 w 1589"/>
                <a:gd name="T61" fmla="*/ 211 h 2169"/>
                <a:gd name="T62" fmla="*/ 592 w 1589"/>
                <a:gd name="T63" fmla="*/ 147 h 2169"/>
                <a:gd name="T64" fmla="*/ 782 w 1589"/>
                <a:gd name="T65" fmla="*/ 96 h 2169"/>
                <a:gd name="T66" fmla="*/ 936 w 1589"/>
                <a:gd name="T67" fmla="*/ 87 h 2169"/>
                <a:gd name="T68" fmla="*/ 1105 w 1589"/>
                <a:gd name="T69" fmla="*/ 108 h 2169"/>
                <a:gd name="T70" fmla="*/ 1373 w 1589"/>
                <a:gd name="T71" fmla="*/ 309 h 2169"/>
                <a:gd name="T72" fmla="*/ 1523 w 1589"/>
                <a:gd name="T73" fmla="*/ 620 h 2169"/>
                <a:gd name="T74" fmla="*/ 1529 w 1589"/>
                <a:gd name="T75" fmla="*/ 754 h 2169"/>
                <a:gd name="T76" fmla="*/ 1439 w 1589"/>
                <a:gd name="T77" fmla="*/ 910 h 2169"/>
                <a:gd name="T78" fmla="*/ 1297 w 1589"/>
                <a:gd name="T79" fmla="*/ 110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9" h="2169">
                  <a:moveTo>
                    <a:pt x="1589" y="633"/>
                  </a:moveTo>
                  <a:cubicBezTo>
                    <a:pt x="1589" y="257"/>
                    <a:pt x="1275" y="0"/>
                    <a:pt x="913" y="29"/>
                  </a:cubicBezTo>
                  <a:cubicBezTo>
                    <a:pt x="552" y="57"/>
                    <a:pt x="378" y="162"/>
                    <a:pt x="302" y="210"/>
                  </a:cubicBezTo>
                  <a:cubicBezTo>
                    <a:pt x="226" y="257"/>
                    <a:pt x="152" y="341"/>
                    <a:pt x="126" y="393"/>
                  </a:cubicBezTo>
                  <a:cubicBezTo>
                    <a:pt x="99" y="445"/>
                    <a:pt x="83" y="542"/>
                    <a:pt x="80" y="587"/>
                  </a:cubicBezTo>
                  <a:cubicBezTo>
                    <a:pt x="77" y="632"/>
                    <a:pt x="82" y="660"/>
                    <a:pt x="89" y="690"/>
                  </a:cubicBezTo>
                  <a:cubicBezTo>
                    <a:pt x="96" y="720"/>
                    <a:pt x="126" y="769"/>
                    <a:pt x="135" y="806"/>
                  </a:cubicBezTo>
                  <a:cubicBezTo>
                    <a:pt x="143" y="842"/>
                    <a:pt x="120" y="904"/>
                    <a:pt x="103" y="930"/>
                  </a:cubicBezTo>
                  <a:cubicBezTo>
                    <a:pt x="87" y="955"/>
                    <a:pt x="29" y="1039"/>
                    <a:pt x="15" y="1060"/>
                  </a:cubicBezTo>
                  <a:cubicBezTo>
                    <a:pt x="0" y="1081"/>
                    <a:pt x="10" y="1109"/>
                    <a:pt x="20" y="1132"/>
                  </a:cubicBezTo>
                  <a:cubicBezTo>
                    <a:pt x="30" y="1156"/>
                    <a:pt x="67" y="1165"/>
                    <a:pt x="75" y="1168"/>
                  </a:cubicBezTo>
                  <a:cubicBezTo>
                    <a:pt x="83" y="1171"/>
                    <a:pt x="96" y="1171"/>
                    <a:pt x="99" y="1174"/>
                  </a:cubicBezTo>
                  <a:cubicBezTo>
                    <a:pt x="101" y="1177"/>
                    <a:pt x="97" y="1202"/>
                    <a:pt x="92" y="1217"/>
                  </a:cubicBezTo>
                  <a:cubicBezTo>
                    <a:pt x="88" y="1231"/>
                    <a:pt x="74" y="1247"/>
                    <a:pt x="69" y="1255"/>
                  </a:cubicBezTo>
                  <a:cubicBezTo>
                    <a:pt x="64" y="1264"/>
                    <a:pt x="72" y="1292"/>
                    <a:pt x="80" y="1309"/>
                  </a:cubicBezTo>
                  <a:cubicBezTo>
                    <a:pt x="87" y="1326"/>
                    <a:pt x="107" y="1335"/>
                    <a:pt x="107" y="1335"/>
                  </a:cubicBezTo>
                  <a:cubicBezTo>
                    <a:pt x="107" y="1335"/>
                    <a:pt x="79" y="1358"/>
                    <a:pt x="80" y="1384"/>
                  </a:cubicBezTo>
                  <a:cubicBezTo>
                    <a:pt x="80" y="1410"/>
                    <a:pt x="84" y="1423"/>
                    <a:pt x="90" y="1427"/>
                  </a:cubicBezTo>
                  <a:cubicBezTo>
                    <a:pt x="95" y="1431"/>
                    <a:pt x="127" y="1439"/>
                    <a:pt x="135" y="1451"/>
                  </a:cubicBezTo>
                  <a:cubicBezTo>
                    <a:pt x="143" y="1462"/>
                    <a:pt x="151" y="1473"/>
                    <a:pt x="153" y="1482"/>
                  </a:cubicBezTo>
                  <a:cubicBezTo>
                    <a:pt x="154" y="1488"/>
                    <a:pt x="150" y="1502"/>
                    <a:pt x="149" y="1511"/>
                  </a:cubicBezTo>
                  <a:cubicBezTo>
                    <a:pt x="145" y="1553"/>
                    <a:pt x="162" y="1638"/>
                    <a:pt x="229" y="1642"/>
                  </a:cubicBezTo>
                  <a:cubicBezTo>
                    <a:pt x="282" y="1645"/>
                    <a:pt x="365" y="1614"/>
                    <a:pt x="396" y="1607"/>
                  </a:cubicBezTo>
                  <a:cubicBezTo>
                    <a:pt x="426" y="1601"/>
                    <a:pt x="559" y="1551"/>
                    <a:pt x="583" y="1567"/>
                  </a:cubicBezTo>
                  <a:cubicBezTo>
                    <a:pt x="608" y="1584"/>
                    <a:pt x="612" y="1609"/>
                    <a:pt x="619" y="1632"/>
                  </a:cubicBezTo>
                  <a:cubicBezTo>
                    <a:pt x="627" y="1656"/>
                    <a:pt x="665" y="1773"/>
                    <a:pt x="675" y="1816"/>
                  </a:cubicBezTo>
                  <a:cubicBezTo>
                    <a:pt x="685" y="1858"/>
                    <a:pt x="708" y="1934"/>
                    <a:pt x="714" y="1957"/>
                  </a:cubicBezTo>
                  <a:cubicBezTo>
                    <a:pt x="675" y="1967"/>
                    <a:pt x="635" y="2046"/>
                    <a:pt x="630" y="2057"/>
                  </a:cubicBezTo>
                  <a:cubicBezTo>
                    <a:pt x="609" y="2163"/>
                    <a:pt x="609" y="2163"/>
                    <a:pt x="609" y="2163"/>
                  </a:cubicBezTo>
                  <a:cubicBezTo>
                    <a:pt x="609" y="2163"/>
                    <a:pt x="697" y="2169"/>
                    <a:pt x="696" y="2163"/>
                  </a:cubicBezTo>
                  <a:cubicBezTo>
                    <a:pt x="695" y="2158"/>
                    <a:pt x="1263" y="1721"/>
                    <a:pt x="1263" y="1721"/>
                  </a:cubicBezTo>
                  <a:cubicBezTo>
                    <a:pt x="1299" y="1653"/>
                    <a:pt x="1299" y="1653"/>
                    <a:pt x="1299" y="1653"/>
                  </a:cubicBezTo>
                  <a:cubicBezTo>
                    <a:pt x="1219" y="1406"/>
                    <a:pt x="1279" y="1307"/>
                    <a:pt x="1355" y="1193"/>
                  </a:cubicBezTo>
                  <a:cubicBezTo>
                    <a:pt x="1426" y="1087"/>
                    <a:pt x="1589" y="1008"/>
                    <a:pt x="1589" y="633"/>
                  </a:cubicBezTo>
                  <a:close/>
                  <a:moveTo>
                    <a:pt x="1297" y="1119"/>
                  </a:moveTo>
                  <a:cubicBezTo>
                    <a:pt x="1297" y="1169"/>
                    <a:pt x="1263" y="1211"/>
                    <a:pt x="1216" y="1223"/>
                  </a:cubicBezTo>
                  <a:cubicBezTo>
                    <a:pt x="1208" y="1245"/>
                    <a:pt x="1187" y="1261"/>
                    <a:pt x="1162" y="1261"/>
                  </a:cubicBezTo>
                  <a:cubicBezTo>
                    <a:pt x="1129" y="1261"/>
                    <a:pt x="1103" y="1234"/>
                    <a:pt x="1103" y="1202"/>
                  </a:cubicBezTo>
                  <a:cubicBezTo>
                    <a:pt x="1103" y="1197"/>
                    <a:pt x="1104" y="1191"/>
                    <a:pt x="1106" y="1186"/>
                  </a:cubicBezTo>
                  <a:cubicBezTo>
                    <a:pt x="1074" y="1176"/>
                    <a:pt x="1051" y="1146"/>
                    <a:pt x="1051" y="1111"/>
                  </a:cubicBezTo>
                  <a:cubicBezTo>
                    <a:pt x="1051" y="1107"/>
                    <a:pt x="1052" y="1103"/>
                    <a:pt x="1052" y="1099"/>
                  </a:cubicBezTo>
                  <a:cubicBezTo>
                    <a:pt x="1010" y="1087"/>
                    <a:pt x="978" y="1050"/>
                    <a:pt x="975" y="1004"/>
                  </a:cubicBezTo>
                  <a:cubicBezTo>
                    <a:pt x="946" y="1001"/>
                    <a:pt x="920" y="993"/>
                    <a:pt x="895" y="981"/>
                  </a:cubicBezTo>
                  <a:cubicBezTo>
                    <a:pt x="871" y="990"/>
                    <a:pt x="845" y="995"/>
                    <a:pt x="818" y="995"/>
                  </a:cubicBezTo>
                  <a:cubicBezTo>
                    <a:pt x="738" y="995"/>
                    <a:pt x="668" y="952"/>
                    <a:pt x="631" y="887"/>
                  </a:cubicBezTo>
                  <a:cubicBezTo>
                    <a:pt x="631" y="887"/>
                    <a:pt x="630" y="887"/>
                    <a:pt x="630" y="887"/>
                  </a:cubicBezTo>
                  <a:cubicBezTo>
                    <a:pt x="586" y="887"/>
                    <a:pt x="551" y="852"/>
                    <a:pt x="551" y="809"/>
                  </a:cubicBezTo>
                  <a:cubicBezTo>
                    <a:pt x="551" y="809"/>
                    <a:pt x="551" y="809"/>
                    <a:pt x="551" y="808"/>
                  </a:cubicBezTo>
                  <a:cubicBezTo>
                    <a:pt x="549" y="809"/>
                    <a:pt x="547" y="809"/>
                    <a:pt x="545" y="809"/>
                  </a:cubicBezTo>
                  <a:cubicBezTo>
                    <a:pt x="502" y="809"/>
                    <a:pt x="465" y="787"/>
                    <a:pt x="442" y="755"/>
                  </a:cubicBezTo>
                  <a:cubicBezTo>
                    <a:pt x="433" y="758"/>
                    <a:pt x="424" y="760"/>
                    <a:pt x="414" y="760"/>
                  </a:cubicBezTo>
                  <a:cubicBezTo>
                    <a:pt x="380" y="760"/>
                    <a:pt x="352" y="738"/>
                    <a:pt x="341" y="708"/>
                  </a:cubicBezTo>
                  <a:cubicBezTo>
                    <a:pt x="327" y="713"/>
                    <a:pt x="312" y="716"/>
                    <a:pt x="297" y="716"/>
                  </a:cubicBezTo>
                  <a:cubicBezTo>
                    <a:pt x="227" y="716"/>
                    <a:pt x="171" y="660"/>
                    <a:pt x="171" y="590"/>
                  </a:cubicBezTo>
                  <a:cubicBezTo>
                    <a:pt x="171" y="559"/>
                    <a:pt x="183" y="530"/>
                    <a:pt x="202" y="508"/>
                  </a:cubicBezTo>
                  <a:cubicBezTo>
                    <a:pt x="199" y="500"/>
                    <a:pt x="198" y="491"/>
                    <a:pt x="198" y="482"/>
                  </a:cubicBezTo>
                  <a:cubicBezTo>
                    <a:pt x="198" y="450"/>
                    <a:pt x="217" y="422"/>
                    <a:pt x="244" y="410"/>
                  </a:cubicBezTo>
                  <a:cubicBezTo>
                    <a:pt x="244" y="410"/>
                    <a:pt x="244" y="409"/>
                    <a:pt x="244" y="409"/>
                  </a:cubicBezTo>
                  <a:cubicBezTo>
                    <a:pt x="244" y="340"/>
                    <a:pt x="300" y="283"/>
                    <a:pt x="370" y="283"/>
                  </a:cubicBezTo>
                  <a:cubicBezTo>
                    <a:pt x="370" y="283"/>
                    <a:pt x="370" y="283"/>
                    <a:pt x="370" y="283"/>
                  </a:cubicBezTo>
                  <a:cubicBezTo>
                    <a:pt x="370" y="282"/>
                    <a:pt x="370" y="281"/>
                    <a:pt x="370" y="280"/>
                  </a:cubicBezTo>
                  <a:cubicBezTo>
                    <a:pt x="370" y="236"/>
                    <a:pt x="414" y="211"/>
                    <a:pt x="457" y="211"/>
                  </a:cubicBezTo>
                  <a:cubicBezTo>
                    <a:pt x="470" y="211"/>
                    <a:pt x="481" y="214"/>
                    <a:pt x="492" y="219"/>
                  </a:cubicBezTo>
                  <a:cubicBezTo>
                    <a:pt x="514" y="181"/>
                    <a:pt x="545" y="147"/>
                    <a:pt x="592" y="147"/>
                  </a:cubicBezTo>
                  <a:cubicBezTo>
                    <a:pt x="609" y="147"/>
                    <a:pt x="626" y="151"/>
                    <a:pt x="641" y="157"/>
                  </a:cubicBezTo>
                  <a:cubicBezTo>
                    <a:pt x="679" y="125"/>
                    <a:pt x="728" y="96"/>
                    <a:pt x="782" y="96"/>
                  </a:cubicBezTo>
                  <a:cubicBezTo>
                    <a:pt x="817" y="96"/>
                    <a:pt x="841" y="99"/>
                    <a:pt x="871" y="114"/>
                  </a:cubicBezTo>
                  <a:cubicBezTo>
                    <a:pt x="888" y="105"/>
                    <a:pt x="916" y="87"/>
                    <a:pt x="936" y="87"/>
                  </a:cubicBezTo>
                  <a:cubicBezTo>
                    <a:pt x="980" y="87"/>
                    <a:pt x="1011" y="86"/>
                    <a:pt x="1033" y="120"/>
                  </a:cubicBezTo>
                  <a:cubicBezTo>
                    <a:pt x="1046" y="111"/>
                    <a:pt x="1088" y="108"/>
                    <a:pt x="1105" y="108"/>
                  </a:cubicBezTo>
                  <a:cubicBezTo>
                    <a:pt x="1139" y="108"/>
                    <a:pt x="1188" y="156"/>
                    <a:pt x="1199" y="186"/>
                  </a:cubicBezTo>
                  <a:cubicBezTo>
                    <a:pt x="1279" y="152"/>
                    <a:pt x="1357" y="225"/>
                    <a:pt x="1373" y="309"/>
                  </a:cubicBezTo>
                  <a:cubicBezTo>
                    <a:pt x="1432" y="305"/>
                    <a:pt x="1485" y="391"/>
                    <a:pt x="1462" y="442"/>
                  </a:cubicBezTo>
                  <a:cubicBezTo>
                    <a:pt x="1513" y="483"/>
                    <a:pt x="1523" y="549"/>
                    <a:pt x="1523" y="620"/>
                  </a:cubicBezTo>
                  <a:cubicBezTo>
                    <a:pt x="1523" y="645"/>
                    <a:pt x="1519" y="669"/>
                    <a:pt x="1512" y="692"/>
                  </a:cubicBezTo>
                  <a:cubicBezTo>
                    <a:pt x="1522" y="710"/>
                    <a:pt x="1529" y="731"/>
                    <a:pt x="1529" y="754"/>
                  </a:cubicBezTo>
                  <a:cubicBezTo>
                    <a:pt x="1529" y="814"/>
                    <a:pt x="1487" y="864"/>
                    <a:pt x="1432" y="877"/>
                  </a:cubicBezTo>
                  <a:cubicBezTo>
                    <a:pt x="1437" y="887"/>
                    <a:pt x="1439" y="898"/>
                    <a:pt x="1439" y="910"/>
                  </a:cubicBezTo>
                  <a:cubicBezTo>
                    <a:pt x="1439" y="946"/>
                    <a:pt x="1415" y="976"/>
                    <a:pt x="1383" y="985"/>
                  </a:cubicBezTo>
                  <a:cubicBezTo>
                    <a:pt x="1381" y="1040"/>
                    <a:pt x="1346" y="1087"/>
                    <a:pt x="1297" y="1105"/>
                  </a:cubicBezTo>
                  <a:cubicBezTo>
                    <a:pt x="1297" y="1110"/>
                    <a:pt x="1297" y="1114"/>
                    <a:pt x="1297" y="1119"/>
                  </a:cubicBezTo>
                  <a:close/>
                </a:path>
              </a:pathLst>
            </a:cu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a:ln>
                  <a:solidFill>
                    <a:schemeClr val="accent2"/>
                  </a:solidFill>
                </a:ln>
                <a:latin typeface="+mj-lt"/>
                <a:cs typeface="Gotham Light"/>
              </a:endParaRPr>
            </a:p>
          </p:txBody>
        </p:sp>
        <p:sp>
          <p:nvSpPr>
            <p:cNvPr id="11" name="Freeform 37"/>
            <p:cNvSpPr>
              <a:spLocks/>
            </p:cNvSpPr>
            <p:nvPr/>
          </p:nvSpPr>
          <p:spPr bwMode="auto">
            <a:xfrm>
              <a:off x="5869500" y="4148476"/>
              <a:ext cx="2877195" cy="2767173"/>
            </a:xfrm>
            <a:custGeom>
              <a:avLst/>
              <a:gdLst>
                <a:gd name="T0" fmla="*/ 1178 w 1554"/>
                <a:gd name="T1" fmla="*/ 59 h 1379"/>
                <a:gd name="T2" fmla="*/ 1171 w 1554"/>
                <a:gd name="T3" fmla="*/ 26 h 1379"/>
                <a:gd name="T4" fmla="*/ 1149 w 1554"/>
                <a:gd name="T5" fmla="*/ 0 h 1379"/>
                <a:gd name="T6" fmla="*/ 1120 w 1554"/>
                <a:gd name="T7" fmla="*/ 7 h 1379"/>
                <a:gd name="T8" fmla="*/ 1085 w 1554"/>
                <a:gd name="T9" fmla="*/ 8 h 1379"/>
                <a:gd name="T10" fmla="*/ 1038 w 1554"/>
                <a:gd name="T11" fmla="*/ 24 h 1379"/>
                <a:gd name="T12" fmla="*/ 960 w 1554"/>
                <a:gd name="T13" fmla="*/ 59 h 1379"/>
                <a:gd name="T14" fmla="*/ 902 w 1554"/>
                <a:gd name="T15" fmla="*/ 98 h 1379"/>
                <a:gd name="T16" fmla="*/ 864 w 1554"/>
                <a:gd name="T17" fmla="*/ 118 h 1379"/>
                <a:gd name="T18" fmla="*/ 757 w 1554"/>
                <a:gd name="T19" fmla="*/ 209 h 1379"/>
                <a:gd name="T20" fmla="*/ 653 w 1554"/>
                <a:gd name="T21" fmla="*/ 295 h 1379"/>
                <a:gd name="T22" fmla="*/ 607 w 1554"/>
                <a:gd name="T23" fmla="*/ 352 h 1379"/>
                <a:gd name="T24" fmla="*/ 543 w 1554"/>
                <a:gd name="T25" fmla="*/ 404 h 1379"/>
                <a:gd name="T26" fmla="*/ 502 w 1554"/>
                <a:gd name="T27" fmla="*/ 444 h 1379"/>
                <a:gd name="T28" fmla="*/ 469 w 1554"/>
                <a:gd name="T29" fmla="*/ 479 h 1379"/>
                <a:gd name="T30" fmla="*/ 528 w 1554"/>
                <a:gd name="T31" fmla="*/ 366 h 1379"/>
                <a:gd name="T32" fmla="*/ 558 w 1554"/>
                <a:gd name="T33" fmla="*/ 304 h 1379"/>
                <a:gd name="T34" fmla="*/ 524 w 1554"/>
                <a:gd name="T35" fmla="*/ 181 h 1379"/>
                <a:gd name="T36" fmla="*/ 406 w 1554"/>
                <a:gd name="T37" fmla="*/ 272 h 1379"/>
                <a:gd name="T38" fmla="*/ 379 w 1554"/>
                <a:gd name="T39" fmla="*/ 397 h 1379"/>
                <a:gd name="T40" fmla="*/ 263 w 1554"/>
                <a:gd name="T41" fmla="*/ 581 h 1379"/>
                <a:gd name="T42" fmla="*/ 214 w 1554"/>
                <a:gd name="T43" fmla="*/ 697 h 1379"/>
                <a:gd name="T44" fmla="*/ 133 w 1554"/>
                <a:gd name="T45" fmla="*/ 878 h 1379"/>
                <a:gd name="T46" fmla="*/ 77 w 1554"/>
                <a:gd name="T47" fmla="*/ 1078 h 1379"/>
                <a:gd name="T48" fmla="*/ 0 w 1554"/>
                <a:gd name="T49" fmla="*/ 1293 h 1379"/>
                <a:gd name="T50" fmla="*/ 1477 w 1554"/>
                <a:gd name="T51" fmla="*/ 1379 h 1379"/>
                <a:gd name="T52" fmla="*/ 1495 w 1554"/>
                <a:gd name="T53" fmla="*/ 1298 h 1379"/>
                <a:gd name="T54" fmla="*/ 1509 w 1554"/>
                <a:gd name="T55" fmla="*/ 1188 h 1379"/>
                <a:gd name="T56" fmla="*/ 1503 w 1554"/>
                <a:gd name="T57" fmla="*/ 1122 h 1379"/>
                <a:gd name="T58" fmla="*/ 1542 w 1554"/>
                <a:gd name="T59" fmla="*/ 1006 h 1379"/>
                <a:gd name="T60" fmla="*/ 1542 w 1554"/>
                <a:gd name="T61" fmla="*/ 953 h 1379"/>
                <a:gd name="T62" fmla="*/ 1543 w 1554"/>
                <a:gd name="T63" fmla="*/ 898 h 1379"/>
                <a:gd name="T64" fmla="*/ 1537 w 1554"/>
                <a:gd name="T65" fmla="*/ 841 h 1379"/>
                <a:gd name="T66" fmla="*/ 1509 w 1554"/>
                <a:gd name="T67" fmla="*/ 764 h 1379"/>
                <a:gd name="T68" fmla="*/ 1472 w 1554"/>
                <a:gd name="T69" fmla="*/ 716 h 1379"/>
                <a:gd name="T70" fmla="*/ 1468 w 1554"/>
                <a:gd name="T71" fmla="*/ 673 h 1379"/>
                <a:gd name="T72" fmla="*/ 1427 w 1554"/>
                <a:gd name="T73" fmla="*/ 574 h 1379"/>
                <a:gd name="T74" fmla="*/ 1399 w 1554"/>
                <a:gd name="T75" fmla="*/ 550 h 1379"/>
                <a:gd name="T76" fmla="*/ 1405 w 1554"/>
                <a:gd name="T77" fmla="*/ 495 h 1379"/>
                <a:gd name="T78" fmla="*/ 1384 w 1554"/>
                <a:gd name="T79" fmla="*/ 448 h 1379"/>
                <a:gd name="T80" fmla="*/ 1352 w 1554"/>
                <a:gd name="T81" fmla="*/ 359 h 1379"/>
                <a:gd name="T82" fmla="*/ 1314 w 1554"/>
                <a:gd name="T83" fmla="*/ 287 h 1379"/>
                <a:gd name="T84" fmla="*/ 1245 w 1554"/>
                <a:gd name="T85" fmla="*/ 181 h 1379"/>
                <a:gd name="T86" fmla="*/ 1237 w 1554"/>
                <a:gd name="T87" fmla="*/ 145 h 1379"/>
                <a:gd name="T88" fmla="*/ 1241 w 1554"/>
                <a:gd name="T89" fmla="*/ 81 h 1379"/>
                <a:gd name="T90" fmla="*/ 1178 w 1554"/>
                <a:gd name="T91" fmla="*/ 59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4" h="1379">
                  <a:moveTo>
                    <a:pt x="1178" y="59"/>
                  </a:moveTo>
                  <a:cubicBezTo>
                    <a:pt x="1178" y="59"/>
                    <a:pt x="1176" y="36"/>
                    <a:pt x="1171" y="26"/>
                  </a:cubicBezTo>
                  <a:cubicBezTo>
                    <a:pt x="1167" y="16"/>
                    <a:pt x="1166" y="0"/>
                    <a:pt x="1149" y="0"/>
                  </a:cubicBezTo>
                  <a:cubicBezTo>
                    <a:pt x="1132" y="0"/>
                    <a:pt x="1126" y="6"/>
                    <a:pt x="1120" y="7"/>
                  </a:cubicBezTo>
                  <a:cubicBezTo>
                    <a:pt x="1113" y="8"/>
                    <a:pt x="1099" y="7"/>
                    <a:pt x="1085" y="8"/>
                  </a:cubicBezTo>
                  <a:cubicBezTo>
                    <a:pt x="1070" y="9"/>
                    <a:pt x="1065" y="19"/>
                    <a:pt x="1038" y="24"/>
                  </a:cubicBezTo>
                  <a:cubicBezTo>
                    <a:pt x="1011" y="28"/>
                    <a:pt x="975" y="46"/>
                    <a:pt x="960" y="59"/>
                  </a:cubicBezTo>
                  <a:cubicBezTo>
                    <a:pt x="944" y="71"/>
                    <a:pt x="914" y="88"/>
                    <a:pt x="902" y="98"/>
                  </a:cubicBezTo>
                  <a:cubicBezTo>
                    <a:pt x="890" y="108"/>
                    <a:pt x="875" y="104"/>
                    <a:pt x="864" y="118"/>
                  </a:cubicBezTo>
                  <a:cubicBezTo>
                    <a:pt x="852" y="133"/>
                    <a:pt x="779" y="187"/>
                    <a:pt x="757" y="209"/>
                  </a:cubicBezTo>
                  <a:cubicBezTo>
                    <a:pt x="734" y="230"/>
                    <a:pt x="663" y="268"/>
                    <a:pt x="653" y="295"/>
                  </a:cubicBezTo>
                  <a:cubicBezTo>
                    <a:pt x="643" y="323"/>
                    <a:pt x="627" y="345"/>
                    <a:pt x="607" y="352"/>
                  </a:cubicBezTo>
                  <a:cubicBezTo>
                    <a:pt x="586" y="359"/>
                    <a:pt x="551" y="388"/>
                    <a:pt x="543" y="404"/>
                  </a:cubicBezTo>
                  <a:cubicBezTo>
                    <a:pt x="536" y="419"/>
                    <a:pt x="513" y="428"/>
                    <a:pt x="502" y="444"/>
                  </a:cubicBezTo>
                  <a:cubicBezTo>
                    <a:pt x="490" y="460"/>
                    <a:pt x="469" y="479"/>
                    <a:pt x="469" y="479"/>
                  </a:cubicBezTo>
                  <a:cubicBezTo>
                    <a:pt x="469" y="479"/>
                    <a:pt x="514" y="385"/>
                    <a:pt x="528" y="366"/>
                  </a:cubicBezTo>
                  <a:cubicBezTo>
                    <a:pt x="541" y="348"/>
                    <a:pt x="546" y="314"/>
                    <a:pt x="558" y="304"/>
                  </a:cubicBezTo>
                  <a:cubicBezTo>
                    <a:pt x="552" y="279"/>
                    <a:pt x="534" y="216"/>
                    <a:pt x="524" y="181"/>
                  </a:cubicBezTo>
                  <a:cubicBezTo>
                    <a:pt x="483" y="203"/>
                    <a:pt x="418" y="248"/>
                    <a:pt x="406" y="272"/>
                  </a:cubicBezTo>
                  <a:cubicBezTo>
                    <a:pt x="394" y="295"/>
                    <a:pt x="382" y="373"/>
                    <a:pt x="379" y="397"/>
                  </a:cubicBezTo>
                  <a:cubicBezTo>
                    <a:pt x="345" y="416"/>
                    <a:pt x="272" y="552"/>
                    <a:pt x="263" y="581"/>
                  </a:cubicBezTo>
                  <a:cubicBezTo>
                    <a:pt x="254" y="609"/>
                    <a:pt x="219" y="652"/>
                    <a:pt x="214" y="697"/>
                  </a:cubicBezTo>
                  <a:cubicBezTo>
                    <a:pt x="208" y="743"/>
                    <a:pt x="151" y="831"/>
                    <a:pt x="133" y="878"/>
                  </a:cubicBezTo>
                  <a:cubicBezTo>
                    <a:pt x="115" y="924"/>
                    <a:pt x="87" y="1041"/>
                    <a:pt x="77" y="1078"/>
                  </a:cubicBezTo>
                  <a:cubicBezTo>
                    <a:pt x="67" y="1115"/>
                    <a:pt x="0" y="1293"/>
                    <a:pt x="0" y="1293"/>
                  </a:cubicBezTo>
                  <a:cubicBezTo>
                    <a:pt x="1477" y="1379"/>
                    <a:pt x="1477" y="1379"/>
                    <a:pt x="1477" y="1379"/>
                  </a:cubicBezTo>
                  <a:cubicBezTo>
                    <a:pt x="1477" y="1379"/>
                    <a:pt x="1493" y="1335"/>
                    <a:pt x="1495" y="1298"/>
                  </a:cubicBezTo>
                  <a:cubicBezTo>
                    <a:pt x="1497" y="1262"/>
                    <a:pt x="1510" y="1219"/>
                    <a:pt x="1509" y="1188"/>
                  </a:cubicBezTo>
                  <a:cubicBezTo>
                    <a:pt x="1508" y="1158"/>
                    <a:pt x="1500" y="1150"/>
                    <a:pt x="1503" y="1122"/>
                  </a:cubicBezTo>
                  <a:cubicBezTo>
                    <a:pt x="1507" y="1094"/>
                    <a:pt x="1539" y="1032"/>
                    <a:pt x="1542" y="1006"/>
                  </a:cubicBezTo>
                  <a:cubicBezTo>
                    <a:pt x="1544" y="980"/>
                    <a:pt x="1541" y="973"/>
                    <a:pt x="1542" y="953"/>
                  </a:cubicBezTo>
                  <a:cubicBezTo>
                    <a:pt x="1543" y="933"/>
                    <a:pt x="1554" y="910"/>
                    <a:pt x="1543" y="898"/>
                  </a:cubicBezTo>
                  <a:cubicBezTo>
                    <a:pt x="1531" y="886"/>
                    <a:pt x="1542" y="860"/>
                    <a:pt x="1537" y="841"/>
                  </a:cubicBezTo>
                  <a:cubicBezTo>
                    <a:pt x="1532" y="822"/>
                    <a:pt x="1527" y="782"/>
                    <a:pt x="1509" y="764"/>
                  </a:cubicBezTo>
                  <a:cubicBezTo>
                    <a:pt x="1491" y="745"/>
                    <a:pt x="1468" y="725"/>
                    <a:pt x="1472" y="716"/>
                  </a:cubicBezTo>
                  <a:cubicBezTo>
                    <a:pt x="1475" y="706"/>
                    <a:pt x="1474" y="692"/>
                    <a:pt x="1468" y="673"/>
                  </a:cubicBezTo>
                  <a:cubicBezTo>
                    <a:pt x="1461" y="653"/>
                    <a:pt x="1434" y="584"/>
                    <a:pt x="1427" y="574"/>
                  </a:cubicBezTo>
                  <a:cubicBezTo>
                    <a:pt x="1420" y="565"/>
                    <a:pt x="1405" y="559"/>
                    <a:pt x="1399" y="550"/>
                  </a:cubicBezTo>
                  <a:cubicBezTo>
                    <a:pt x="1394" y="541"/>
                    <a:pt x="1409" y="513"/>
                    <a:pt x="1405" y="495"/>
                  </a:cubicBezTo>
                  <a:cubicBezTo>
                    <a:pt x="1402" y="477"/>
                    <a:pt x="1391" y="468"/>
                    <a:pt x="1384" y="448"/>
                  </a:cubicBezTo>
                  <a:cubicBezTo>
                    <a:pt x="1369" y="411"/>
                    <a:pt x="1351" y="375"/>
                    <a:pt x="1352" y="359"/>
                  </a:cubicBezTo>
                  <a:cubicBezTo>
                    <a:pt x="1352" y="342"/>
                    <a:pt x="1319" y="311"/>
                    <a:pt x="1314" y="287"/>
                  </a:cubicBezTo>
                  <a:cubicBezTo>
                    <a:pt x="1309" y="262"/>
                    <a:pt x="1251" y="201"/>
                    <a:pt x="1245" y="181"/>
                  </a:cubicBezTo>
                  <a:cubicBezTo>
                    <a:pt x="1239" y="161"/>
                    <a:pt x="1233" y="161"/>
                    <a:pt x="1237" y="145"/>
                  </a:cubicBezTo>
                  <a:cubicBezTo>
                    <a:pt x="1241" y="130"/>
                    <a:pt x="1255" y="98"/>
                    <a:pt x="1241" y="81"/>
                  </a:cubicBezTo>
                  <a:cubicBezTo>
                    <a:pt x="1228" y="64"/>
                    <a:pt x="1197" y="59"/>
                    <a:pt x="1178" y="59"/>
                  </a:cubicBezTo>
                  <a:close/>
                </a:path>
              </a:pathLst>
            </a:cu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a:ln>
                  <a:solidFill>
                    <a:schemeClr val="accent2"/>
                  </a:solidFill>
                </a:ln>
                <a:latin typeface="+mj-lt"/>
                <a:cs typeface="Gotham Light"/>
              </a:endParaRPr>
            </a:p>
          </p:txBody>
        </p:sp>
      </p:grpSp>
    </p:spTree>
    <p:custDataLst>
      <p:tags r:id="rId1"/>
    </p:custDataLst>
    <p:extLst>
      <p:ext uri="{BB962C8B-B14F-4D97-AF65-F5344CB8AC3E}">
        <p14:creationId xmlns:p14="http://schemas.microsoft.com/office/powerpoint/2010/main" val="2749237994"/>
      </p:ext>
    </p:extLst>
  </p:cSld>
  <p:clrMapOvr>
    <a:masterClrMapping/>
  </p:clrMapOvr>
  <p:transition spd="slow" advTm="365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3048001"/>
            <a:ext cx="331158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2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r"/>
            <a:r>
              <a:rPr lang="en-US" sz="2800" dirty="0">
                <a:solidFill>
                  <a:schemeClr val="bg1"/>
                </a:solidFill>
                <a:latin typeface="Open Sans Condensed Light" pitchFamily="34" charset="0"/>
                <a:ea typeface="Open Sans Condensed Light" pitchFamily="34" charset="0"/>
                <a:cs typeface="Open Sans Condensed Light" pitchFamily="34" charset="0"/>
              </a:rPr>
              <a:t>Which of the following represent LEED’s system goals or the impact categories?</a:t>
            </a:r>
          </a:p>
          <a:p>
            <a:pPr algn="r"/>
            <a:endParaRPr lang="en-US" sz="2800" dirty="0">
              <a:solidFill>
                <a:schemeClr val="bg1"/>
              </a:solidFill>
              <a:latin typeface="Open Sans Condensed Light" pitchFamily="34" charset="0"/>
              <a:ea typeface="Open Sans Condensed Light" pitchFamily="34" charset="0"/>
              <a:cs typeface="Open Sans Condensed Light" pitchFamily="34" charset="0"/>
            </a:endParaRP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10252560" y="19051"/>
            <a:ext cx="1558440" cy="3770263"/>
          </a:xfrm>
          <a:prstGeom prst="rect">
            <a:avLst/>
          </a:prstGeom>
          <a:noFill/>
        </p:spPr>
        <p:txBody>
          <a:bodyPr wrap="none" rtlCol="0">
            <a:spAutoFit/>
          </a:bodyPr>
          <a:lstStyle/>
          <a:p>
            <a:r>
              <a:rPr lang="en-US" sz="23900" dirty="0">
                <a:solidFill>
                  <a:schemeClr val="accent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7" name="Rectángulo 5"/>
          <p:cNvSpPr>
            <a:spLocks noChangeArrowheads="1"/>
          </p:cNvSpPr>
          <p:nvPr/>
        </p:nvSpPr>
        <p:spPr bwMode="auto">
          <a:xfrm>
            <a:off x="7119155" y="3200400"/>
            <a:ext cx="44374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Climate Change</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Human Health and Well-Being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Water Resources</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Biodiversity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Material Resources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Greener Economy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Community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All of the above</a:t>
            </a:r>
          </a:p>
        </p:txBody>
      </p:sp>
    </p:spTree>
    <p:custDataLst>
      <p:tags r:id="rId1"/>
    </p:custDataLst>
    <p:extLst>
      <p:ext uri="{BB962C8B-B14F-4D97-AF65-F5344CB8AC3E}">
        <p14:creationId xmlns:p14="http://schemas.microsoft.com/office/powerpoint/2010/main" val="166002026"/>
      </p:ext>
    </p:extLst>
  </p:cSld>
  <p:clrMapOvr>
    <a:masterClrMapping/>
  </p:clrMapOvr>
  <mc:AlternateContent xmlns:mc="http://schemas.openxmlformats.org/markup-compatibility/2006" xmlns:p14="http://schemas.microsoft.com/office/powerpoint/2010/main">
    <mc:Choice Requires="p14">
      <p:transition spd="slow" p14:dur="2000" advTm="86300"/>
    </mc:Choice>
    <mc:Fallback xmlns="">
      <p:transition spd="slow" advTm="86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xEl>
                                              <p:pRg st="7" end="7"/>
                                            </p:txEl>
                                          </p:spTgt>
                                        </p:tgtEl>
                                        <p:attrNameLst>
                                          <p:attrName>style.color</p:attrName>
                                        </p:attrNameLst>
                                      </p:cBhvr>
                                      <p:to>
                                        <a:srgbClr val="FFC000"/>
                                      </p:to>
                                    </p:animClr>
                                    <p:animClr clrSpc="rgb" dir="cw">
                                      <p:cBhvr>
                                        <p:cTn id="7" dur="500" fill="hold"/>
                                        <p:tgtEl>
                                          <p:spTgt spid="17">
                                            <p:txEl>
                                              <p:pRg st="7" end="7"/>
                                            </p:txEl>
                                          </p:spTgt>
                                        </p:tgtEl>
                                        <p:attrNameLst>
                                          <p:attrName>fillcolor</p:attrName>
                                        </p:attrNameLst>
                                      </p:cBhvr>
                                      <p:to>
                                        <a:srgbClr val="FFC000"/>
                                      </p:to>
                                    </p:animClr>
                                    <p:set>
                                      <p:cBhvr>
                                        <p:cTn id="8" dur="500" fill="hold"/>
                                        <p:tgtEl>
                                          <p:spTgt spid="17">
                                            <p:txEl>
                                              <p:pRg st="7" end="7"/>
                                            </p:txEl>
                                          </p:spTgt>
                                        </p:tgtEl>
                                        <p:attrNameLst>
                                          <p:attrName>fill.type</p:attrName>
                                        </p:attrNameLst>
                                      </p:cBhvr>
                                      <p:to>
                                        <p:strVal val="solid"/>
                                      </p:to>
                                    </p:set>
                                    <p:set>
                                      <p:cBhvr>
                                        <p:cTn id="9" dur="500" fill="hold"/>
                                        <p:tgtEl>
                                          <p:spTgt spid="17">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3048001"/>
            <a:ext cx="331158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2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r"/>
            <a:r>
              <a:rPr lang="en-US" sz="2800" dirty="0">
                <a:solidFill>
                  <a:schemeClr val="bg1"/>
                </a:solidFill>
                <a:latin typeface="Open Sans Condensed Light" pitchFamily="34" charset="0"/>
                <a:ea typeface="Open Sans Condensed Light" pitchFamily="34" charset="0"/>
                <a:cs typeface="Open Sans Condensed Light" pitchFamily="34" charset="0"/>
              </a:rPr>
              <a:t>What are the 3 association factors USGBC used to  measure and scale LEED credit outcome?</a:t>
            </a: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10023960" y="19051"/>
            <a:ext cx="1558440" cy="3770263"/>
          </a:xfrm>
          <a:prstGeom prst="rect">
            <a:avLst/>
          </a:prstGeom>
          <a:noFill/>
        </p:spPr>
        <p:txBody>
          <a:bodyPr wrap="none" rtlCol="0">
            <a:spAutoFit/>
          </a:bodyPr>
          <a:lstStyle/>
          <a:p>
            <a:r>
              <a:rPr lang="en-US" sz="23900" dirty="0">
                <a:solidFill>
                  <a:schemeClr val="accent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7" name="Rectángulo 5"/>
          <p:cNvSpPr>
            <a:spLocks noChangeArrowheads="1"/>
          </p:cNvSpPr>
          <p:nvPr/>
        </p:nvSpPr>
        <p:spPr bwMode="auto">
          <a:xfrm>
            <a:off x="7665728" y="3571060"/>
            <a:ext cx="398818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Relative efficacy</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Benefit Duration  </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Controllability of effect</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Energy Efficiency</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Health and Human Comfort </a:t>
            </a:r>
          </a:p>
        </p:txBody>
      </p:sp>
    </p:spTree>
    <p:custDataLst>
      <p:tags r:id="rId1"/>
    </p:custDataLst>
    <p:extLst>
      <p:ext uri="{BB962C8B-B14F-4D97-AF65-F5344CB8AC3E}">
        <p14:creationId xmlns:p14="http://schemas.microsoft.com/office/powerpoint/2010/main" val="3252296846"/>
      </p:ext>
    </p:extLst>
  </p:cSld>
  <p:clrMapOvr>
    <a:masterClrMapping/>
  </p:clrMapOvr>
  <mc:AlternateContent xmlns:mc="http://schemas.openxmlformats.org/markup-compatibility/2006" xmlns:p14="http://schemas.microsoft.com/office/powerpoint/2010/main">
    <mc:Choice Requires="p14">
      <p:transition spd="slow" p14:dur="2000" advTm="43280"/>
    </mc:Choice>
    <mc:Fallback xmlns="">
      <p:transition spd="slow" advTm="43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xEl>
                                              <p:pRg st="0" end="0"/>
                                            </p:txEl>
                                          </p:spTgt>
                                        </p:tgtEl>
                                        <p:attrNameLst>
                                          <p:attrName>style.color</p:attrName>
                                        </p:attrNameLst>
                                      </p:cBhvr>
                                      <p:to>
                                        <a:srgbClr val="FFC000"/>
                                      </p:to>
                                    </p:animClr>
                                    <p:animClr clrSpc="rgb" dir="cw">
                                      <p:cBhvr>
                                        <p:cTn id="7" dur="500" fill="hold"/>
                                        <p:tgtEl>
                                          <p:spTgt spid="17">
                                            <p:txEl>
                                              <p:pRg st="0" end="0"/>
                                            </p:txEl>
                                          </p:spTgt>
                                        </p:tgtEl>
                                        <p:attrNameLst>
                                          <p:attrName>fillcolor</p:attrName>
                                        </p:attrNameLst>
                                      </p:cBhvr>
                                      <p:to>
                                        <a:srgbClr val="FFC000"/>
                                      </p:to>
                                    </p:animClr>
                                    <p:set>
                                      <p:cBhvr>
                                        <p:cTn id="8" dur="500" fill="hold"/>
                                        <p:tgtEl>
                                          <p:spTgt spid="17">
                                            <p:txEl>
                                              <p:pRg st="0" end="0"/>
                                            </p:txEl>
                                          </p:spTgt>
                                        </p:tgtEl>
                                        <p:attrNameLst>
                                          <p:attrName>fill.type</p:attrName>
                                        </p:attrNameLst>
                                      </p:cBhvr>
                                      <p:to>
                                        <p:strVal val="solid"/>
                                      </p:to>
                                    </p:set>
                                    <p:set>
                                      <p:cBhvr>
                                        <p:cTn id="9" dur="500" fill="hold"/>
                                        <p:tgtEl>
                                          <p:spTgt spid="17">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1" end="1"/>
                                            </p:txEl>
                                          </p:spTgt>
                                        </p:tgtEl>
                                        <p:attrNameLst>
                                          <p:attrName>style.color</p:attrName>
                                        </p:attrNameLst>
                                      </p:cBhvr>
                                      <p:to>
                                        <a:srgbClr val="FFC000"/>
                                      </p:to>
                                    </p:animClr>
                                    <p:animClr clrSpc="rgb" dir="cw">
                                      <p:cBhvr>
                                        <p:cTn id="12" dur="500" fill="hold"/>
                                        <p:tgtEl>
                                          <p:spTgt spid="17">
                                            <p:txEl>
                                              <p:pRg st="1" end="1"/>
                                            </p:txEl>
                                          </p:spTgt>
                                        </p:tgtEl>
                                        <p:attrNameLst>
                                          <p:attrName>fillcolor</p:attrName>
                                        </p:attrNameLst>
                                      </p:cBhvr>
                                      <p:to>
                                        <a:srgbClr val="FFC000"/>
                                      </p:to>
                                    </p:animClr>
                                    <p:set>
                                      <p:cBhvr>
                                        <p:cTn id="13" dur="500" fill="hold"/>
                                        <p:tgtEl>
                                          <p:spTgt spid="17">
                                            <p:txEl>
                                              <p:pRg st="1" end="1"/>
                                            </p:txEl>
                                          </p:spTgt>
                                        </p:tgtEl>
                                        <p:attrNameLst>
                                          <p:attrName>fill.type</p:attrName>
                                        </p:attrNameLst>
                                      </p:cBhvr>
                                      <p:to>
                                        <p:strVal val="solid"/>
                                      </p:to>
                                    </p:set>
                                    <p:set>
                                      <p:cBhvr>
                                        <p:cTn id="14" dur="500" fill="hold"/>
                                        <p:tgtEl>
                                          <p:spTgt spid="17">
                                            <p:txEl>
                                              <p:pRg st="1" end="1"/>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2" end="2"/>
                                            </p:txEl>
                                          </p:spTgt>
                                        </p:tgtEl>
                                        <p:attrNameLst>
                                          <p:attrName>style.color</p:attrName>
                                        </p:attrNameLst>
                                      </p:cBhvr>
                                      <p:to>
                                        <a:srgbClr val="FFC000"/>
                                      </p:to>
                                    </p:animClr>
                                    <p:animClr clrSpc="rgb" dir="cw">
                                      <p:cBhvr>
                                        <p:cTn id="17" dur="500" fill="hold"/>
                                        <p:tgtEl>
                                          <p:spTgt spid="17">
                                            <p:txEl>
                                              <p:pRg st="2" end="2"/>
                                            </p:txEl>
                                          </p:spTgt>
                                        </p:tgtEl>
                                        <p:attrNameLst>
                                          <p:attrName>fillcolor</p:attrName>
                                        </p:attrNameLst>
                                      </p:cBhvr>
                                      <p:to>
                                        <a:srgbClr val="FFC000"/>
                                      </p:to>
                                    </p:animClr>
                                    <p:set>
                                      <p:cBhvr>
                                        <p:cTn id="18" dur="500" fill="hold"/>
                                        <p:tgtEl>
                                          <p:spTgt spid="17">
                                            <p:txEl>
                                              <p:pRg st="2" end="2"/>
                                            </p:txEl>
                                          </p:spTgt>
                                        </p:tgtEl>
                                        <p:attrNameLst>
                                          <p:attrName>fill.type</p:attrName>
                                        </p:attrNameLst>
                                      </p:cBhvr>
                                      <p:to>
                                        <p:strVal val="solid"/>
                                      </p:to>
                                    </p:set>
                                    <p:set>
                                      <p:cBhvr>
                                        <p:cTn id="19" dur="500" fill="hold"/>
                                        <p:tgtEl>
                                          <p:spTgt spid="1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solidFill>
            <a:srgbClr val="F2AE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3048001"/>
            <a:ext cx="331158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2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r"/>
            <a:r>
              <a:rPr lang="en-US" sz="2800" dirty="0">
                <a:solidFill>
                  <a:schemeClr val="bg1"/>
                </a:solidFill>
                <a:latin typeface="Open Sans Condensed Light" pitchFamily="34" charset="0"/>
                <a:ea typeface="Open Sans Condensed Light" pitchFamily="34" charset="0"/>
                <a:cs typeface="Open Sans Condensed Light" pitchFamily="34" charset="0"/>
              </a:rPr>
              <a:t>How does LEED address Global Adaptability. Select (3)?</a:t>
            </a: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10068450" y="0"/>
            <a:ext cx="1558440" cy="3770263"/>
          </a:xfrm>
          <a:prstGeom prst="rect">
            <a:avLst/>
          </a:prstGeom>
          <a:noFill/>
        </p:spPr>
        <p:txBody>
          <a:bodyPr wrap="none" rtlCol="0">
            <a:spAutoFit/>
          </a:bodyPr>
          <a:lstStyle/>
          <a:p>
            <a:r>
              <a:rPr lang="en-US" sz="23900" dirty="0">
                <a:solidFill>
                  <a:srgbClr val="F2AE1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7" name="Rectángulo 5"/>
          <p:cNvSpPr>
            <a:spLocks noChangeArrowheads="1"/>
          </p:cNvSpPr>
          <p:nvPr/>
        </p:nvSpPr>
        <p:spPr bwMode="auto">
          <a:xfrm>
            <a:off x="7463505" y="3561067"/>
            <a:ext cx="429298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Integrated universal language</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ACPs</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LEED International Roundtable</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More Reference Standards</a:t>
            </a:r>
          </a:p>
          <a:p>
            <a:pPr marL="514350" indent="-514350" algn="r">
              <a:buFont typeface="+mj-lt"/>
              <a:buAutoNum type="arabicPeriod"/>
            </a:pPr>
            <a:r>
              <a:rPr lang="en-US" sz="2800"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Enhanced Performance</a:t>
            </a:r>
          </a:p>
          <a:p>
            <a:pPr marL="514350" indent="-514350" algn="r">
              <a:buFont typeface="+mj-lt"/>
              <a:buAutoNum type="arabicPeriod"/>
            </a:pPr>
            <a:endParaRPr lang="en-US" sz="2800" dirty="0">
              <a:solidFill>
                <a:srgbClr val="F2AE1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Tree>
    <p:custDataLst>
      <p:tags r:id="rId1"/>
    </p:custDataLst>
    <p:extLst>
      <p:ext uri="{BB962C8B-B14F-4D97-AF65-F5344CB8AC3E}">
        <p14:creationId xmlns:p14="http://schemas.microsoft.com/office/powerpoint/2010/main" val="131982513"/>
      </p:ext>
    </p:extLst>
  </p:cSld>
  <p:clrMapOvr>
    <a:masterClrMapping/>
  </p:clrMapOvr>
  <mc:AlternateContent xmlns:mc="http://schemas.openxmlformats.org/markup-compatibility/2006" xmlns:p14="http://schemas.microsoft.com/office/powerpoint/2010/main">
    <mc:Choice Requires="p14">
      <p:transition spd="slow" p14:dur="2000" advTm="73100"/>
    </mc:Choice>
    <mc:Fallback xmlns="">
      <p:transition spd="slow" advTm="73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xEl>
                                              <p:pRg st="0" end="0"/>
                                            </p:txEl>
                                          </p:spTgt>
                                        </p:tgtEl>
                                        <p:attrNameLst>
                                          <p:attrName>style.color</p:attrName>
                                        </p:attrNameLst>
                                      </p:cBhvr>
                                      <p:to>
                                        <a:srgbClr val="FFC000"/>
                                      </p:to>
                                    </p:animClr>
                                    <p:animClr clrSpc="rgb" dir="cw">
                                      <p:cBhvr>
                                        <p:cTn id="7" dur="500" fill="hold"/>
                                        <p:tgtEl>
                                          <p:spTgt spid="17">
                                            <p:txEl>
                                              <p:pRg st="0" end="0"/>
                                            </p:txEl>
                                          </p:spTgt>
                                        </p:tgtEl>
                                        <p:attrNameLst>
                                          <p:attrName>fillcolor</p:attrName>
                                        </p:attrNameLst>
                                      </p:cBhvr>
                                      <p:to>
                                        <a:srgbClr val="FFC000"/>
                                      </p:to>
                                    </p:animClr>
                                    <p:set>
                                      <p:cBhvr>
                                        <p:cTn id="8" dur="500" fill="hold"/>
                                        <p:tgtEl>
                                          <p:spTgt spid="17">
                                            <p:txEl>
                                              <p:pRg st="0" end="0"/>
                                            </p:txEl>
                                          </p:spTgt>
                                        </p:tgtEl>
                                        <p:attrNameLst>
                                          <p:attrName>fill.type</p:attrName>
                                        </p:attrNameLst>
                                      </p:cBhvr>
                                      <p:to>
                                        <p:strVal val="solid"/>
                                      </p:to>
                                    </p:set>
                                    <p:set>
                                      <p:cBhvr>
                                        <p:cTn id="9" dur="500" fill="hold"/>
                                        <p:tgtEl>
                                          <p:spTgt spid="17">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1" end="1"/>
                                            </p:txEl>
                                          </p:spTgt>
                                        </p:tgtEl>
                                        <p:attrNameLst>
                                          <p:attrName>style.color</p:attrName>
                                        </p:attrNameLst>
                                      </p:cBhvr>
                                      <p:to>
                                        <a:srgbClr val="FFC000"/>
                                      </p:to>
                                    </p:animClr>
                                    <p:animClr clrSpc="rgb" dir="cw">
                                      <p:cBhvr>
                                        <p:cTn id="12" dur="500" fill="hold"/>
                                        <p:tgtEl>
                                          <p:spTgt spid="17">
                                            <p:txEl>
                                              <p:pRg st="1" end="1"/>
                                            </p:txEl>
                                          </p:spTgt>
                                        </p:tgtEl>
                                        <p:attrNameLst>
                                          <p:attrName>fillcolor</p:attrName>
                                        </p:attrNameLst>
                                      </p:cBhvr>
                                      <p:to>
                                        <a:srgbClr val="FFC000"/>
                                      </p:to>
                                    </p:animClr>
                                    <p:set>
                                      <p:cBhvr>
                                        <p:cTn id="13" dur="500" fill="hold"/>
                                        <p:tgtEl>
                                          <p:spTgt spid="17">
                                            <p:txEl>
                                              <p:pRg st="1" end="1"/>
                                            </p:txEl>
                                          </p:spTgt>
                                        </p:tgtEl>
                                        <p:attrNameLst>
                                          <p:attrName>fill.type</p:attrName>
                                        </p:attrNameLst>
                                      </p:cBhvr>
                                      <p:to>
                                        <p:strVal val="solid"/>
                                      </p:to>
                                    </p:set>
                                    <p:set>
                                      <p:cBhvr>
                                        <p:cTn id="14" dur="500" fill="hold"/>
                                        <p:tgtEl>
                                          <p:spTgt spid="17">
                                            <p:txEl>
                                              <p:pRg st="1" end="1"/>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2" end="2"/>
                                            </p:txEl>
                                          </p:spTgt>
                                        </p:tgtEl>
                                        <p:attrNameLst>
                                          <p:attrName>style.color</p:attrName>
                                        </p:attrNameLst>
                                      </p:cBhvr>
                                      <p:to>
                                        <a:srgbClr val="FFC000"/>
                                      </p:to>
                                    </p:animClr>
                                    <p:animClr clrSpc="rgb" dir="cw">
                                      <p:cBhvr>
                                        <p:cTn id="17" dur="500" fill="hold"/>
                                        <p:tgtEl>
                                          <p:spTgt spid="17">
                                            <p:txEl>
                                              <p:pRg st="2" end="2"/>
                                            </p:txEl>
                                          </p:spTgt>
                                        </p:tgtEl>
                                        <p:attrNameLst>
                                          <p:attrName>fillcolor</p:attrName>
                                        </p:attrNameLst>
                                      </p:cBhvr>
                                      <p:to>
                                        <a:srgbClr val="FFC000"/>
                                      </p:to>
                                    </p:animClr>
                                    <p:set>
                                      <p:cBhvr>
                                        <p:cTn id="18" dur="500" fill="hold"/>
                                        <p:tgtEl>
                                          <p:spTgt spid="17">
                                            <p:txEl>
                                              <p:pRg st="2" end="2"/>
                                            </p:txEl>
                                          </p:spTgt>
                                        </p:tgtEl>
                                        <p:attrNameLst>
                                          <p:attrName>fill.type</p:attrName>
                                        </p:attrNameLst>
                                      </p:cBhvr>
                                      <p:to>
                                        <p:strVal val="solid"/>
                                      </p:to>
                                    </p:set>
                                    <p:set>
                                      <p:cBhvr>
                                        <p:cTn id="19" dur="500" fill="hold"/>
                                        <p:tgtEl>
                                          <p:spTgt spid="1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solidFill>
            <a:srgbClr val="F2AE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3048000"/>
            <a:ext cx="331158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2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r"/>
            <a:r>
              <a:rPr lang="en-US" sz="2800" dirty="0">
                <a:solidFill>
                  <a:schemeClr val="bg1"/>
                </a:solidFill>
                <a:latin typeface="Open Sans Condensed Light" pitchFamily="34" charset="0"/>
                <a:ea typeface="Open Sans Condensed Light" pitchFamily="34" charset="0"/>
                <a:cs typeface="Open Sans Condensed Light" pitchFamily="34" charset="0"/>
              </a:rPr>
              <a:t>Which of the following are drivers behind 21 adaptations under LEED?  Choose (3)?</a:t>
            </a: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9947760" y="19051"/>
            <a:ext cx="1558440" cy="3770263"/>
          </a:xfrm>
          <a:prstGeom prst="rect">
            <a:avLst/>
          </a:prstGeom>
          <a:noFill/>
        </p:spPr>
        <p:txBody>
          <a:bodyPr wrap="none" rtlCol="0">
            <a:spAutoFit/>
          </a:bodyPr>
          <a:lstStyle/>
          <a:p>
            <a:r>
              <a:rPr lang="en-US" sz="23900" dirty="0">
                <a:solidFill>
                  <a:srgbClr val="F2AE1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7" name="Rectángulo 5"/>
          <p:cNvSpPr>
            <a:spLocks noChangeArrowheads="1"/>
          </p:cNvSpPr>
          <p:nvPr/>
        </p:nvSpPr>
        <p:spPr bwMode="auto">
          <a:xfrm>
            <a:off x="7978329" y="2933771"/>
            <a:ext cx="331158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To spur market transformation </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To make LEED easier for new market types</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To consider the unique needs and challenges of specific space types</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Regulatory requirements</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International Round Table</a:t>
            </a:r>
          </a:p>
          <a:p>
            <a:pPr marL="514350" indent="-514350" algn="r">
              <a:buFont typeface="+mj-lt"/>
              <a:buAutoNum type="arabicPeriod"/>
            </a:pPr>
            <a:endParaRPr lang="en-US" dirty="0">
              <a:solidFill>
                <a:srgbClr val="F2AE1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Tree>
    <p:custDataLst>
      <p:tags r:id="rId1"/>
    </p:custDataLst>
    <p:extLst>
      <p:ext uri="{BB962C8B-B14F-4D97-AF65-F5344CB8AC3E}">
        <p14:creationId xmlns:p14="http://schemas.microsoft.com/office/powerpoint/2010/main" val="1157856069"/>
      </p:ext>
    </p:extLst>
  </p:cSld>
  <p:clrMapOvr>
    <a:masterClrMapping/>
  </p:clrMapOvr>
  <mc:AlternateContent xmlns:mc="http://schemas.openxmlformats.org/markup-compatibility/2006" xmlns:p14="http://schemas.microsoft.com/office/powerpoint/2010/main">
    <mc:Choice Requires="p14">
      <p:transition spd="slow" p14:dur="2000" advTm="58380"/>
    </mc:Choice>
    <mc:Fallback xmlns="">
      <p:transition spd="slow" advTm="58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xEl>
                                              <p:pRg st="0" end="0"/>
                                            </p:txEl>
                                          </p:spTgt>
                                        </p:tgtEl>
                                        <p:attrNameLst>
                                          <p:attrName>style.color</p:attrName>
                                        </p:attrNameLst>
                                      </p:cBhvr>
                                      <p:to>
                                        <a:srgbClr val="FFC000"/>
                                      </p:to>
                                    </p:animClr>
                                    <p:animClr clrSpc="rgb" dir="cw">
                                      <p:cBhvr>
                                        <p:cTn id="7" dur="500" fill="hold"/>
                                        <p:tgtEl>
                                          <p:spTgt spid="17">
                                            <p:txEl>
                                              <p:pRg st="0" end="0"/>
                                            </p:txEl>
                                          </p:spTgt>
                                        </p:tgtEl>
                                        <p:attrNameLst>
                                          <p:attrName>fillcolor</p:attrName>
                                        </p:attrNameLst>
                                      </p:cBhvr>
                                      <p:to>
                                        <a:srgbClr val="FFC000"/>
                                      </p:to>
                                    </p:animClr>
                                    <p:set>
                                      <p:cBhvr>
                                        <p:cTn id="8" dur="500" fill="hold"/>
                                        <p:tgtEl>
                                          <p:spTgt spid="17">
                                            <p:txEl>
                                              <p:pRg st="0" end="0"/>
                                            </p:txEl>
                                          </p:spTgt>
                                        </p:tgtEl>
                                        <p:attrNameLst>
                                          <p:attrName>fill.type</p:attrName>
                                        </p:attrNameLst>
                                      </p:cBhvr>
                                      <p:to>
                                        <p:strVal val="solid"/>
                                      </p:to>
                                    </p:set>
                                    <p:set>
                                      <p:cBhvr>
                                        <p:cTn id="9" dur="500" fill="hold"/>
                                        <p:tgtEl>
                                          <p:spTgt spid="17">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2" end="2"/>
                                            </p:txEl>
                                          </p:spTgt>
                                        </p:tgtEl>
                                        <p:attrNameLst>
                                          <p:attrName>style.color</p:attrName>
                                        </p:attrNameLst>
                                      </p:cBhvr>
                                      <p:to>
                                        <a:srgbClr val="FFC000"/>
                                      </p:to>
                                    </p:animClr>
                                    <p:animClr clrSpc="rgb" dir="cw">
                                      <p:cBhvr>
                                        <p:cTn id="12" dur="500" fill="hold"/>
                                        <p:tgtEl>
                                          <p:spTgt spid="17">
                                            <p:txEl>
                                              <p:pRg st="2" end="2"/>
                                            </p:txEl>
                                          </p:spTgt>
                                        </p:tgtEl>
                                        <p:attrNameLst>
                                          <p:attrName>fillcolor</p:attrName>
                                        </p:attrNameLst>
                                      </p:cBhvr>
                                      <p:to>
                                        <a:srgbClr val="FFC000"/>
                                      </p:to>
                                    </p:animClr>
                                    <p:set>
                                      <p:cBhvr>
                                        <p:cTn id="13" dur="500" fill="hold"/>
                                        <p:tgtEl>
                                          <p:spTgt spid="17">
                                            <p:txEl>
                                              <p:pRg st="2" end="2"/>
                                            </p:txEl>
                                          </p:spTgt>
                                        </p:tgtEl>
                                        <p:attrNameLst>
                                          <p:attrName>fill.type</p:attrName>
                                        </p:attrNameLst>
                                      </p:cBhvr>
                                      <p:to>
                                        <p:strVal val="solid"/>
                                      </p:to>
                                    </p:set>
                                    <p:set>
                                      <p:cBhvr>
                                        <p:cTn id="14" dur="500" fill="hold"/>
                                        <p:tgtEl>
                                          <p:spTgt spid="17">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3" end="3"/>
                                            </p:txEl>
                                          </p:spTgt>
                                        </p:tgtEl>
                                        <p:attrNameLst>
                                          <p:attrName>style.color</p:attrName>
                                        </p:attrNameLst>
                                      </p:cBhvr>
                                      <p:to>
                                        <a:srgbClr val="FFC000"/>
                                      </p:to>
                                    </p:animClr>
                                    <p:animClr clrSpc="rgb" dir="cw">
                                      <p:cBhvr>
                                        <p:cTn id="17" dur="500" fill="hold"/>
                                        <p:tgtEl>
                                          <p:spTgt spid="17">
                                            <p:txEl>
                                              <p:pRg st="3" end="3"/>
                                            </p:txEl>
                                          </p:spTgt>
                                        </p:tgtEl>
                                        <p:attrNameLst>
                                          <p:attrName>fillcolor</p:attrName>
                                        </p:attrNameLst>
                                      </p:cBhvr>
                                      <p:to>
                                        <a:srgbClr val="FFC000"/>
                                      </p:to>
                                    </p:animClr>
                                    <p:set>
                                      <p:cBhvr>
                                        <p:cTn id="18" dur="500" fill="hold"/>
                                        <p:tgtEl>
                                          <p:spTgt spid="17">
                                            <p:txEl>
                                              <p:pRg st="3" end="3"/>
                                            </p:txEl>
                                          </p:spTgt>
                                        </p:tgtEl>
                                        <p:attrNameLst>
                                          <p:attrName>fill.type</p:attrName>
                                        </p:attrNameLst>
                                      </p:cBhvr>
                                      <p:to>
                                        <p:strVal val="solid"/>
                                      </p:to>
                                    </p:set>
                                    <p:set>
                                      <p:cBhvr>
                                        <p:cTn id="19" dur="500" fill="hold"/>
                                        <p:tgtEl>
                                          <p:spTgt spid="17">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solidFill>
            <a:srgbClr val="F2AE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3048000"/>
            <a:ext cx="331158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2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p>
          <a:p>
            <a:pPr algn="r"/>
            <a:r>
              <a:rPr lang="en-US" sz="2800" dirty="0">
                <a:solidFill>
                  <a:schemeClr val="bg1"/>
                </a:solidFill>
                <a:latin typeface="Open Sans Condensed Light" pitchFamily="34" charset="0"/>
                <a:ea typeface="Open Sans Condensed Light" pitchFamily="34" charset="0"/>
                <a:cs typeface="Open Sans Condensed Light" pitchFamily="34" charset="0"/>
              </a:rPr>
              <a:t>What are some examples of improved LEED Documentation? Select 3</a:t>
            </a: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9871560" y="19051"/>
            <a:ext cx="1558440" cy="3770263"/>
          </a:xfrm>
          <a:prstGeom prst="rect">
            <a:avLst/>
          </a:prstGeom>
          <a:noFill/>
        </p:spPr>
        <p:txBody>
          <a:bodyPr wrap="none" rtlCol="0">
            <a:spAutoFit/>
          </a:bodyPr>
          <a:lstStyle/>
          <a:p>
            <a:r>
              <a:rPr lang="en-US" sz="23900" dirty="0">
                <a:solidFill>
                  <a:srgbClr val="F2AE1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7" name="Rectángulo 5"/>
          <p:cNvSpPr>
            <a:spLocks noChangeArrowheads="1"/>
          </p:cNvSpPr>
          <p:nvPr/>
        </p:nvSpPr>
        <p:spPr bwMode="auto">
          <a:xfrm>
            <a:off x="7899018" y="3789313"/>
            <a:ext cx="331158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Simple</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Flexible</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Industry-specific</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Interactive</a:t>
            </a:r>
          </a:p>
          <a:p>
            <a:pPr marL="514350" indent="-514350" algn="r">
              <a:buFont typeface="+mj-lt"/>
              <a:buAutoNum type="arabicPeriod"/>
            </a:pPr>
            <a:r>
              <a:rPr lang="en-US" dirty="0">
                <a:solidFill>
                  <a:schemeClr val="tx2"/>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Global Adaptability</a:t>
            </a:r>
          </a:p>
        </p:txBody>
      </p:sp>
    </p:spTree>
    <p:custDataLst>
      <p:tags r:id="rId1"/>
    </p:custDataLst>
    <p:extLst>
      <p:ext uri="{BB962C8B-B14F-4D97-AF65-F5344CB8AC3E}">
        <p14:creationId xmlns:p14="http://schemas.microsoft.com/office/powerpoint/2010/main" val="16692104"/>
      </p:ext>
    </p:extLst>
  </p:cSld>
  <p:clrMapOvr>
    <a:masterClrMapping/>
  </p:clrMapOvr>
  <mc:AlternateContent xmlns:mc="http://schemas.openxmlformats.org/markup-compatibility/2006" xmlns:p14="http://schemas.microsoft.com/office/powerpoint/2010/main">
    <mc:Choice Requires="p14">
      <p:transition spd="slow" p14:dur="2000" advTm="87980"/>
    </mc:Choice>
    <mc:Fallback xmlns="">
      <p:transition spd="slow" advTm="87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xEl>
                                              <p:pRg st="0" end="0"/>
                                            </p:txEl>
                                          </p:spTgt>
                                        </p:tgtEl>
                                        <p:attrNameLst>
                                          <p:attrName>style.color</p:attrName>
                                        </p:attrNameLst>
                                      </p:cBhvr>
                                      <p:to>
                                        <a:srgbClr val="F2AE16"/>
                                      </p:to>
                                    </p:animClr>
                                    <p:animClr clrSpc="rgb" dir="cw">
                                      <p:cBhvr>
                                        <p:cTn id="7" dur="500" fill="hold"/>
                                        <p:tgtEl>
                                          <p:spTgt spid="17">
                                            <p:txEl>
                                              <p:pRg st="0" end="0"/>
                                            </p:txEl>
                                          </p:spTgt>
                                        </p:tgtEl>
                                        <p:attrNameLst>
                                          <p:attrName>fillcolor</p:attrName>
                                        </p:attrNameLst>
                                      </p:cBhvr>
                                      <p:to>
                                        <a:srgbClr val="F2AE16"/>
                                      </p:to>
                                    </p:animClr>
                                    <p:set>
                                      <p:cBhvr>
                                        <p:cTn id="8" dur="500" fill="hold"/>
                                        <p:tgtEl>
                                          <p:spTgt spid="17">
                                            <p:txEl>
                                              <p:pRg st="0" end="0"/>
                                            </p:txEl>
                                          </p:spTgt>
                                        </p:tgtEl>
                                        <p:attrNameLst>
                                          <p:attrName>fill.type</p:attrName>
                                        </p:attrNameLst>
                                      </p:cBhvr>
                                      <p:to>
                                        <p:strVal val="solid"/>
                                      </p:to>
                                    </p:set>
                                    <p:set>
                                      <p:cBhvr>
                                        <p:cTn id="9" dur="500" fill="hold"/>
                                        <p:tgtEl>
                                          <p:spTgt spid="17">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1" end="1"/>
                                            </p:txEl>
                                          </p:spTgt>
                                        </p:tgtEl>
                                        <p:attrNameLst>
                                          <p:attrName>style.color</p:attrName>
                                        </p:attrNameLst>
                                      </p:cBhvr>
                                      <p:to>
                                        <a:srgbClr val="F2AE16"/>
                                      </p:to>
                                    </p:animClr>
                                    <p:animClr clrSpc="rgb" dir="cw">
                                      <p:cBhvr>
                                        <p:cTn id="12" dur="500" fill="hold"/>
                                        <p:tgtEl>
                                          <p:spTgt spid="17">
                                            <p:txEl>
                                              <p:pRg st="1" end="1"/>
                                            </p:txEl>
                                          </p:spTgt>
                                        </p:tgtEl>
                                        <p:attrNameLst>
                                          <p:attrName>fillcolor</p:attrName>
                                        </p:attrNameLst>
                                      </p:cBhvr>
                                      <p:to>
                                        <a:srgbClr val="F2AE16"/>
                                      </p:to>
                                    </p:animClr>
                                    <p:set>
                                      <p:cBhvr>
                                        <p:cTn id="13" dur="500" fill="hold"/>
                                        <p:tgtEl>
                                          <p:spTgt spid="17">
                                            <p:txEl>
                                              <p:pRg st="1" end="1"/>
                                            </p:txEl>
                                          </p:spTgt>
                                        </p:tgtEl>
                                        <p:attrNameLst>
                                          <p:attrName>fill.type</p:attrName>
                                        </p:attrNameLst>
                                      </p:cBhvr>
                                      <p:to>
                                        <p:strVal val="solid"/>
                                      </p:to>
                                    </p:set>
                                    <p:set>
                                      <p:cBhvr>
                                        <p:cTn id="14" dur="500" fill="hold"/>
                                        <p:tgtEl>
                                          <p:spTgt spid="17">
                                            <p:txEl>
                                              <p:pRg st="1" end="1"/>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2" end="2"/>
                                            </p:txEl>
                                          </p:spTgt>
                                        </p:tgtEl>
                                        <p:attrNameLst>
                                          <p:attrName>style.color</p:attrName>
                                        </p:attrNameLst>
                                      </p:cBhvr>
                                      <p:to>
                                        <a:srgbClr val="F2AE16"/>
                                      </p:to>
                                    </p:animClr>
                                    <p:animClr clrSpc="rgb" dir="cw">
                                      <p:cBhvr>
                                        <p:cTn id="17" dur="500" fill="hold"/>
                                        <p:tgtEl>
                                          <p:spTgt spid="17">
                                            <p:txEl>
                                              <p:pRg st="2" end="2"/>
                                            </p:txEl>
                                          </p:spTgt>
                                        </p:tgtEl>
                                        <p:attrNameLst>
                                          <p:attrName>fillcolor</p:attrName>
                                        </p:attrNameLst>
                                      </p:cBhvr>
                                      <p:to>
                                        <a:srgbClr val="F2AE16"/>
                                      </p:to>
                                    </p:animClr>
                                    <p:set>
                                      <p:cBhvr>
                                        <p:cTn id="18" dur="500" fill="hold"/>
                                        <p:tgtEl>
                                          <p:spTgt spid="17">
                                            <p:txEl>
                                              <p:pRg st="2" end="2"/>
                                            </p:txEl>
                                          </p:spTgt>
                                        </p:tgtEl>
                                        <p:attrNameLst>
                                          <p:attrName>fill.type</p:attrName>
                                        </p:attrNameLst>
                                      </p:cBhvr>
                                      <p:to>
                                        <p:strVal val="solid"/>
                                      </p:to>
                                    </p:set>
                                    <p:set>
                                      <p:cBhvr>
                                        <p:cTn id="19" dur="500" fill="hold"/>
                                        <p:tgtEl>
                                          <p:spTgt spid="1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8"/>
          <p:cNvSpPr/>
          <p:nvPr/>
        </p:nvSpPr>
        <p:spPr>
          <a:xfrm>
            <a:off x="0" y="0"/>
            <a:ext cx="12192000" cy="6858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AR"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4" name="Rectangle 3"/>
          <p:cNvSpPr/>
          <p:nvPr/>
        </p:nvSpPr>
        <p:spPr>
          <a:xfrm>
            <a:off x="762000" y="1524000"/>
            <a:ext cx="8991600" cy="4801314"/>
          </a:xfrm>
          <a:prstGeom prst="rect">
            <a:avLst/>
          </a:prstGeom>
        </p:spPr>
        <p:txBody>
          <a:bodyPr wrap="square">
            <a:spAutoFit/>
          </a:bodyPr>
          <a:lstStyle/>
          <a:p>
            <a:r>
              <a:rPr lang="en-US" sz="6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LEED Process </a:t>
            </a:r>
          </a:p>
          <a:p>
            <a:pPr marL="457200" indent="-457200" algn="l" fontAlgn="t">
              <a:buFont typeface="Wingdings" pitchFamily="2" charset="2"/>
              <a:buChar char="ü"/>
            </a:pPr>
            <a:endParaRPr lang="en-US" sz="3200" dirty="0">
              <a:latin typeface="Open Sans Condensed Light" pitchFamily="34" charset="0"/>
              <a:ea typeface="Open Sans Condensed Light" pitchFamily="34" charset="0"/>
              <a:cs typeface="Open Sans Condensed Light" pitchFamily="34" charset="0"/>
            </a:endParaRPr>
          </a:p>
          <a:p>
            <a:pPr marL="457200" indent="-457200" algn="l" fontAlgn="t">
              <a:buFont typeface="Wingdings" pitchFamily="2" charset="2"/>
              <a:buChar char="ü"/>
            </a:pPr>
            <a:r>
              <a:rPr lang="en-US" sz="3200" dirty="0">
                <a:solidFill>
                  <a:schemeClr val="tx2"/>
                </a:solidFill>
                <a:latin typeface="Open Sans Condensed Light" pitchFamily="34" charset="0"/>
                <a:ea typeface="Open Sans Condensed Light" pitchFamily="34" charset="0"/>
                <a:cs typeface="Open Sans Condensed Light" pitchFamily="34" charset="0"/>
              </a:rPr>
              <a:t>Evolutionary characteristics of LEED </a:t>
            </a:r>
          </a:p>
          <a:p>
            <a:pPr marL="457200" indent="-457200" algn="l" fontAlgn="t">
              <a:buFont typeface="Wingdings" pitchFamily="2" charset="2"/>
              <a:buChar char="ü"/>
            </a:pPr>
            <a:r>
              <a:rPr lang="en-US" sz="3200" dirty="0">
                <a:solidFill>
                  <a:schemeClr val="bg1"/>
                </a:solidFill>
                <a:latin typeface="Open Sans Condensed Light" pitchFamily="34" charset="0"/>
                <a:ea typeface="Open Sans Condensed Light" pitchFamily="34" charset="0"/>
                <a:cs typeface="Open Sans Condensed Light" pitchFamily="34" charset="0"/>
              </a:rPr>
              <a:t>LEED Certification Process, MPR and Prerequisites </a:t>
            </a:r>
          </a:p>
          <a:p>
            <a:pPr marL="457200" indent="-457200" algn="l" fontAlgn="t">
              <a:buFont typeface="Wingdings" pitchFamily="2" charset="2"/>
              <a:buChar char="ü"/>
            </a:pPr>
            <a:r>
              <a:rPr lang="en-US" sz="3200" dirty="0">
                <a:solidFill>
                  <a:schemeClr val="tx2"/>
                </a:solidFill>
                <a:latin typeface="Open Sans Condensed Light" pitchFamily="34" charset="0"/>
                <a:ea typeface="Open Sans Condensed Light" pitchFamily="34" charset="0"/>
                <a:cs typeface="Open Sans Condensed Light" pitchFamily="34" charset="0"/>
              </a:rPr>
              <a:t>Avenues to achieve LEED goals</a:t>
            </a:r>
          </a:p>
          <a:p>
            <a:pPr marL="457200" indent="-457200" algn="l" fontAlgn="t">
              <a:buFont typeface="Wingdings" pitchFamily="2" charset="2"/>
              <a:buChar char="ü"/>
            </a:pPr>
            <a:r>
              <a:rPr lang="en-US" sz="3200" dirty="0">
                <a:solidFill>
                  <a:schemeClr val="tx2"/>
                </a:solidFill>
                <a:latin typeface="Open Sans Condensed Light" pitchFamily="34" charset="0"/>
                <a:ea typeface="Open Sans Condensed Light" pitchFamily="34" charset="0"/>
                <a:cs typeface="Open Sans Condensed Light" pitchFamily="34" charset="0"/>
              </a:rPr>
              <a:t>Project boundary, LEED boundary and property boundary</a:t>
            </a:r>
          </a:p>
          <a:p>
            <a:pPr marL="457200" indent="-457200" algn="l" fontAlgn="t">
              <a:buFont typeface="Wingdings" pitchFamily="2" charset="2"/>
              <a:buChar char="ü"/>
            </a:pPr>
            <a:r>
              <a:rPr lang="en-US" sz="3200" dirty="0">
                <a:solidFill>
                  <a:schemeClr val="tx2"/>
                </a:solidFill>
                <a:latin typeface="Open Sans Condensed Light" pitchFamily="34" charset="0"/>
                <a:ea typeface="Open Sans Condensed Light" pitchFamily="34" charset="0"/>
                <a:cs typeface="Open Sans Condensed Light" pitchFamily="34" charset="0"/>
              </a:rPr>
              <a:t>Synergies</a:t>
            </a:r>
          </a:p>
          <a:p>
            <a:pPr marL="685800" indent="-685800">
              <a:buFont typeface="Wingdings" pitchFamily="2" charset="2"/>
              <a:buChar char="ü"/>
            </a:pPr>
            <a:endParaRPr lang="en-US"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5" name="Picture 4"/>
          <p:cNvPicPr>
            <a:picLocks noChangeAspect="1"/>
          </p:cNvPicPr>
          <p:nvPr/>
        </p:nvPicPr>
        <p:blipFill>
          <a:blip r:embed="rId4"/>
          <a:stretch>
            <a:fillRect/>
          </a:stretch>
        </p:blipFill>
        <p:spPr>
          <a:xfrm>
            <a:off x="995847" y="1535906"/>
            <a:ext cx="1469035" cy="1319276"/>
          </a:xfrm>
          <a:prstGeom prst="rect">
            <a:avLst/>
          </a:prstGeom>
        </p:spPr>
      </p:pic>
    </p:spTree>
    <p:custDataLst>
      <p:tags r:id="rId1"/>
    </p:custDataLst>
    <p:extLst>
      <p:ext uri="{BB962C8B-B14F-4D97-AF65-F5344CB8AC3E}">
        <p14:creationId xmlns:p14="http://schemas.microsoft.com/office/powerpoint/2010/main" val="1455659822"/>
      </p:ext>
    </p:extLst>
  </p:cSld>
  <p:clrMapOvr>
    <a:masterClrMapping/>
  </p:clrMapOvr>
  <mc:AlternateContent xmlns:mc="http://schemas.openxmlformats.org/markup-compatibility/2006" xmlns:p14="http://schemas.microsoft.com/office/powerpoint/2010/main">
    <mc:Choice Requires="p14">
      <p:transition p14:dur="0" advClick="0" advTm="19086"/>
    </mc:Choice>
    <mc:Fallback xmlns="">
      <p:transition advClick="0" advTm="1908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p:cNvSpPr/>
          <p:nvPr/>
        </p:nvSpPr>
        <p:spPr>
          <a:xfrm rot="5400000">
            <a:off x="3425543" y="2816986"/>
            <a:ext cx="5335043" cy="2444272"/>
          </a:xfrm>
          <a:prstGeom prst="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a:solidFill>
                <a:prstClr val="white"/>
              </a:solidFill>
              <a:latin typeface="+mj-lt"/>
            </a:endParaRPr>
          </a:p>
        </p:txBody>
      </p:sp>
      <p:sp>
        <p:nvSpPr>
          <p:cNvPr id="27" name="Rounded Rectangle 26"/>
          <p:cNvSpPr/>
          <p:nvPr/>
        </p:nvSpPr>
        <p:spPr>
          <a:xfrm>
            <a:off x="5342700" y="1520772"/>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Registration</a:t>
            </a:r>
          </a:p>
        </p:txBody>
      </p:sp>
      <p:sp>
        <p:nvSpPr>
          <p:cNvPr id="28" name="Rounded Rectangle 27"/>
          <p:cNvSpPr/>
          <p:nvPr/>
        </p:nvSpPr>
        <p:spPr>
          <a:xfrm>
            <a:off x="5342700" y="2138907"/>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Application</a:t>
            </a:r>
          </a:p>
        </p:txBody>
      </p:sp>
      <p:sp>
        <p:nvSpPr>
          <p:cNvPr id="29" name="Rounded Rectangle 28"/>
          <p:cNvSpPr/>
          <p:nvPr/>
        </p:nvSpPr>
        <p:spPr>
          <a:xfrm>
            <a:off x="5342700" y="2785139"/>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Preliminary review</a:t>
            </a:r>
          </a:p>
        </p:txBody>
      </p:sp>
      <p:sp>
        <p:nvSpPr>
          <p:cNvPr id="30" name="Rounded Rectangle 29"/>
          <p:cNvSpPr/>
          <p:nvPr/>
        </p:nvSpPr>
        <p:spPr>
          <a:xfrm>
            <a:off x="5342700" y="3431370"/>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Prelim review response</a:t>
            </a:r>
          </a:p>
        </p:txBody>
      </p:sp>
      <p:sp>
        <p:nvSpPr>
          <p:cNvPr id="31" name="Rounded Rectangle 30"/>
          <p:cNvSpPr/>
          <p:nvPr/>
        </p:nvSpPr>
        <p:spPr>
          <a:xfrm>
            <a:off x="5342700" y="4049506"/>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Final review</a:t>
            </a:r>
          </a:p>
        </p:txBody>
      </p:sp>
      <p:sp>
        <p:nvSpPr>
          <p:cNvPr id="32" name="Rounded Rectangle 31"/>
          <p:cNvSpPr/>
          <p:nvPr/>
        </p:nvSpPr>
        <p:spPr>
          <a:xfrm>
            <a:off x="5342700" y="4695738"/>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Accept or appeal</a:t>
            </a:r>
          </a:p>
        </p:txBody>
      </p:sp>
      <p:sp>
        <p:nvSpPr>
          <p:cNvPr id="33" name="Rounded Rectangle 32"/>
          <p:cNvSpPr/>
          <p:nvPr/>
        </p:nvSpPr>
        <p:spPr>
          <a:xfrm>
            <a:off x="5342700" y="5341970"/>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Appeal review</a:t>
            </a:r>
          </a:p>
        </p:txBody>
      </p:sp>
      <p:sp>
        <p:nvSpPr>
          <p:cNvPr id="34" name="Rounded Rectangle 33"/>
          <p:cNvSpPr/>
          <p:nvPr/>
        </p:nvSpPr>
        <p:spPr>
          <a:xfrm>
            <a:off x="5342700" y="5960105"/>
            <a:ext cx="1500728" cy="47523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400" dirty="0">
                <a:solidFill>
                  <a:prstClr val="white"/>
                </a:solidFill>
                <a:latin typeface="+mj-lt"/>
                <a:cs typeface="AvenirNext LT Pro Cn"/>
              </a:rPr>
              <a:t>LEED Certification</a:t>
            </a:r>
          </a:p>
        </p:txBody>
      </p:sp>
      <p:grpSp>
        <p:nvGrpSpPr>
          <p:cNvPr id="16" name="Grupo 2"/>
          <p:cNvGrpSpPr>
            <a:grpSpLocks/>
          </p:cNvGrpSpPr>
          <p:nvPr/>
        </p:nvGrpSpPr>
        <p:grpSpPr bwMode="auto">
          <a:xfrm>
            <a:off x="1192212" y="4267200"/>
            <a:ext cx="3151188" cy="2782888"/>
            <a:chOff x="6112148" y="4211023"/>
            <a:chExt cx="3150966" cy="2783008"/>
          </a:xfrm>
        </p:grpSpPr>
        <p:sp>
          <p:nvSpPr>
            <p:cNvPr id="17" name="Oval 18"/>
            <p:cNvSpPr/>
            <p:nvPr/>
          </p:nvSpPr>
          <p:spPr>
            <a:xfrm>
              <a:off x="6112148" y="4211023"/>
              <a:ext cx="2566807" cy="2565511"/>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solidFill>
                  <a:prstClr val="white"/>
                </a:solidFill>
                <a:latin typeface="+mj-lt"/>
              </a:endParaRPr>
            </a:p>
          </p:txBody>
        </p:sp>
        <p:sp>
          <p:nvSpPr>
            <p:cNvPr id="18" name="Oval 17"/>
            <p:cNvSpPr/>
            <p:nvPr/>
          </p:nvSpPr>
          <p:spPr>
            <a:xfrm>
              <a:off x="8170991" y="5901784"/>
              <a:ext cx="942909" cy="94301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solidFill>
                  <a:prstClr val="white"/>
                </a:solidFill>
                <a:latin typeface="+mj-lt"/>
              </a:endParaRPr>
            </a:p>
          </p:txBody>
        </p:sp>
        <p:sp>
          <p:nvSpPr>
            <p:cNvPr id="19" name="Oval 1"/>
            <p:cNvSpPr/>
            <p:nvPr/>
          </p:nvSpPr>
          <p:spPr>
            <a:xfrm>
              <a:off x="6378829" y="4477735"/>
              <a:ext cx="2068367" cy="20686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solidFill>
                  <a:prstClr val="white"/>
                </a:solidFill>
                <a:latin typeface="+mj-lt"/>
              </a:endParaRPr>
            </a:p>
          </p:txBody>
        </p:sp>
        <p:sp>
          <p:nvSpPr>
            <p:cNvPr id="20" name="Chevron 2"/>
            <p:cNvSpPr/>
            <p:nvPr/>
          </p:nvSpPr>
          <p:spPr>
            <a:xfrm>
              <a:off x="8469420" y="6163732"/>
              <a:ext cx="423833" cy="417531"/>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solidFill>
                  <a:prstClr val="black"/>
                </a:solidFill>
                <a:latin typeface="+mj-lt"/>
              </a:endParaRPr>
            </a:p>
          </p:txBody>
        </p:sp>
        <p:sp>
          <p:nvSpPr>
            <p:cNvPr id="21" name="Oval 19"/>
            <p:cNvSpPr/>
            <p:nvPr/>
          </p:nvSpPr>
          <p:spPr>
            <a:xfrm>
              <a:off x="8021776" y="5752552"/>
              <a:ext cx="1241338" cy="1241479"/>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solidFill>
                  <a:prstClr val="white"/>
                </a:solidFill>
                <a:latin typeface="+mj-lt"/>
              </a:endParaRPr>
            </a:p>
          </p:txBody>
        </p:sp>
      </p:grpSp>
      <p:sp>
        <p:nvSpPr>
          <p:cNvPr id="23" name="TextBox 22"/>
          <p:cNvSpPr txBox="1"/>
          <p:nvPr/>
        </p:nvSpPr>
        <p:spPr>
          <a:xfrm>
            <a:off x="5257800" y="609601"/>
            <a:ext cx="5105400" cy="461665"/>
          </a:xfrm>
          <a:prstGeom prst="rect">
            <a:avLst/>
          </a:prstGeom>
          <a:noFill/>
        </p:spPr>
        <p:txBody>
          <a:bodyPr wrap="square" rtlCol="0">
            <a:spAutoFit/>
          </a:bodyPr>
          <a:lstStyle/>
          <a:p>
            <a:pPr algn="r"/>
            <a:r>
              <a:rPr lang="en-US" dirty="0">
                <a:solidFill>
                  <a:prstClr val="white"/>
                </a:solidFill>
                <a:latin typeface="+mj-lt"/>
                <a:cs typeface="AvenirNext LT Pro Cn"/>
              </a:rPr>
              <a:t>LEED Certification Process</a:t>
            </a:r>
          </a:p>
        </p:txBody>
      </p:sp>
      <p:sp>
        <p:nvSpPr>
          <p:cNvPr id="24"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ea typeface="Open Sans Condensed Light" pitchFamily="34" charset="0"/>
                <a:cs typeface="Open Sans Condensed Light" pitchFamily="34" charset="0"/>
              </a:rPr>
              <a:t>Online Modules</a:t>
            </a:r>
            <a:endParaRPr lang="en-US" kern="0" dirty="0">
              <a:ea typeface="Open Sans Condensed Light" pitchFamily="34" charset="0"/>
              <a:cs typeface="Open Sans Condensed Light" pitchFamily="34" charset="0"/>
            </a:endParaRPr>
          </a:p>
        </p:txBody>
      </p:sp>
      <p:sp>
        <p:nvSpPr>
          <p:cNvPr id="25" name="Rectangle 24"/>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mj-lt"/>
            </a:endParaRPr>
          </a:p>
        </p:txBody>
      </p:sp>
      <p:sp>
        <p:nvSpPr>
          <p:cNvPr id="35" name="TextBox 34"/>
          <p:cNvSpPr txBox="1"/>
          <p:nvPr/>
        </p:nvSpPr>
        <p:spPr>
          <a:xfrm>
            <a:off x="3352800" y="353851"/>
            <a:ext cx="7162800" cy="523220"/>
          </a:xfrm>
          <a:prstGeom prst="rect">
            <a:avLst/>
          </a:prstGeom>
          <a:noFill/>
        </p:spPr>
        <p:txBody>
          <a:bodyPr wrap="square" rtlCol="0">
            <a:spAutoFit/>
          </a:bodyPr>
          <a:lstStyle/>
          <a:p>
            <a:pPr algn="r"/>
            <a:r>
              <a:rPr lang="en-US" sz="2800" dirty="0">
                <a:solidFill>
                  <a:prstClr val="white"/>
                </a:solidFill>
                <a:latin typeface="+mj-lt"/>
              </a:rPr>
              <a:t>LEED v4 Process: Certification Process</a:t>
            </a:r>
            <a:endParaRPr lang="en-US" sz="2800" dirty="0">
              <a:solidFill>
                <a:schemeClr val="bg1"/>
              </a:solidFill>
              <a:latin typeface="+mj-lt"/>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spTree>
    <p:custDataLst>
      <p:tags r:id="rId1"/>
    </p:custDataLst>
    <p:extLst>
      <p:ext uri="{BB962C8B-B14F-4D97-AF65-F5344CB8AC3E}">
        <p14:creationId xmlns:p14="http://schemas.microsoft.com/office/powerpoint/2010/main" val="2435928436"/>
      </p:ext>
    </p:extLst>
  </p:cSld>
  <p:clrMapOvr>
    <a:masterClrMapping/>
  </p:clrMapOvr>
  <mc:AlternateContent xmlns:mc="http://schemas.openxmlformats.org/markup-compatibility/2006" xmlns:p14="http://schemas.microsoft.com/office/powerpoint/2010/main">
    <mc:Choice Requires="p14">
      <p:transition spd="slow" p14:dur="2000" advTm="14100"/>
    </mc:Choice>
    <mc:Fallback xmlns="">
      <p:transition spd="slow"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ea typeface="Open Sans Condensed Light" pitchFamily="34" charset="0"/>
                <a:cs typeface="Open Sans Condensed Light" pitchFamily="34" charset="0"/>
              </a:rPr>
              <a:t>Online Modules</a:t>
            </a:r>
            <a:endParaRPr lang="en-US" kern="0" dirty="0">
              <a:ea typeface="Open Sans Condensed Light" pitchFamily="34" charset="0"/>
              <a:cs typeface="Open Sans Condensed Light" pitchFamily="34" charset="0"/>
            </a:endParaRPr>
          </a:p>
        </p:txBody>
      </p:sp>
      <p:sp>
        <p:nvSpPr>
          <p:cNvPr id="65" name="Rectangle 64"/>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mj-lt"/>
            </a:endParaRPr>
          </a:p>
        </p:txBody>
      </p:sp>
      <p:sp>
        <p:nvSpPr>
          <p:cNvPr id="66" name="TextBox 65"/>
          <p:cNvSpPr txBox="1"/>
          <p:nvPr/>
        </p:nvSpPr>
        <p:spPr>
          <a:xfrm>
            <a:off x="3352800" y="353851"/>
            <a:ext cx="7162800" cy="523220"/>
          </a:xfrm>
          <a:prstGeom prst="rect">
            <a:avLst/>
          </a:prstGeom>
          <a:noFill/>
        </p:spPr>
        <p:txBody>
          <a:bodyPr wrap="square" rtlCol="0">
            <a:spAutoFit/>
          </a:bodyPr>
          <a:lstStyle/>
          <a:p>
            <a:pPr algn="r"/>
            <a:r>
              <a:rPr lang="en-US" sz="2800" dirty="0">
                <a:solidFill>
                  <a:prstClr val="white"/>
                </a:solidFill>
                <a:latin typeface="+mj-lt"/>
              </a:rPr>
              <a:t>LEED v4 Process: Phases of Certification</a:t>
            </a:r>
            <a:endParaRPr lang="en-US" sz="2800" dirty="0">
              <a:solidFill>
                <a:schemeClr val="bg1"/>
              </a:solidFill>
              <a:latin typeface="+mj-lt"/>
            </a:endParaRP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pic>
        <p:nvPicPr>
          <p:cNvPr id="2" name="Picture 2">
            <a:extLst>
              <a:ext uri="{FF2B5EF4-FFF2-40B4-BE49-F238E27FC236}">
                <a16:creationId xmlns:a16="http://schemas.microsoft.com/office/drawing/2014/main" id="{A588C620-BB01-C476-15B8-CC5AF73AF368}"/>
              </a:ext>
            </a:extLst>
          </p:cNvPr>
          <p:cNvPicPr>
            <a:picLocks noChangeAspect="1"/>
          </p:cNvPicPr>
          <p:nvPr/>
        </p:nvPicPr>
        <p:blipFill>
          <a:blip r:embed="rId5"/>
          <a:srcRect/>
          <a:stretch>
            <a:fillRect/>
          </a:stretch>
        </p:blipFill>
        <p:spPr>
          <a:xfrm>
            <a:off x="1219200" y="1309394"/>
            <a:ext cx="10972799" cy="5333194"/>
          </a:xfrm>
          <a:prstGeom prst="rect">
            <a:avLst/>
          </a:prstGeom>
        </p:spPr>
      </p:pic>
    </p:spTree>
    <p:custDataLst>
      <p:tags r:id="rId1"/>
    </p:custDataLst>
    <p:extLst>
      <p:ext uri="{BB962C8B-B14F-4D97-AF65-F5344CB8AC3E}">
        <p14:creationId xmlns:p14="http://schemas.microsoft.com/office/powerpoint/2010/main" val="27564696"/>
      </p:ext>
    </p:extLst>
  </p:cSld>
  <p:clrMapOvr>
    <a:masterClrMapping/>
  </p:clrMapOvr>
  <mc:AlternateContent xmlns:mc="http://schemas.openxmlformats.org/markup-compatibility/2006" xmlns:p14="http://schemas.microsoft.com/office/powerpoint/2010/main">
    <mc:Choice Requires="p14">
      <p:transition spd="slow" p14:dur="2000" advTm="56940"/>
    </mc:Choice>
    <mc:Fallback xmlns="">
      <p:transition spd="slow" advTm="5694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 18"/>
          <p:cNvGrpSpPr>
            <a:grpSpLocks/>
          </p:cNvGrpSpPr>
          <p:nvPr/>
        </p:nvGrpSpPr>
        <p:grpSpPr bwMode="auto">
          <a:xfrm>
            <a:off x="2295939" y="3079601"/>
            <a:ext cx="1790403" cy="2183065"/>
            <a:chOff x="654439" y="3381675"/>
            <a:chExt cx="1143000" cy="1393428"/>
          </a:xfrm>
        </p:grpSpPr>
        <p:sp>
          <p:nvSpPr>
            <p:cNvPr id="10" name="Oval 9"/>
            <p:cNvSpPr/>
            <p:nvPr/>
          </p:nvSpPr>
          <p:spPr>
            <a:xfrm>
              <a:off x="997339" y="3381675"/>
              <a:ext cx="457200" cy="45711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cxnSp>
          <p:nvCxnSpPr>
            <p:cNvPr id="23" name="Straight Connector 22"/>
            <p:cNvCxnSpPr/>
            <p:nvPr/>
          </p:nvCxnSpPr>
          <p:spPr>
            <a:xfrm flipH="1" flipV="1">
              <a:off x="1221177" y="3838793"/>
              <a:ext cx="9525" cy="6856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560" name="TextBox 34"/>
            <p:cNvSpPr txBox="1">
              <a:spLocks noChangeArrowheads="1"/>
            </p:cNvSpPr>
            <p:nvPr/>
          </p:nvSpPr>
          <p:spPr bwMode="auto">
            <a:xfrm>
              <a:off x="654439" y="4578652"/>
              <a:ext cx="1143000" cy="19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dirty="0">
                  <a:solidFill>
                    <a:schemeClr val="tx1">
                      <a:lumMod val="50000"/>
                      <a:lumOff val="50000"/>
                    </a:schemeClr>
                  </a:solidFill>
                  <a:latin typeface="AvenirNext LT Pro Cn"/>
                  <a:cs typeface="AvenirNext LT Pro Cn"/>
                </a:rPr>
                <a:t>Formation of USGBC</a:t>
              </a:r>
            </a:p>
          </p:txBody>
        </p:sp>
        <p:sp>
          <p:nvSpPr>
            <p:cNvPr id="64561" name="TextBox 59"/>
            <p:cNvSpPr txBox="1">
              <a:spLocks noChangeArrowheads="1"/>
            </p:cNvSpPr>
            <p:nvPr/>
          </p:nvSpPr>
          <p:spPr bwMode="auto">
            <a:xfrm>
              <a:off x="997339" y="3455332"/>
              <a:ext cx="457201" cy="19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dirty="0">
                  <a:latin typeface="AvenirNext LT Pro Cn"/>
                  <a:cs typeface="AvenirNext LT Pro Cn"/>
                </a:rPr>
                <a:t>1993</a:t>
              </a:r>
            </a:p>
          </p:txBody>
        </p:sp>
      </p:grpSp>
      <p:grpSp>
        <p:nvGrpSpPr>
          <p:cNvPr id="64516" name="Group 21"/>
          <p:cNvGrpSpPr>
            <a:grpSpLocks/>
          </p:cNvGrpSpPr>
          <p:nvPr/>
        </p:nvGrpSpPr>
        <p:grpSpPr bwMode="auto">
          <a:xfrm>
            <a:off x="2995073" y="1936600"/>
            <a:ext cx="1790403" cy="2509052"/>
            <a:chOff x="1350860" y="2237601"/>
            <a:chExt cx="1143000" cy="1601274"/>
          </a:xfrm>
        </p:grpSpPr>
        <p:sp>
          <p:nvSpPr>
            <p:cNvPr id="11" name="Oval 10"/>
            <p:cNvSpPr/>
            <p:nvPr/>
          </p:nvSpPr>
          <p:spPr>
            <a:xfrm>
              <a:off x="1693760" y="3381822"/>
              <a:ext cx="457200" cy="45705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cxnSp>
          <p:nvCxnSpPr>
            <p:cNvPr id="20" name="Straight Connector 19"/>
            <p:cNvCxnSpPr/>
            <p:nvPr/>
          </p:nvCxnSpPr>
          <p:spPr>
            <a:xfrm flipV="1">
              <a:off x="1922360" y="2620066"/>
              <a:ext cx="0" cy="7617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556" name="TextBox 28"/>
            <p:cNvSpPr txBox="1">
              <a:spLocks noChangeArrowheads="1"/>
            </p:cNvSpPr>
            <p:nvPr/>
          </p:nvSpPr>
          <p:spPr bwMode="auto">
            <a:xfrm>
              <a:off x="1350860" y="2237601"/>
              <a:ext cx="1143000" cy="2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rgbClr val="7F7F7F"/>
                  </a:solidFill>
                  <a:latin typeface="AvenirNext LT Pro Cn"/>
                  <a:cs typeface="AvenirNext LT Pro Cn"/>
                </a:rPr>
                <a:t>LEED V1.0</a:t>
              </a:r>
            </a:p>
          </p:txBody>
        </p:sp>
        <p:sp>
          <p:nvSpPr>
            <p:cNvPr id="64557" name="TextBox 60"/>
            <p:cNvSpPr txBox="1">
              <a:spLocks noChangeArrowheads="1"/>
            </p:cNvSpPr>
            <p:nvPr/>
          </p:nvSpPr>
          <p:spPr bwMode="auto">
            <a:xfrm>
              <a:off x="1693760" y="3449795"/>
              <a:ext cx="457200" cy="19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dirty="0">
                  <a:latin typeface="AvenirNext LT Pro Cn"/>
                  <a:cs typeface="AvenirNext LT Pro Cn"/>
                </a:rPr>
                <a:t>1998</a:t>
              </a:r>
            </a:p>
          </p:txBody>
        </p:sp>
      </p:grpSp>
      <p:grpSp>
        <p:nvGrpSpPr>
          <p:cNvPr id="64517" name="Group 23"/>
          <p:cNvGrpSpPr>
            <a:grpSpLocks/>
          </p:cNvGrpSpPr>
          <p:nvPr/>
        </p:nvGrpSpPr>
        <p:grpSpPr bwMode="auto">
          <a:xfrm>
            <a:off x="3678652" y="3088695"/>
            <a:ext cx="1909763" cy="1887353"/>
            <a:chOff x="2024943" y="3450552"/>
            <a:chExt cx="1219200" cy="1205278"/>
          </a:xfrm>
        </p:grpSpPr>
        <p:sp>
          <p:nvSpPr>
            <p:cNvPr id="12" name="Oval 11"/>
            <p:cNvSpPr/>
            <p:nvPr/>
          </p:nvSpPr>
          <p:spPr>
            <a:xfrm>
              <a:off x="2405943" y="3450552"/>
              <a:ext cx="457200" cy="45734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sp>
          <p:nvSpPr>
            <p:cNvPr id="64551" name="TextBox 43"/>
            <p:cNvSpPr txBox="1">
              <a:spLocks noChangeArrowheads="1"/>
            </p:cNvSpPr>
            <p:nvPr/>
          </p:nvSpPr>
          <p:spPr bwMode="auto">
            <a:xfrm>
              <a:off x="2024943" y="4439627"/>
              <a:ext cx="1219200" cy="21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chemeClr val="tx1">
                      <a:lumMod val="50000"/>
                      <a:lumOff val="50000"/>
                    </a:schemeClr>
                  </a:solidFill>
                  <a:latin typeface="AvenirNext LT Pro Cn"/>
                  <a:cs typeface="AvenirNext LT Pro Cn"/>
                </a:rPr>
                <a:t>LEED  v2.0</a:t>
              </a:r>
            </a:p>
          </p:txBody>
        </p:sp>
        <p:cxnSp>
          <p:nvCxnSpPr>
            <p:cNvPr id="45" name="Straight Connector 44"/>
            <p:cNvCxnSpPr/>
            <p:nvPr/>
          </p:nvCxnSpPr>
          <p:spPr>
            <a:xfrm flipV="1">
              <a:off x="2634543" y="3907898"/>
              <a:ext cx="0" cy="3811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553" name="TextBox 61"/>
            <p:cNvSpPr txBox="1">
              <a:spLocks noChangeArrowheads="1"/>
            </p:cNvSpPr>
            <p:nvPr/>
          </p:nvSpPr>
          <p:spPr bwMode="auto">
            <a:xfrm>
              <a:off x="2388642" y="3521693"/>
              <a:ext cx="469718" cy="17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latin typeface="AvenirNext LT Pro Cn"/>
                  <a:cs typeface="AvenirNext LT Pro Cn"/>
                </a:rPr>
                <a:t>2000</a:t>
              </a:r>
            </a:p>
          </p:txBody>
        </p:sp>
      </p:grpSp>
      <p:grpSp>
        <p:nvGrpSpPr>
          <p:cNvPr id="64518" name="Group 8"/>
          <p:cNvGrpSpPr>
            <a:grpSpLocks/>
          </p:cNvGrpSpPr>
          <p:nvPr/>
        </p:nvGrpSpPr>
        <p:grpSpPr bwMode="auto">
          <a:xfrm>
            <a:off x="5213764" y="3092300"/>
            <a:ext cx="1909763" cy="1869491"/>
            <a:chOff x="3444949" y="3365232"/>
            <a:chExt cx="1219200" cy="1194482"/>
          </a:xfrm>
        </p:grpSpPr>
        <p:sp>
          <p:nvSpPr>
            <p:cNvPr id="14" name="Oval 13"/>
            <p:cNvSpPr/>
            <p:nvPr/>
          </p:nvSpPr>
          <p:spPr>
            <a:xfrm>
              <a:off x="3825949" y="3365232"/>
              <a:ext cx="457200" cy="45758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cxnSp>
          <p:nvCxnSpPr>
            <p:cNvPr id="38" name="Straight Connector 37"/>
            <p:cNvCxnSpPr/>
            <p:nvPr/>
          </p:nvCxnSpPr>
          <p:spPr>
            <a:xfrm flipV="1">
              <a:off x="4054549" y="3822812"/>
              <a:ext cx="0" cy="3813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548" name="TextBox 40"/>
            <p:cNvSpPr txBox="1">
              <a:spLocks noChangeArrowheads="1"/>
            </p:cNvSpPr>
            <p:nvPr/>
          </p:nvSpPr>
          <p:spPr bwMode="auto">
            <a:xfrm>
              <a:off x="3444949" y="4343400"/>
              <a:ext cx="1219200" cy="21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chemeClr val="tx1">
                      <a:lumMod val="50000"/>
                      <a:lumOff val="50000"/>
                    </a:schemeClr>
                  </a:solidFill>
                  <a:latin typeface="AvenirNext LT Pro Cn"/>
                  <a:cs typeface="AvenirNext LT Pro Cn"/>
                </a:rPr>
                <a:t>LEED  v2.2</a:t>
              </a:r>
            </a:p>
          </p:txBody>
        </p:sp>
        <p:sp>
          <p:nvSpPr>
            <p:cNvPr id="64549" name="TextBox 63"/>
            <p:cNvSpPr txBox="1">
              <a:spLocks noChangeArrowheads="1"/>
            </p:cNvSpPr>
            <p:nvPr/>
          </p:nvSpPr>
          <p:spPr bwMode="auto">
            <a:xfrm>
              <a:off x="3483049" y="3455333"/>
              <a:ext cx="1143000" cy="17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chemeClr val="bg1"/>
                  </a:solidFill>
                  <a:latin typeface="AvenirNext LT Pro Cn"/>
                  <a:cs typeface="AvenirNext LT Pro Cn"/>
                </a:rPr>
                <a:t>2005</a:t>
              </a:r>
            </a:p>
          </p:txBody>
        </p:sp>
      </p:grpSp>
      <p:grpSp>
        <p:nvGrpSpPr>
          <p:cNvPr id="64519" name="Group 7"/>
          <p:cNvGrpSpPr>
            <a:grpSpLocks/>
          </p:cNvGrpSpPr>
          <p:nvPr/>
        </p:nvGrpSpPr>
        <p:grpSpPr bwMode="auto">
          <a:xfrm>
            <a:off x="5982114" y="1784200"/>
            <a:ext cx="1909763" cy="2745284"/>
            <a:chOff x="4275315" y="2069830"/>
            <a:chExt cx="1219200" cy="1752602"/>
          </a:xfrm>
        </p:grpSpPr>
        <p:sp>
          <p:nvSpPr>
            <p:cNvPr id="15" name="Oval 14"/>
            <p:cNvSpPr/>
            <p:nvPr/>
          </p:nvSpPr>
          <p:spPr>
            <a:xfrm>
              <a:off x="4656315" y="3365231"/>
              <a:ext cx="457200" cy="45720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cxnSp>
          <p:nvCxnSpPr>
            <p:cNvPr id="25" name="Straight Connector 24"/>
            <p:cNvCxnSpPr/>
            <p:nvPr/>
          </p:nvCxnSpPr>
          <p:spPr>
            <a:xfrm flipV="1">
              <a:off x="4884915" y="2652444"/>
              <a:ext cx="0" cy="60960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4544" name="TextBox 30"/>
            <p:cNvSpPr txBox="1">
              <a:spLocks noChangeArrowheads="1"/>
            </p:cNvSpPr>
            <p:nvPr/>
          </p:nvSpPr>
          <p:spPr bwMode="auto">
            <a:xfrm>
              <a:off x="4275315" y="2069830"/>
              <a:ext cx="1219200" cy="33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dirty="0">
                  <a:solidFill>
                    <a:srgbClr val="7F7F7F"/>
                  </a:solidFill>
                  <a:latin typeface="AvenirNext LT Pro Cn"/>
                  <a:cs typeface="AvenirNext LT Pro Cn"/>
                </a:rPr>
                <a:t>Formation of GBCI - 2008</a:t>
              </a:r>
            </a:p>
          </p:txBody>
        </p:sp>
        <p:sp>
          <p:nvSpPr>
            <p:cNvPr id="64545" name="TextBox 64"/>
            <p:cNvSpPr txBox="1">
              <a:spLocks noChangeArrowheads="1"/>
            </p:cNvSpPr>
            <p:nvPr/>
          </p:nvSpPr>
          <p:spPr bwMode="auto">
            <a:xfrm>
              <a:off x="4656315" y="3455330"/>
              <a:ext cx="490518" cy="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rgbClr val="FFFFFF"/>
                  </a:solidFill>
                  <a:latin typeface="AvenirNext LT Pro Cn"/>
                  <a:cs typeface="AvenirNext LT Pro Cn"/>
                </a:rPr>
                <a:t>2007</a:t>
              </a:r>
            </a:p>
          </p:txBody>
        </p:sp>
      </p:grpSp>
      <p:grpSp>
        <p:nvGrpSpPr>
          <p:cNvPr id="64520" name="Group 6"/>
          <p:cNvGrpSpPr>
            <a:grpSpLocks/>
          </p:cNvGrpSpPr>
          <p:nvPr/>
        </p:nvGrpSpPr>
        <p:grpSpPr bwMode="auto">
          <a:xfrm>
            <a:off x="6750464" y="3108412"/>
            <a:ext cx="1909763" cy="2619047"/>
            <a:chOff x="5077140" y="3345256"/>
            <a:chExt cx="1219200" cy="1672302"/>
          </a:xfrm>
        </p:grpSpPr>
        <p:sp>
          <p:nvSpPr>
            <p:cNvPr id="64537" name="TextBox 38"/>
            <p:cNvSpPr txBox="1">
              <a:spLocks noChangeArrowheads="1"/>
            </p:cNvSpPr>
            <p:nvPr/>
          </p:nvSpPr>
          <p:spPr bwMode="auto">
            <a:xfrm>
              <a:off x="5077140" y="4801386"/>
              <a:ext cx="1219200" cy="21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rgbClr val="7F7F7F"/>
                  </a:solidFill>
                  <a:latin typeface="AvenirNext LT Pro Cn"/>
                  <a:cs typeface="AvenirNext LT Pro Cn"/>
                </a:rPr>
                <a:t>LEED 2009 or v3.0</a:t>
              </a:r>
            </a:p>
          </p:txBody>
        </p:sp>
        <p:grpSp>
          <p:nvGrpSpPr>
            <p:cNvPr id="64538" name="Group 5"/>
            <p:cNvGrpSpPr>
              <a:grpSpLocks/>
            </p:cNvGrpSpPr>
            <p:nvPr/>
          </p:nvGrpSpPr>
          <p:grpSpPr bwMode="auto">
            <a:xfrm>
              <a:off x="5115240" y="3345256"/>
              <a:ext cx="1143000" cy="1371840"/>
              <a:chOff x="5115240" y="3345256"/>
              <a:chExt cx="1143000" cy="1371840"/>
            </a:xfrm>
          </p:grpSpPr>
          <p:sp>
            <p:nvSpPr>
              <p:cNvPr id="16" name="Oval 15"/>
              <p:cNvSpPr/>
              <p:nvPr/>
            </p:nvSpPr>
            <p:spPr>
              <a:xfrm>
                <a:off x="5458140" y="3345256"/>
                <a:ext cx="457200" cy="45727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cxnSp>
            <p:nvCxnSpPr>
              <p:cNvPr id="26" name="Straight Connector 25"/>
              <p:cNvCxnSpPr/>
              <p:nvPr/>
            </p:nvCxnSpPr>
            <p:spPr>
              <a:xfrm flipV="1">
                <a:off x="5686740" y="3802537"/>
                <a:ext cx="0" cy="91455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4541" name="TextBox 65"/>
              <p:cNvSpPr txBox="1">
                <a:spLocks noChangeArrowheads="1"/>
              </p:cNvSpPr>
              <p:nvPr/>
            </p:nvSpPr>
            <p:spPr bwMode="auto">
              <a:xfrm>
                <a:off x="5115240" y="3426893"/>
                <a:ext cx="1143000" cy="17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rgbClr val="FFFFFF"/>
                    </a:solidFill>
                    <a:latin typeface="AvenirNext LT Pro Cn"/>
                    <a:cs typeface="AvenirNext LT Pro Cn"/>
                  </a:rPr>
                  <a:t>2009</a:t>
                </a:r>
              </a:p>
            </p:txBody>
          </p:sp>
        </p:grpSp>
      </p:grpSp>
      <p:grpSp>
        <p:nvGrpSpPr>
          <p:cNvPr id="64521" name="Group 4"/>
          <p:cNvGrpSpPr>
            <a:grpSpLocks/>
          </p:cNvGrpSpPr>
          <p:nvPr/>
        </p:nvGrpSpPr>
        <p:grpSpPr bwMode="auto">
          <a:xfrm>
            <a:off x="7517227" y="1563538"/>
            <a:ext cx="1790403" cy="3123409"/>
            <a:chOff x="7431412" y="1836767"/>
            <a:chExt cx="1143000" cy="1993732"/>
          </a:xfrm>
        </p:grpSpPr>
        <p:sp>
          <p:nvSpPr>
            <p:cNvPr id="64531" name="TextBox 31"/>
            <p:cNvSpPr txBox="1">
              <a:spLocks noChangeArrowheads="1"/>
            </p:cNvSpPr>
            <p:nvPr/>
          </p:nvSpPr>
          <p:spPr bwMode="auto">
            <a:xfrm>
              <a:off x="7431412" y="1836767"/>
              <a:ext cx="1143000" cy="21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rgbClr val="7F7F7F"/>
                  </a:solidFill>
                  <a:latin typeface="AvenirNext LT Pro Cn"/>
                  <a:cs typeface="AvenirNext LT Pro Cn"/>
                </a:rPr>
                <a:t>LEED v4.0</a:t>
              </a:r>
            </a:p>
          </p:txBody>
        </p:sp>
        <p:grpSp>
          <p:nvGrpSpPr>
            <p:cNvPr id="64532" name="Group 3"/>
            <p:cNvGrpSpPr>
              <a:grpSpLocks/>
            </p:cNvGrpSpPr>
            <p:nvPr/>
          </p:nvGrpSpPr>
          <p:grpSpPr bwMode="auto">
            <a:xfrm>
              <a:off x="7698112" y="2184383"/>
              <a:ext cx="609600" cy="1646116"/>
              <a:chOff x="7467600" y="2184383"/>
              <a:chExt cx="609600" cy="1646116"/>
            </a:xfrm>
          </p:grpSpPr>
          <p:cxnSp>
            <p:nvCxnSpPr>
              <p:cNvPr id="21" name="Straight Connector 20"/>
              <p:cNvCxnSpPr/>
              <p:nvPr/>
            </p:nvCxnSpPr>
            <p:spPr>
              <a:xfrm flipV="1">
                <a:off x="7772400" y="2184383"/>
                <a:ext cx="0" cy="11428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4534" name="Group 2"/>
              <p:cNvGrpSpPr>
                <a:grpSpLocks/>
              </p:cNvGrpSpPr>
              <p:nvPr/>
            </p:nvGrpSpPr>
            <p:grpSpPr bwMode="auto">
              <a:xfrm>
                <a:off x="7467600" y="3373359"/>
                <a:ext cx="609600" cy="457140"/>
                <a:chOff x="7467600" y="3373359"/>
                <a:chExt cx="609600" cy="457140"/>
              </a:xfrm>
            </p:grpSpPr>
            <p:sp>
              <p:nvSpPr>
                <p:cNvPr id="17" name="Oval 16"/>
                <p:cNvSpPr/>
                <p:nvPr/>
              </p:nvSpPr>
              <p:spPr>
                <a:xfrm>
                  <a:off x="7543800" y="3373359"/>
                  <a:ext cx="457200" cy="45714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sp>
              <p:nvSpPr>
                <p:cNvPr id="64536" name="TextBox 66"/>
                <p:cNvSpPr txBox="1">
                  <a:spLocks noChangeArrowheads="1"/>
                </p:cNvSpPr>
                <p:nvPr/>
              </p:nvSpPr>
              <p:spPr bwMode="auto">
                <a:xfrm>
                  <a:off x="7467600" y="3463400"/>
                  <a:ext cx="609600" cy="17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rgbClr val="FFFFFF"/>
                      </a:solidFill>
                      <a:latin typeface="AvenirNext LT Pro Cn"/>
                      <a:cs typeface="AvenirNext LT Pro Cn"/>
                    </a:rPr>
                    <a:t>2013</a:t>
                  </a:r>
                </a:p>
              </p:txBody>
            </p:sp>
          </p:grpSp>
        </p:grpSp>
      </p:grpSp>
      <p:grpSp>
        <p:nvGrpSpPr>
          <p:cNvPr id="64524" name="Group 17"/>
          <p:cNvGrpSpPr>
            <a:grpSpLocks/>
          </p:cNvGrpSpPr>
          <p:nvPr/>
        </p:nvGrpSpPr>
        <p:grpSpPr bwMode="auto">
          <a:xfrm>
            <a:off x="4447002" y="2241400"/>
            <a:ext cx="1909763" cy="2163861"/>
            <a:chOff x="2744972" y="2513913"/>
            <a:chExt cx="1219200" cy="1308519"/>
          </a:xfrm>
        </p:grpSpPr>
        <p:sp>
          <p:nvSpPr>
            <p:cNvPr id="13" name="Oval 12"/>
            <p:cNvSpPr/>
            <p:nvPr/>
          </p:nvSpPr>
          <p:spPr>
            <a:xfrm>
              <a:off x="3087872" y="3365086"/>
              <a:ext cx="457200" cy="4573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sp>
          <p:nvSpPr>
            <p:cNvPr id="64528" name="TextBox 41"/>
            <p:cNvSpPr txBox="1">
              <a:spLocks noChangeArrowheads="1"/>
            </p:cNvSpPr>
            <p:nvPr/>
          </p:nvSpPr>
          <p:spPr bwMode="auto">
            <a:xfrm>
              <a:off x="2744972" y="2513913"/>
              <a:ext cx="1219200" cy="20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chemeClr val="tx1">
                      <a:lumMod val="50000"/>
                      <a:lumOff val="50000"/>
                    </a:schemeClr>
                  </a:solidFill>
                  <a:latin typeface="AvenirNext LT Pro Cn"/>
                  <a:cs typeface="AvenirNext LT Pro Cn"/>
                </a:rPr>
                <a:t>LEED v2.1</a:t>
              </a:r>
            </a:p>
          </p:txBody>
        </p:sp>
        <p:cxnSp>
          <p:nvCxnSpPr>
            <p:cNvPr id="43" name="Straight Connector 42"/>
            <p:cNvCxnSpPr/>
            <p:nvPr/>
          </p:nvCxnSpPr>
          <p:spPr>
            <a:xfrm flipV="1">
              <a:off x="3354572" y="2825163"/>
              <a:ext cx="0" cy="609795"/>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4530" name="TextBox 62"/>
            <p:cNvSpPr txBox="1">
              <a:spLocks noChangeArrowheads="1"/>
            </p:cNvSpPr>
            <p:nvPr/>
          </p:nvSpPr>
          <p:spPr bwMode="auto">
            <a:xfrm>
              <a:off x="2745160" y="3445851"/>
              <a:ext cx="1143000" cy="1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prstClr val="white"/>
                  </a:solidFill>
                  <a:latin typeface="AvenirNext LT Pro Cn"/>
                  <a:cs typeface="AvenirNext LT Pro Cn"/>
                </a:rPr>
                <a:t>2002</a:t>
              </a:r>
            </a:p>
          </p:txBody>
        </p:sp>
      </p:grpSp>
      <p:sp>
        <p:nvSpPr>
          <p:cNvPr id="49"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latin typeface="Open Sans Condensed Light" pitchFamily="34" charset="0"/>
                <a:ea typeface="Open Sans Condensed Light" pitchFamily="34" charset="0"/>
                <a:cs typeface="Open Sans Condensed Light" pitchFamily="34" charset="0"/>
              </a:rPr>
              <a:t>Online Modules</a:t>
            </a:r>
            <a:endParaRPr lang="en-US" kern="0" dirty="0">
              <a:latin typeface="Open Sans Condensed Light" pitchFamily="34" charset="0"/>
              <a:ea typeface="Open Sans Condensed Light" pitchFamily="34" charset="0"/>
              <a:cs typeface="Open Sans Condensed Light" pitchFamily="34" charset="0"/>
            </a:endParaRPr>
          </a:p>
        </p:txBody>
      </p:sp>
      <p:sp>
        <p:nvSpPr>
          <p:cNvPr id="50" name="Rectangle 49"/>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endParaRPr>
          </a:p>
        </p:txBody>
      </p:sp>
      <p:sp>
        <p:nvSpPr>
          <p:cNvPr id="51" name="TextBox 50"/>
          <p:cNvSpPr txBox="1"/>
          <p:nvPr/>
        </p:nvSpPr>
        <p:spPr>
          <a:xfrm>
            <a:off x="4495800" y="353851"/>
            <a:ext cx="7162800" cy="523220"/>
          </a:xfrm>
          <a:prstGeom prst="rect">
            <a:avLst/>
          </a:prstGeom>
          <a:noFill/>
        </p:spPr>
        <p:txBody>
          <a:bodyPr wrap="square" rtlCol="0">
            <a:spAutoFit/>
          </a:bodyPr>
          <a:lstStyle/>
          <a:p>
            <a:pPr algn="r"/>
            <a:r>
              <a:rPr lang="en-US" sz="2800" dirty="0">
                <a:solidFill>
                  <a:prstClr val="white"/>
                </a:solidFill>
                <a:latin typeface="+mj-lt"/>
              </a:rPr>
              <a:t>LEED v4 Process: History of LEED</a:t>
            </a:r>
            <a:endParaRPr lang="en-US" sz="2800" dirty="0">
              <a:solidFill>
                <a:schemeClr val="bg1"/>
              </a:solidFill>
              <a:latin typeface="+mj-lt"/>
            </a:endParaRP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sp>
        <p:nvSpPr>
          <p:cNvPr id="2" name="Oval 1">
            <a:extLst>
              <a:ext uri="{FF2B5EF4-FFF2-40B4-BE49-F238E27FC236}">
                <a16:creationId xmlns:a16="http://schemas.microsoft.com/office/drawing/2014/main" id="{A573055E-9A19-1A49-D108-241B510D8184}"/>
              </a:ext>
            </a:extLst>
          </p:cNvPr>
          <p:cNvSpPr/>
          <p:nvPr/>
        </p:nvSpPr>
        <p:spPr bwMode="auto">
          <a:xfrm>
            <a:off x="9207876" y="3540441"/>
            <a:ext cx="716162" cy="71616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sp>
        <p:nvSpPr>
          <p:cNvPr id="3" name="TextBox 66">
            <a:extLst>
              <a:ext uri="{FF2B5EF4-FFF2-40B4-BE49-F238E27FC236}">
                <a16:creationId xmlns:a16="http://schemas.microsoft.com/office/drawing/2014/main" id="{B2FF0915-5B39-D535-34C3-1BEB3F0B478D}"/>
              </a:ext>
            </a:extLst>
          </p:cNvPr>
          <p:cNvSpPr txBox="1">
            <a:spLocks noChangeArrowheads="1"/>
          </p:cNvSpPr>
          <p:nvPr/>
        </p:nvSpPr>
        <p:spPr bwMode="auto">
          <a:xfrm>
            <a:off x="9088516" y="3681501"/>
            <a:ext cx="9548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rgbClr val="FFFFFF"/>
                </a:solidFill>
                <a:latin typeface="AvenirNext LT Pro Cn"/>
                <a:cs typeface="AvenirNext LT Pro Cn"/>
              </a:rPr>
              <a:t>2023</a:t>
            </a:r>
          </a:p>
        </p:txBody>
      </p:sp>
      <p:cxnSp>
        <p:nvCxnSpPr>
          <p:cNvPr id="5" name="Straight Connector 4">
            <a:extLst>
              <a:ext uri="{FF2B5EF4-FFF2-40B4-BE49-F238E27FC236}">
                <a16:creationId xmlns:a16="http://schemas.microsoft.com/office/drawing/2014/main" id="{31B88329-3BA9-FE42-0ED3-64D51EB943B9}"/>
              </a:ext>
            </a:extLst>
          </p:cNvPr>
          <p:cNvCxnSpPr>
            <a:cxnSpLocks/>
          </p:cNvCxnSpPr>
          <p:nvPr/>
        </p:nvCxnSpPr>
        <p:spPr bwMode="auto">
          <a:xfrm flipV="1">
            <a:off x="9534938" y="4297027"/>
            <a:ext cx="0" cy="7886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31">
            <a:extLst>
              <a:ext uri="{FF2B5EF4-FFF2-40B4-BE49-F238E27FC236}">
                <a16:creationId xmlns:a16="http://schemas.microsoft.com/office/drawing/2014/main" id="{E244CD98-A99C-8E2A-DA33-DE6592507033}"/>
              </a:ext>
            </a:extLst>
          </p:cNvPr>
          <p:cNvSpPr txBox="1">
            <a:spLocks noChangeArrowheads="1"/>
          </p:cNvSpPr>
          <p:nvPr/>
        </p:nvSpPr>
        <p:spPr bwMode="auto">
          <a:xfrm>
            <a:off x="8679821" y="5181600"/>
            <a:ext cx="179040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rgbClr val="7F7F7F"/>
                </a:solidFill>
                <a:latin typeface="AvenirNext LT Pro Cn"/>
                <a:cs typeface="AvenirNext LT Pro Cn"/>
              </a:rPr>
              <a:t>LEED v5.0 (Beta)</a:t>
            </a:r>
          </a:p>
        </p:txBody>
      </p:sp>
      <p:sp>
        <p:nvSpPr>
          <p:cNvPr id="6" name="Oval 5">
            <a:extLst>
              <a:ext uri="{FF2B5EF4-FFF2-40B4-BE49-F238E27FC236}">
                <a16:creationId xmlns:a16="http://schemas.microsoft.com/office/drawing/2014/main" id="{B361132E-1E91-C27D-999D-8FBA224D72F1}"/>
              </a:ext>
            </a:extLst>
          </p:cNvPr>
          <p:cNvSpPr/>
          <p:nvPr/>
        </p:nvSpPr>
        <p:spPr bwMode="auto">
          <a:xfrm>
            <a:off x="10315706" y="3540441"/>
            <a:ext cx="716162" cy="7161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srgbClr val="FFFFFF"/>
              </a:solidFill>
              <a:latin typeface="AvenirNext LT Pro Cn"/>
              <a:cs typeface="AvenirNext LT Pro Cn"/>
            </a:endParaRPr>
          </a:p>
        </p:txBody>
      </p:sp>
      <p:sp>
        <p:nvSpPr>
          <p:cNvPr id="8" name="TextBox 66">
            <a:extLst>
              <a:ext uri="{FF2B5EF4-FFF2-40B4-BE49-F238E27FC236}">
                <a16:creationId xmlns:a16="http://schemas.microsoft.com/office/drawing/2014/main" id="{54467ABE-CB29-0853-0104-ED51F78E0A49}"/>
              </a:ext>
            </a:extLst>
          </p:cNvPr>
          <p:cNvSpPr txBox="1">
            <a:spLocks noChangeArrowheads="1"/>
          </p:cNvSpPr>
          <p:nvPr/>
        </p:nvSpPr>
        <p:spPr bwMode="auto">
          <a:xfrm>
            <a:off x="10196346" y="3681501"/>
            <a:ext cx="9548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dirty="0">
                <a:solidFill>
                  <a:srgbClr val="FFFFFF"/>
                </a:solidFill>
                <a:latin typeface="AvenirNext LT Pro Cn"/>
                <a:cs typeface="AvenirNext LT Pro Cn"/>
              </a:rPr>
              <a:t>2025</a:t>
            </a:r>
          </a:p>
        </p:txBody>
      </p:sp>
      <p:cxnSp>
        <p:nvCxnSpPr>
          <p:cNvPr id="9" name="Straight Connector 8">
            <a:extLst>
              <a:ext uri="{FF2B5EF4-FFF2-40B4-BE49-F238E27FC236}">
                <a16:creationId xmlns:a16="http://schemas.microsoft.com/office/drawing/2014/main" id="{B084D664-0C6A-64E1-5A58-91485DCD6599}"/>
              </a:ext>
            </a:extLst>
          </p:cNvPr>
          <p:cNvCxnSpPr>
            <a:cxnSpLocks/>
          </p:cNvCxnSpPr>
          <p:nvPr/>
        </p:nvCxnSpPr>
        <p:spPr bwMode="auto">
          <a:xfrm flipV="1">
            <a:off x="10648555" y="2738352"/>
            <a:ext cx="0" cy="7886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31">
            <a:extLst>
              <a:ext uri="{FF2B5EF4-FFF2-40B4-BE49-F238E27FC236}">
                <a16:creationId xmlns:a16="http://schemas.microsoft.com/office/drawing/2014/main" id="{1BA86FC6-D361-278A-A624-6D61144234CE}"/>
              </a:ext>
            </a:extLst>
          </p:cNvPr>
          <p:cNvSpPr txBox="1">
            <a:spLocks noChangeArrowheads="1"/>
          </p:cNvSpPr>
          <p:nvPr/>
        </p:nvSpPr>
        <p:spPr bwMode="auto">
          <a:xfrm>
            <a:off x="9778585" y="2346141"/>
            <a:ext cx="179040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dirty="0">
                <a:solidFill>
                  <a:srgbClr val="7F7F7F"/>
                </a:solidFill>
                <a:latin typeface="AvenirNext LT Pro Cn"/>
                <a:cs typeface="AvenirNext LT Pro Cn"/>
              </a:rPr>
              <a:t>LEED v5.0</a:t>
            </a:r>
          </a:p>
        </p:txBody>
      </p:sp>
    </p:spTree>
    <p:custDataLst>
      <p:tags r:id="rId1"/>
    </p:custDataLst>
    <p:extLst>
      <p:ext uri="{BB962C8B-B14F-4D97-AF65-F5344CB8AC3E}">
        <p14:creationId xmlns:p14="http://schemas.microsoft.com/office/powerpoint/2010/main" val="3407850140"/>
      </p:ext>
    </p:extLst>
  </p:cSld>
  <p:clrMapOvr>
    <a:masterClrMapping/>
  </p:clrMapOvr>
  <mc:AlternateContent xmlns:mc="http://schemas.openxmlformats.org/markup-compatibility/2006" xmlns:p14="http://schemas.microsoft.com/office/powerpoint/2010/main">
    <mc:Choice Requires="p14">
      <p:transition spd="slow" p14:dur="2000" advTm="170680"/>
    </mc:Choice>
    <mc:Fallback xmlns="">
      <p:transition spd="slow" advTm="17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anim calcmode="lin" valueType="num">
                                      <p:cBhvr>
                                        <p:cTn id="8" dur="1000" fill="hold"/>
                                        <p:tgtEl>
                                          <p:spTgt spid="64515"/>
                                        </p:tgtEl>
                                        <p:attrNameLst>
                                          <p:attrName>ppt_x</p:attrName>
                                        </p:attrNameLst>
                                      </p:cBhvr>
                                      <p:tavLst>
                                        <p:tav tm="0">
                                          <p:val>
                                            <p:strVal val="#ppt_x"/>
                                          </p:val>
                                        </p:tav>
                                        <p:tav tm="100000">
                                          <p:val>
                                            <p:strVal val="#ppt_x"/>
                                          </p:val>
                                        </p:tav>
                                      </p:tavLst>
                                    </p:anim>
                                    <p:anim calcmode="lin" valueType="num">
                                      <p:cBhvr>
                                        <p:cTn id="9" dur="1000" fill="hold"/>
                                        <p:tgtEl>
                                          <p:spTgt spid="645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4516"/>
                                        </p:tgtEl>
                                        <p:attrNameLst>
                                          <p:attrName>style.visibility</p:attrName>
                                        </p:attrNameLst>
                                      </p:cBhvr>
                                      <p:to>
                                        <p:strVal val="visible"/>
                                      </p:to>
                                    </p:set>
                                    <p:animEffect transition="in" filter="fade">
                                      <p:cBhvr>
                                        <p:cTn id="13" dur="1000"/>
                                        <p:tgtEl>
                                          <p:spTgt spid="64516"/>
                                        </p:tgtEl>
                                      </p:cBhvr>
                                    </p:animEffect>
                                    <p:anim calcmode="lin" valueType="num">
                                      <p:cBhvr>
                                        <p:cTn id="14" dur="1000" fill="hold"/>
                                        <p:tgtEl>
                                          <p:spTgt spid="64516"/>
                                        </p:tgtEl>
                                        <p:attrNameLst>
                                          <p:attrName>ppt_x</p:attrName>
                                        </p:attrNameLst>
                                      </p:cBhvr>
                                      <p:tavLst>
                                        <p:tav tm="0">
                                          <p:val>
                                            <p:strVal val="#ppt_x"/>
                                          </p:val>
                                        </p:tav>
                                        <p:tav tm="100000">
                                          <p:val>
                                            <p:strVal val="#ppt_x"/>
                                          </p:val>
                                        </p:tav>
                                      </p:tavLst>
                                    </p:anim>
                                    <p:anim calcmode="lin" valueType="num">
                                      <p:cBhvr>
                                        <p:cTn id="15" dur="1000" fill="hold"/>
                                        <p:tgtEl>
                                          <p:spTgt spid="645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4517"/>
                                        </p:tgtEl>
                                        <p:attrNameLst>
                                          <p:attrName>style.visibility</p:attrName>
                                        </p:attrNameLst>
                                      </p:cBhvr>
                                      <p:to>
                                        <p:strVal val="visible"/>
                                      </p:to>
                                    </p:set>
                                    <p:animEffect transition="in" filter="fade">
                                      <p:cBhvr>
                                        <p:cTn id="19" dur="1000"/>
                                        <p:tgtEl>
                                          <p:spTgt spid="64517"/>
                                        </p:tgtEl>
                                      </p:cBhvr>
                                    </p:animEffect>
                                    <p:anim calcmode="lin" valueType="num">
                                      <p:cBhvr>
                                        <p:cTn id="20" dur="1000" fill="hold"/>
                                        <p:tgtEl>
                                          <p:spTgt spid="64517"/>
                                        </p:tgtEl>
                                        <p:attrNameLst>
                                          <p:attrName>ppt_x</p:attrName>
                                        </p:attrNameLst>
                                      </p:cBhvr>
                                      <p:tavLst>
                                        <p:tav tm="0">
                                          <p:val>
                                            <p:strVal val="#ppt_x"/>
                                          </p:val>
                                        </p:tav>
                                        <p:tav tm="100000">
                                          <p:val>
                                            <p:strVal val="#ppt_x"/>
                                          </p:val>
                                        </p:tav>
                                      </p:tavLst>
                                    </p:anim>
                                    <p:anim calcmode="lin" valueType="num">
                                      <p:cBhvr>
                                        <p:cTn id="21" dur="1000" fill="hold"/>
                                        <p:tgtEl>
                                          <p:spTgt spid="6451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64524"/>
                                        </p:tgtEl>
                                        <p:attrNameLst>
                                          <p:attrName>style.visibility</p:attrName>
                                        </p:attrNameLst>
                                      </p:cBhvr>
                                      <p:to>
                                        <p:strVal val="visible"/>
                                      </p:to>
                                    </p:set>
                                    <p:animEffect transition="in" filter="fade">
                                      <p:cBhvr>
                                        <p:cTn id="25" dur="1000"/>
                                        <p:tgtEl>
                                          <p:spTgt spid="64524"/>
                                        </p:tgtEl>
                                      </p:cBhvr>
                                    </p:animEffect>
                                    <p:anim calcmode="lin" valueType="num">
                                      <p:cBhvr>
                                        <p:cTn id="26" dur="1000" fill="hold"/>
                                        <p:tgtEl>
                                          <p:spTgt spid="64524"/>
                                        </p:tgtEl>
                                        <p:attrNameLst>
                                          <p:attrName>ppt_x</p:attrName>
                                        </p:attrNameLst>
                                      </p:cBhvr>
                                      <p:tavLst>
                                        <p:tav tm="0">
                                          <p:val>
                                            <p:strVal val="#ppt_x"/>
                                          </p:val>
                                        </p:tav>
                                        <p:tav tm="100000">
                                          <p:val>
                                            <p:strVal val="#ppt_x"/>
                                          </p:val>
                                        </p:tav>
                                      </p:tavLst>
                                    </p:anim>
                                    <p:anim calcmode="lin" valueType="num">
                                      <p:cBhvr>
                                        <p:cTn id="27" dur="1000" fill="hold"/>
                                        <p:tgtEl>
                                          <p:spTgt spid="645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4518"/>
                                        </p:tgtEl>
                                        <p:attrNameLst>
                                          <p:attrName>style.visibility</p:attrName>
                                        </p:attrNameLst>
                                      </p:cBhvr>
                                      <p:to>
                                        <p:strVal val="visible"/>
                                      </p:to>
                                    </p:set>
                                    <p:animEffect transition="in" filter="fade">
                                      <p:cBhvr>
                                        <p:cTn id="31" dur="1000"/>
                                        <p:tgtEl>
                                          <p:spTgt spid="64518"/>
                                        </p:tgtEl>
                                      </p:cBhvr>
                                    </p:animEffect>
                                    <p:anim calcmode="lin" valueType="num">
                                      <p:cBhvr>
                                        <p:cTn id="32" dur="1000" fill="hold"/>
                                        <p:tgtEl>
                                          <p:spTgt spid="64518"/>
                                        </p:tgtEl>
                                        <p:attrNameLst>
                                          <p:attrName>ppt_x</p:attrName>
                                        </p:attrNameLst>
                                      </p:cBhvr>
                                      <p:tavLst>
                                        <p:tav tm="0">
                                          <p:val>
                                            <p:strVal val="#ppt_x"/>
                                          </p:val>
                                        </p:tav>
                                        <p:tav tm="100000">
                                          <p:val>
                                            <p:strVal val="#ppt_x"/>
                                          </p:val>
                                        </p:tav>
                                      </p:tavLst>
                                    </p:anim>
                                    <p:anim calcmode="lin" valueType="num">
                                      <p:cBhvr>
                                        <p:cTn id="33" dur="1000" fill="hold"/>
                                        <p:tgtEl>
                                          <p:spTgt spid="6451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64519"/>
                                        </p:tgtEl>
                                        <p:attrNameLst>
                                          <p:attrName>style.visibility</p:attrName>
                                        </p:attrNameLst>
                                      </p:cBhvr>
                                      <p:to>
                                        <p:strVal val="visible"/>
                                      </p:to>
                                    </p:set>
                                    <p:animEffect transition="in" filter="fade">
                                      <p:cBhvr>
                                        <p:cTn id="37" dur="1000"/>
                                        <p:tgtEl>
                                          <p:spTgt spid="64519"/>
                                        </p:tgtEl>
                                      </p:cBhvr>
                                    </p:animEffect>
                                    <p:anim calcmode="lin" valueType="num">
                                      <p:cBhvr>
                                        <p:cTn id="38" dur="1000" fill="hold"/>
                                        <p:tgtEl>
                                          <p:spTgt spid="64519"/>
                                        </p:tgtEl>
                                        <p:attrNameLst>
                                          <p:attrName>ppt_x</p:attrName>
                                        </p:attrNameLst>
                                      </p:cBhvr>
                                      <p:tavLst>
                                        <p:tav tm="0">
                                          <p:val>
                                            <p:strVal val="#ppt_x"/>
                                          </p:val>
                                        </p:tav>
                                        <p:tav tm="100000">
                                          <p:val>
                                            <p:strVal val="#ppt_x"/>
                                          </p:val>
                                        </p:tav>
                                      </p:tavLst>
                                    </p:anim>
                                    <p:anim calcmode="lin" valueType="num">
                                      <p:cBhvr>
                                        <p:cTn id="39" dur="1000" fill="hold"/>
                                        <p:tgtEl>
                                          <p:spTgt spid="6451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64520"/>
                                        </p:tgtEl>
                                        <p:attrNameLst>
                                          <p:attrName>style.visibility</p:attrName>
                                        </p:attrNameLst>
                                      </p:cBhvr>
                                      <p:to>
                                        <p:strVal val="visible"/>
                                      </p:to>
                                    </p:set>
                                    <p:animEffect transition="in" filter="fade">
                                      <p:cBhvr>
                                        <p:cTn id="43" dur="1000"/>
                                        <p:tgtEl>
                                          <p:spTgt spid="64520"/>
                                        </p:tgtEl>
                                      </p:cBhvr>
                                    </p:animEffect>
                                    <p:anim calcmode="lin" valueType="num">
                                      <p:cBhvr>
                                        <p:cTn id="44" dur="1000" fill="hold"/>
                                        <p:tgtEl>
                                          <p:spTgt spid="64520"/>
                                        </p:tgtEl>
                                        <p:attrNameLst>
                                          <p:attrName>ppt_x</p:attrName>
                                        </p:attrNameLst>
                                      </p:cBhvr>
                                      <p:tavLst>
                                        <p:tav tm="0">
                                          <p:val>
                                            <p:strVal val="#ppt_x"/>
                                          </p:val>
                                        </p:tav>
                                        <p:tav tm="100000">
                                          <p:val>
                                            <p:strVal val="#ppt_x"/>
                                          </p:val>
                                        </p:tav>
                                      </p:tavLst>
                                    </p:anim>
                                    <p:anim calcmode="lin" valueType="num">
                                      <p:cBhvr>
                                        <p:cTn id="45" dur="1000" fill="hold"/>
                                        <p:tgtEl>
                                          <p:spTgt spid="6452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64521"/>
                                        </p:tgtEl>
                                        <p:attrNameLst>
                                          <p:attrName>style.visibility</p:attrName>
                                        </p:attrNameLst>
                                      </p:cBhvr>
                                      <p:to>
                                        <p:strVal val="visible"/>
                                      </p:to>
                                    </p:set>
                                    <p:animEffect transition="in" filter="fade">
                                      <p:cBhvr>
                                        <p:cTn id="49" dur="1000"/>
                                        <p:tgtEl>
                                          <p:spTgt spid="64521"/>
                                        </p:tgtEl>
                                      </p:cBhvr>
                                    </p:animEffect>
                                    <p:anim calcmode="lin" valueType="num">
                                      <p:cBhvr>
                                        <p:cTn id="50" dur="1000" fill="hold"/>
                                        <p:tgtEl>
                                          <p:spTgt spid="64521"/>
                                        </p:tgtEl>
                                        <p:attrNameLst>
                                          <p:attrName>ppt_x</p:attrName>
                                        </p:attrNameLst>
                                      </p:cBhvr>
                                      <p:tavLst>
                                        <p:tav tm="0">
                                          <p:val>
                                            <p:strVal val="#ppt_x"/>
                                          </p:val>
                                        </p:tav>
                                        <p:tav tm="100000">
                                          <p:val>
                                            <p:strVal val="#ppt_x"/>
                                          </p:val>
                                        </p:tav>
                                      </p:tavLst>
                                    </p:anim>
                                    <p:anim calcmode="lin" valueType="num">
                                      <p:cBhvr>
                                        <p:cTn id="51" dur="1000" fill="hold"/>
                                        <p:tgtEl>
                                          <p:spTgt spid="64521"/>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par>
                          <p:cTn id="60" fill="hold">
                            <p:stCondLst>
                              <p:cond delay="9000"/>
                            </p:stCondLst>
                            <p:childTnLst>
                              <p:par>
                                <p:cTn id="61" presetID="10"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par>
                          <p:cTn id="64" fill="hold">
                            <p:stCondLst>
                              <p:cond delay="95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par>
                          <p:cTn id="68" fill="hold">
                            <p:stCondLst>
                              <p:cond delay="10000"/>
                            </p:stCondLst>
                            <p:childTnLst>
                              <p:par>
                                <p:cTn id="69" presetID="10"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par>
                          <p:cTn id="72" fill="hold">
                            <p:stCondLst>
                              <p:cond delay="10500"/>
                            </p:stCondLst>
                            <p:childTnLst>
                              <p:par>
                                <p:cTn id="73" presetID="10"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par>
                          <p:cTn id="76" fill="hold">
                            <p:stCondLst>
                              <p:cond delay="110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11500"/>
                            </p:stCondLst>
                            <p:childTnLst>
                              <p:par>
                                <p:cTn id="81" presetID="10" presetClass="entr" presetSubtype="0"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6" grpId="0" animBg="1"/>
      <p:bldP spid="8"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 y="0"/>
            <a:ext cx="12198440"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5"/>
          <p:cNvSpPr/>
          <p:nvPr/>
        </p:nvSpPr>
        <p:spPr>
          <a:xfrm>
            <a:off x="1504951" y="1371600"/>
            <a:ext cx="9156610" cy="8217634"/>
          </a:xfrm>
          <a:prstGeom prst="rect">
            <a:avLst/>
          </a:prstGeom>
        </p:spPr>
        <p:txBody>
          <a:bodyPr wrap="square">
            <a:spAutoFit/>
          </a:bodyPr>
          <a:lstStyle/>
          <a:p>
            <a:r>
              <a:rPr lang="en-US" sz="8800" dirty="0">
                <a:solidFill>
                  <a:schemeClr val="bg1"/>
                </a:solidFill>
                <a:latin typeface="Open Sans Condensed Light" pitchFamily="34" charset="0"/>
                <a:ea typeface="Open Sans Condensed Light" pitchFamily="34" charset="0"/>
                <a:cs typeface="Open Sans Condensed Light" pitchFamily="34" charset="0"/>
              </a:rPr>
              <a:t>Credit Interpretation Requests/Rulings </a:t>
            </a:r>
          </a:p>
          <a:p>
            <a:r>
              <a:rPr lang="en-US" sz="8800" dirty="0">
                <a:solidFill>
                  <a:schemeClr val="bg1"/>
                </a:solidFill>
                <a:latin typeface="Open Sans Condensed Light" pitchFamily="34" charset="0"/>
                <a:ea typeface="Open Sans Condensed Light" pitchFamily="34" charset="0"/>
                <a:cs typeface="Open Sans Condensed Light" pitchFamily="34" charset="0"/>
              </a:rPr>
              <a:t>(CIR)</a:t>
            </a:r>
          </a:p>
          <a:p>
            <a:br>
              <a:rPr lang="en-US" sz="8800" dirty="0">
                <a:solidFill>
                  <a:schemeClr val="bg1"/>
                </a:solidFill>
                <a:latin typeface="Open Sans Condensed Light" pitchFamily="34" charset="0"/>
                <a:ea typeface="Open Sans Condensed Light" pitchFamily="34" charset="0"/>
                <a:cs typeface="Open Sans Condensed Light" pitchFamily="34" charset="0"/>
              </a:rPr>
            </a:br>
            <a:endParaRPr lang="en-US" sz="8800" dirty="0">
              <a:solidFill>
                <a:schemeClr val="bg1"/>
              </a:solidFill>
              <a:latin typeface="Open Sans Condensed Light" pitchFamily="34" charset="0"/>
              <a:ea typeface="Open Sans Condensed Light" pitchFamily="34" charset="0"/>
              <a:cs typeface="Open Sans Condensed Light" pitchFamily="34" charset="0"/>
            </a:endParaRPr>
          </a:p>
        </p:txBody>
      </p:sp>
    </p:spTree>
    <p:custDataLst>
      <p:tags r:id="rId1"/>
    </p:custDataLst>
    <p:extLst>
      <p:ext uri="{BB962C8B-B14F-4D97-AF65-F5344CB8AC3E}">
        <p14:creationId xmlns:p14="http://schemas.microsoft.com/office/powerpoint/2010/main" val="4080420393"/>
      </p:ext>
    </p:extLst>
  </p:cSld>
  <p:clrMapOvr>
    <a:masterClrMapping/>
  </p:clrMapOvr>
  <mc:AlternateContent xmlns:mc="http://schemas.openxmlformats.org/markup-compatibility/2006" xmlns:p14="http://schemas.microsoft.com/office/powerpoint/2010/main">
    <mc:Choice Requires="p14">
      <p:transition spd="slow" p14:dur="2000" advTm="70610"/>
    </mc:Choice>
    <mc:Fallback xmlns="">
      <p:transition spd="slow" advTm="7061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48400" y="3733801"/>
            <a:ext cx="2349782" cy="2343834"/>
            <a:chOff x="8058151" y="-146423"/>
            <a:chExt cx="2349782" cy="2343834"/>
          </a:xfrm>
          <a:solidFill>
            <a:schemeClr val="accent5"/>
          </a:solidFill>
        </p:grpSpPr>
        <p:sp>
          <p:nvSpPr>
            <p:cNvPr id="9" name="Oval 8"/>
            <p:cNvSpPr/>
            <p:nvPr/>
          </p:nvSpPr>
          <p:spPr>
            <a:xfrm>
              <a:off x="8058151" y="-146423"/>
              <a:ext cx="2349782" cy="234383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lstStyle/>
            <a:p>
              <a:endParaRPr lang="en-US"/>
            </a:p>
          </p:txBody>
        </p:sp>
        <p:sp>
          <p:nvSpPr>
            <p:cNvPr id="10" name="Oval 4"/>
            <p:cNvSpPr/>
            <p:nvPr/>
          </p:nvSpPr>
          <p:spPr>
            <a:xfrm>
              <a:off x="8439151" y="323395"/>
              <a:ext cx="1552485" cy="15524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defTabSz="1200150">
                <a:lnSpc>
                  <a:spcPct val="90000"/>
                </a:lnSpc>
                <a:spcAft>
                  <a:spcPct val="35000"/>
                </a:spcAft>
              </a:pPr>
              <a:r>
                <a:rPr lang="en-US" sz="3500" b="1" dirty="0">
                  <a:latin typeface="+mj-lt"/>
                </a:rPr>
                <a:t>Subject to consensus based review</a:t>
              </a:r>
            </a:p>
          </p:txBody>
        </p:sp>
      </p:grpSp>
      <p:sp>
        <p:nvSpPr>
          <p:cNvPr id="18" name="Freeform 17"/>
          <p:cNvSpPr/>
          <p:nvPr/>
        </p:nvSpPr>
        <p:spPr>
          <a:xfrm>
            <a:off x="8570258" y="3125145"/>
            <a:ext cx="2195545" cy="2195545"/>
          </a:xfrm>
          <a:custGeom>
            <a:avLst/>
            <a:gdLst>
              <a:gd name="connsiteX0" fmla="*/ 0 w 2195545"/>
              <a:gd name="connsiteY0" fmla="*/ 1097773 h 2195545"/>
              <a:gd name="connsiteX1" fmla="*/ 1097773 w 2195545"/>
              <a:gd name="connsiteY1" fmla="*/ 0 h 2195545"/>
              <a:gd name="connsiteX2" fmla="*/ 2195546 w 2195545"/>
              <a:gd name="connsiteY2" fmla="*/ 1097773 h 2195545"/>
              <a:gd name="connsiteX3" fmla="*/ 1097773 w 2195545"/>
              <a:gd name="connsiteY3" fmla="*/ 2195546 h 2195545"/>
              <a:gd name="connsiteX4" fmla="*/ 0 w 2195545"/>
              <a:gd name="connsiteY4" fmla="*/ 1097773 h 2195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545" h="2195545">
                <a:moveTo>
                  <a:pt x="0" y="1097773"/>
                </a:moveTo>
                <a:cubicBezTo>
                  <a:pt x="0" y="491490"/>
                  <a:pt x="491490" y="0"/>
                  <a:pt x="1097773" y="0"/>
                </a:cubicBezTo>
                <a:cubicBezTo>
                  <a:pt x="1704056" y="0"/>
                  <a:pt x="2195546" y="491490"/>
                  <a:pt x="2195546" y="1097773"/>
                </a:cubicBezTo>
                <a:cubicBezTo>
                  <a:pt x="2195546" y="1704056"/>
                  <a:pt x="1704056" y="2195546"/>
                  <a:pt x="1097773" y="2195546"/>
                </a:cubicBezTo>
                <a:cubicBezTo>
                  <a:pt x="491490" y="2195546"/>
                  <a:pt x="0" y="1704056"/>
                  <a:pt x="0" y="1097773"/>
                </a:cubicBez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365980" tIns="365980" rIns="365980" bIns="365980" numCol="1" spcCol="1270" anchor="ctr" anchorCtr="0">
            <a:noAutofit/>
          </a:bodyPr>
          <a:lstStyle/>
          <a:p>
            <a:pPr defTabSz="1555750">
              <a:lnSpc>
                <a:spcPct val="90000"/>
              </a:lnSpc>
              <a:spcAft>
                <a:spcPct val="35000"/>
              </a:spcAft>
            </a:pPr>
            <a:r>
              <a:rPr lang="en-US" sz="3500" b="1" dirty="0">
                <a:latin typeface="+mj-lt"/>
              </a:rPr>
              <a:t>Published online</a:t>
            </a:r>
            <a:endParaRPr lang="en-US" sz="3500" dirty="0">
              <a:latin typeface="+mj-lt"/>
            </a:endParaRPr>
          </a:p>
        </p:txBody>
      </p:sp>
      <p:sp>
        <p:nvSpPr>
          <p:cNvPr id="5" name="Freeform 4"/>
          <p:cNvSpPr/>
          <p:nvPr/>
        </p:nvSpPr>
        <p:spPr>
          <a:xfrm>
            <a:off x="7329359" y="1234537"/>
            <a:ext cx="2195545" cy="2195545"/>
          </a:xfrm>
          <a:custGeom>
            <a:avLst/>
            <a:gdLst>
              <a:gd name="connsiteX0" fmla="*/ 0 w 2195545"/>
              <a:gd name="connsiteY0" fmla="*/ 1097773 h 2195545"/>
              <a:gd name="connsiteX1" fmla="*/ 1097773 w 2195545"/>
              <a:gd name="connsiteY1" fmla="*/ 0 h 2195545"/>
              <a:gd name="connsiteX2" fmla="*/ 2195546 w 2195545"/>
              <a:gd name="connsiteY2" fmla="*/ 1097773 h 2195545"/>
              <a:gd name="connsiteX3" fmla="*/ 1097773 w 2195545"/>
              <a:gd name="connsiteY3" fmla="*/ 2195546 h 2195545"/>
              <a:gd name="connsiteX4" fmla="*/ 0 w 2195545"/>
              <a:gd name="connsiteY4" fmla="*/ 1097773 h 2195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545" h="2195545">
                <a:moveTo>
                  <a:pt x="0" y="1097773"/>
                </a:moveTo>
                <a:cubicBezTo>
                  <a:pt x="0" y="491490"/>
                  <a:pt x="491490" y="0"/>
                  <a:pt x="1097773" y="0"/>
                </a:cubicBezTo>
                <a:cubicBezTo>
                  <a:pt x="1704056" y="0"/>
                  <a:pt x="2195546" y="491490"/>
                  <a:pt x="2195546" y="1097773"/>
                </a:cubicBezTo>
                <a:cubicBezTo>
                  <a:pt x="2195546" y="1704056"/>
                  <a:pt x="1704056" y="2195546"/>
                  <a:pt x="1097773" y="2195546"/>
                </a:cubicBezTo>
                <a:cubicBezTo>
                  <a:pt x="491490" y="2195546"/>
                  <a:pt x="0" y="1704056"/>
                  <a:pt x="0" y="1097773"/>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363440" tIns="363440" rIns="363440" bIns="363440" numCol="1" spcCol="1270" anchor="ctr" anchorCtr="0">
            <a:noAutofit/>
          </a:bodyPr>
          <a:lstStyle/>
          <a:p>
            <a:pPr defTabSz="1466850">
              <a:lnSpc>
                <a:spcPct val="90000"/>
              </a:lnSpc>
              <a:spcAft>
                <a:spcPct val="35000"/>
              </a:spcAft>
            </a:pPr>
            <a:r>
              <a:rPr lang="en-US" sz="3300" b="1" dirty="0">
                <a:latin typeface="+mj-lt"/>
              </a:rPr>
              <a:t>Precedent setting</a:t>
            </a:r>
            <a:endParaRPr lang="en-US" sz="3300" dirty="0">
              <a:latin typeface="+mj-lt"/>
            </a:endParaRPr>
          </a:p>
        </p:txBody>
      </p:sp>
      <p:sp>
        <p:nvSpPr>
          <p:cNvPr id="4" name="Title 3"/>
          <p:cNvSpPr txBox="1">
            <a:spLocks/>
          </p:cNvSpPr>
          <p:nvPr/>
        </p:nvSpPr>
        <p:spPr>
          <a:xfrm>
            <a:off x="2266778" y="2112483"/>
            <a:ext cx="7073986" cy="566738"/>
          </a:xfrm>
          <a:prstGeom prst="rect">
            <a:avLst/>
          </a:prstGeom>
        </p:spPr>
        <p:txBody>
          <a:bodyPr vert="horz" lIns="91440" tIns="45720" rIns="91440" bIns="45720" rtlCol="0" anchor="b">
            <a:normAutofit fontScale="90000" lnSpcReduction="20000"/>
          </a:bodyPr>
          <a:lstStyle>
            <a:lvl1pPr algn="l" defTabSz="457200" rtl="0" eaLnBrk="1" latinLnBrk="0" hangingPunct="1">
              <a:spcBef>
                <a:spcPct val="0"/>
              </a:spcBef>
              <a:buNone/>
              <a:defRPr sz="4000" b="0" kern="1200" cap="none">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chemeClr val="accent6"/>
              </a:solidFill>
            </a:endParaRPr>
          </a:p>
        </p:txBody>
      </p:sp>
      <p:sp>
        <p:nvSpPr>
          <p:cNvPr id="8" name="Rectangle 7"/>
          <p:cNvSpPr/>
          <p:nvPr/>
        </p:nvSpPr>
        <p:spPr>
          <a:xfrm>
            <a:off x="1706016" y="2112483"/>
            <a:ext cx="5072892" cy="3539430"/>
          </a:xfrm>
          <a:prstGeom prst="rect">
            <a:avLst/>
          </a:prstGeom>
        </p:spPr>
        <p:txBody>
          <a:bodyPr wrap="square">
            <a:spAutoFit/>
          </a:bodyPr>
          <a:lstStyle/>
          <a:p>
            <a:pPr marL="342900" indent="-342900" defTabSz="457200"/>
            <a:endParaRPr lang="en-US" sz="2800" dirty="0">
              <a:solidFill>
                <a:schemeClr val="tx2"/>
              </a:solidFill>
              <a:latin typeface="+mj-lt"/>
              <a:ea typeface="Open Sans Condensed Light" pitchFamily="34" charset="0"/>
              <a:cs typeface="Open Sans Condensed Light" pitchFamily="34" charset="0"/>
            </a:endParaRPr>
          </a:p>
          <a:p>
            <a:pPr marL="342900" indent="-342900" defTabSz="457200"/>
            <a:r>
              <a:rPr lang="en-US" sz="2800" dirty="0">
                <a:solidFill>
                  <a:schemeClr val="tx2"/>
                </a:solidFill>
                <a:latin typeface="+mj-lt"/>
                <a:ea typeface="Open Sans Condensed Light" pitchFamily="34" charset="0"/>
                <a:cs typeface="Open Sans Condensed Light" pitchFamily="34" charset="0"/>
              </a:rPr>
              <a:t>LEED Interpretations are official answers to technical inquiries about implementing LEED on a project.</a:t>
            </a:r>
          </a:p>
          <a:p>
            <a:pPr marL="342900" indent="-342900" defTabSz="457200"/>
            <a:endParaRPr lang="en-US" sz="2800" dirty="0">
              <a:solidFill>
                <a:schemeClr val="tx2"/>
              </a:solidFill>
              <a:latin typeface="+mj-lt"/>
              <a:ea typeface="Open Sans Condensed Light" pitchFamily="34" charset="0"/>
              <a:cs typeface="Open Sans Condensed Light" pitchFamily="34" charset="0"/>
            </a:endParaRPr>
          </a:p>
          <a:p>
            <a:endParaRPr lang="en-US" sz="2800" dirty="0">
              <a:solidFill>
                <a:schemeClr val="tx2"/>
              </a:solidFill>
              <a:latin typeface="+mj-lt"/>
              <a:ea typeface="Open Sans Condensed Light" pitchFamily="34" charset="0"/>
              <a:cs typeface="Open Sans Condensed Light" pitchFamily="34" charset="0"/>
            </a:endParaRPr>
          </a:p>
        </p:txBody>
      </p:sp>
      <p:sp>
        <p:nvSpPr>
          <p:cNvPr id="11"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ea typeface="Open Sans Condensed Light" pitchFamily="34" charset="0"/>
                <a:cs typeface="Open Sans Condensed Light" pitchFamily="34" charset="0"/>
              </a:rPr>
              <a:t>Online Modules</a:t>
            </a:r>
            <a:endParaRPr lang="en-US" kern="0" dirty="0">
              <a:ea typeface="Open Sans Condensed Light" pitchFamily="34" charset="0"/>
              <a:cs typeface="Open Sans Condensed Light" pitchFamily="34" charset="0"/>
            </a:endParaRPr>
          </a:p>
        </p:txBody>
      </p:sp>
      <p:sp>
        <p:nvSpPr>
          <p:cNvPr id="12" name="Rectangle 11"/>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mj-lt"/>
            </a:endParaRPr>
          </a:p>
        </p:txBody>
      </p:sp>
      <p:sp>
        <p:nvSpPr>
          <p:cNvPr id="13" name="TextBox 12"/>
          <p:cNvSpPr txBox="1"/>
          <p:nvPr/>
        </p:nvSpPr>
        <p:spPr>
          <a:xfrm>
            <a:off x="4988858" y="352532"/>
            <a:ext cx="7162800" cy="523220"/>
          </a:xfrm>
          <a:prstGeom prst="rect">
            <a:avLst/>
          </a:prstGeom>
          <a:noFill/>
        </p:spPr>
        <p:txBody>
          <a:bodyPr wrap="square" rtlCol="0">
            <a:spAutoFit/>
          </a:bodyPr>
          <a:lstStyle/>
          <a:p>
            <a:pPr algn="r"/>
            <a:r>
              <a:rPr lang="en-US" sz="2800" dirty="0">
                <a:solidFill>
                  <a:prstClr val="white"/>
                </a:solidFill>
                <a:latin typeface="+mj-lt"/>
              </a:rPr>
              <a:t>LEED v4 Process: LEED Interpretation</a:t>
            </a:r>
            <a:endParaRPr lang="en-US" sz="2800" dirty="0">
              <a:solidFill>
                <a:schemeClr val="bg1"/>
              </a:solidFill>
              <a:latin typeface="+mj-lt"/>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spTree>
    <p:custDataLst>
      <p:tags r:id="rId1"/>
    </p:custDataLst>
    <p:extLst>
      <p:ext uri="{BB962C8B-B14F-4D97-AF65-F5344CB8AC3E}">
        <p14:creationId xmlns:p14="http://schemas.microsoft.com/office/powerpoint/2010/main" val="1819498867"/>
      </p:ext>
    </p:extLst>
  </p:cSld>
  <p:clrMapOvr>
    <a:masterClrMapping/>
  </p:clrMapOvr>
  <mc:AlternateContent xmlns:mc="http://schemas.openxmlformats.org/markup-compatibility/2006" xmlns:p14="http://schemas.microsoft.com/office/powerpoint/2010/main">
    <mc:Choice Requires="p14">
      <p:transition spd="slow" p14:dur="2000" advTm="66150"/>
    </mc:Choice>
    <mc:Fallback xmlns="">
      <p:transition spd="slow" advTm="661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1999"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 name="Rectangle 4"/>
          <p:cNvSpPr/>
          <p:nvPr/>
        </p:nvSpPr>
        <p:spPr>
          <a:xfrm>
            <a:off x="1504951" y="5637074"/>
            <a:ext cx="9156608" cy="2308324"/>
          </a:xfrm>
          <a:prstGeom prst="rect">
            <a:avLst/>
          </a:prstGeom>
        </p:spPr>
        <p:txBody>
          <a:bodyPr wrap="square">
            <a:spAutoFit/>
          </a:bodyPr>
          <a:lstStyle/>
          <a:p>
            <a:pPr marL="571500" indent="-571500" algn="l">
              <a:buFont typeface="Wingdings" pitchFamily="2" charset="2"/>
              <a:buChar char="ü"/>
            </a:pPr>
            <a:r>
              <a:rPr lang="en-US" sz="3600" dirty="0">
                <a:solidFill>
                  <a:schemeClr val="bg1"/>
                </a:solidFill>
                <a:latin typeface="+mj-lt"/>
                <a:ea typeface="Open Sans Condensed Light" pitchFamily="34" charset="0"/>
                <a:cs typeface="Open Sans Condensed Light" pitchFamily="34" charset="0"/>
              </a:rPr>
              <a:t>Difference between a LEED Interpretation and a Project Credit Interpretation Ruling (CIR) ?	</a:t>
            </a:r>
          </a:p>
          <a:p>
            <a:pPr algn="l"/>
            <a:endParaRPr lang="en-US" sz="3600" dirty="0">
              <a:solidFill>
                <a:schemeClr val="bg1"/>
              </a:solidFill>
              <a:latin typeface="+mj-lt"/>
              <a:ea typeface="Open Sans Condensed Light" pitchFamily="34" charset="0"/>
              <a:cs typeface="Open Sans Condensed Light" pitchFamily="34" charset="0"/>
            </a:endParaRPr>
          </a:p>
        </p:txBody>
      </p:sp>
      <p:pic>
        <p:nvPicPr>
          <p:cNvPr id="7" name="Picture 6"/>
          <p:cNvPicPr>
            <a:picLocks noChangeAspect="1"/>
          </p:cNvPicPr>
          <p:nvPr/>
        </p:nvPicPr>
        <p:blipFill>
          <a:blip r:embed="rId4"/>
          <a:stretch>
            <a:fillRect/>
          </a:stretch>
        </p:blipFill>
        <p:spPr>
          <a:xfrm>
            <a:off x="3048000" y="-1"/>
            <a:ext cx="7709338" cy="5637075"/>
          </a:xfrm>
          <a:prstGeom prst="rect">
            <a:avLst/>
          </a:prstGeom>
        </p:spPr>
      </p:pic>
      <p:sp>
        <p:nvSpPr>
          <p:cNvPr id="3" name="Rectangle 2"/>
          <p:cNvSpPr/>
          <p:nvPr/>
        </p:nvSpPr>
        <p:spPr>
          <a:xfrm>
            <a:off x="3581400" y="152400"/>
            <a:ext cx="5638800" cy="5940088"/>
          </a:xfrm>
          <a:prstGeom prst="rect">
            <a:avLst/>
          </a:prstGeom>
        </p:spPr>
        <p:txBody>
          <a:bodyPr wrap="square">
            <a:spAutoFit/>
          </a:bodyPr>
          <a:lstStyle/>
          <a:p>
            <a:pPr algn="r"/>
            <a:r>
              <a:rPr lang="en-US" sz="4400" dirty="0">
                <a:solidFill>
                  <a:schemeClr val="accent3"/>
                </a:solidFill>
                <a:latin typeface="+mj-lt"/>
                <a:ea typeface="Open Sans Condensed Light" pitchFamily="34" charset="0"/>
                <a:cs typeface="Open Sans Condensed Light" pitchFamily="34" charset="0"/>
              </a:rPr>
              <a:t>“LEED Interpretations are similar to Project CIRs but they are precedent setting as the results can be applied to all future LEED projects”</a:t>
            </a:r>
          </a:p>
          <a:p>
            <a:pPr algn="l"/>
            <a:r>
              <a:rPr lang="en-US" sz="4400" dirty="0">
                <a:solidFill>
                  <a:schemeClr val="accent3"/>
                </a:solidFill>
                <a:latin typeface="+mj-lt"/>
                <a:ea typeface="Open Sans Condensed Light" pitchFamily="34" charset="0"/>
                <a:cs typeface="Open Sans Condensed Light" pitchFamily="34" charset="0"/>
              </a:rPr>
              <a:t>          			        </a:t>
            </a:r>
            <a:r>
              <a:rPr lang="en-US" sz="2800" dirty="0">
                <a:solidFill>
                  <a:schemeClr val="accent3"/>
                </a:solidFill>
                <a:latin typeface="+mj-lt"/>
                <a:ea typeface="Open Sans Condensed Light" pitchFamily="34" charset="0"/>
                <a:cs typeface="Open Sans Condensed Light" pitchFamily="34" charset="0"/>
              </a:rPr>
              <a:t>USGBC</a:t>
            </a:r>
          </a:p>
        </p:txBody>
      </p:sp>
    </p:spTree>
    <p:custDataLst>
      <p:tags r:id="rId1"/>
    </p:custDataLst>
    <p:extLst>
      <p:ext uri="{BB962C8B-B14F-4D97-AF65-F5344CB8AC3E}">
        <p14:creationId xmlns:p14="http://schemas.microsoft.com/office/powerpoint/2010/main" val="3074650874"/>
      </p:ext>
    </p:extLst>
  </p:cSld>
  <p:clrMapOvr>
    <a:masterClrMapping/>
  </p:clrMapOvr>
  <mc:AlternateContent xmlns:mc="http://schemas.openxmlformats.org/markup-compatibility/2006" xmlns:p14="http://schemas.microsoft.com/office/powerpoint/2010/main">
    <mc:Choice Requires="p14">
      <p:transition spd="slow" p14:dur="2000" advTm="34970"/>
    </mc:Choice>
    <mc:Fallback xmlns="">
      <p:transition spd="slow" advTm="349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Oval 17"/>
          <p:cNvSpPr/>
          <p:nvPr/>
        </p:nvSpPr>
        <p:spPr>
          <a:xfrm>
            <a:off x="4570414" y="4899895"/>
            <a:ext cx="1835867" cy="1835868"/>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5" name="Oval 1"/>
          <p:cNvSpPr/>
          <p:nvPr/>
        </p:nvSpPr>
        <p:spPr>
          <a:xfrm>
            <a:off x="1420812" y="2149104"/>
            <a:ext cx="4024854" cy="402309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ctángulo 5"/>
          <p:cNvSpPr>
            <a:spLocks noChangeArrowheads="1"/>
          </p:cNvSpPr>
          <p:nvPr/>
        </p:nvSpPr>
        <p:spPr bwMode="auto">
          <a:xfrm>
            <a:off x="1752601" y="2819401"/>
            <a:ext cx="331158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sz="48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Question</a:t>
            </a:r>
            <a:r>
              <a:rPr lang="es-ES_tradnl"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a:p>
            <a:r>
              <a:rPr lang="es-ES_tradnl"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Where do </a:t>
            </a:r>
            <a:r>
              <a:rPr lang="es-ES_tradnl" sz="48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you</a:t>
            </a:r>
            <a:r>
              <a:rPr lang="es-ES_tradnl"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register </a:t>
            </a:r>
            <a:r>
              <a:rPr lang="es-ES_tradnl" sz="48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your</a:t>
            </a:r>
            <a:r>
              <a:rPr lang="es-ES_tradnl"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es-ES_tradnl" sz="48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project</a:t>
            </a:r>
            <a:r>
              <a:rPr lang="es-ES_tradnl"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endParaRPr lang="en-US" sz="48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0" name="Rectángulo 5"/>
          <p:cNvSpPr>
            <a:spLocks noChangeArrowheads="1"/>
          </p:cNvSpPr>
          <p:nvPr/>
        </p:nvSpPr>
        <p:spPr bwMode="auto">
          <a:xfrm>
            <a:off x="46132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1" name="TextBox 20"/>
          <p:cNvSpPr txBox="1"/>
          <p:nvPr/>
        </p:nvSpPr>
        <p:spPr>
          <a:xfrm>
            <a:off x="5765417" y="1258938"/>
            <a:ext cx="1558440" cy="3770263"/>
          </a:xfrm>
          <a:prstGeom prst="rect">
            <a:avLst/>
          </a:prstGeom>
          <a:noFill/>
        </p:spPr>
        <p:txBody>
          <a:bodyPr wrap="none" rtlCol="0">
            <a:spAutoFit/>
          </a:bodyPr>
          <a:lstStyle/>
          <a:p>
            <a:r>
              <a:rPr lang="en-US" sz="23900" dirty="0">
                <a:solidFill>
                  <a:schemeClr val="accent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Tree>
    <p:custDataLst>
      <p:tags r:id="rId1"/>
    </p:custDataLst>
    <p:extLst>
      <p:ext uri="{BB962C8B-B14F-4D97-AF65-F5344CB8AC3E}">
        <p14:creationId xmlns:p14="http://schemas.microsoft.com/office/powerpoint/2010/main" val="1045245321"/>
      </p:ext>
    </p:extLst>
  </p:cSld>
  <p:clrMapOvr>
    <a:masterClrMapping/>
  </p:clrMapOvr>
  <mc:AlternateContent xmlns:mc="http://schemas.openxmlformats.org/markup-compatibility/2006" xmlns:p14="http://schemas.microsoft.com/office/powerpoint/2010/main">
    <mc:Choice Requires="p14">
      <p:transition spd="slow" p14:dur="2000" advTm="12280"/>
    </mc:Choice>
    <mc:Fallback xmlns="">
      <p:transition spd="slow" advTm="1228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latin typeface="Open Sans Condensed Light" pitchFamily="34" charset="0"/>
                <a:ea typeface="Open Sans Condensed Light" pitchFamily="34" charset="0"/>
                <a:cs typeface="Open Sans Condensed Light" pitchFamily="34" charset="0"/>
              </a:rPr>
              <a:t>Online Modules</a:t>
            </a:r>
            <a:endParaRPr lang="en-US" kern="0" dirty="0">
              <a:latin typeface="Open Sans Condensed Light" pitchFamily="34" charset="0"/>
              <a:ea typeface="Open Sans Condensed Light" pitchFamily="34" charset="0"/>
              <a:cs typeface="Open Sans Condensed Light" pitchFamily="34" charset="0"/>
            </a:endParaRPr>
          </a:p>
        </p:txBody>
      </p:sp>
      <p:sp>
        <p:nvSpPr>
          <p:cNvPr id="20" name="Rectangle 19"/>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876800" y="321129"/>
            <a:ext cx="7162800" cy="523220"/>
          </a:xfrm>
          <a:prstGeom prst="rect">
            <a:avLst/>
          </a:prstGeom>
          <a:noFill/>
        </p:spPr>
        <p:txBody>
          <a:bodyPr wrap="square" rtlCol="0">
            <a:spAutoFit/>
          </a:bodyPr>
          <a:lstStyle/>
          <a:p>
            <a:pPr algn="r"/>
            <a:r>
              <a:rPr lang="en-US" sz="2800" dirty="0">
                <a:solidFill>
                  <a:prstClr val="white"/>
                </a:solidFill>
                <a:latin typeface="+mj-lt"/>
              </a:rPr>
              <a:t>LEED v4 Process: LEED Online</a:t>
            </a:r>
            <a:endParaRPr lang="en-US" sz="2800" dirty="0">
              <a:solidFill>
                <a:schemeClr val="bg1"/>
              </a:solidFill>
              <a:latin typeface="+mj-lt"/>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pic>
        <p:nvPicPr>
          <p:cNvPr id="2" name="LEED Online">
            <a:hlinkClick r:id="" action="ppaction://media"/>
            <a:extLst>
              <a:ext uri="{FF2B5EF4-FFF2-40B4-BE49-F238E27FC236}">
                <a16:creationId xmlns:a16="http://schemas.microsoft.com/office/drawing/2014/main" id="{208C4797-468F-A3CE-6688-3FDFE62F56D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054926" y="1276350"/>
            <a:ext cx="8978812" cy="5050582"/>
          </a:xfrm>
          <a:prstGeom prst="rect">
            <a:avLst/>
          </a:prstGeom>
        </p:spPr>
      </p:pic>
    </p:spTree>
    <p:custDataLst>
      <p:tags r:id="rId1"/>
    </p:custDataLst>
    <p:extLst>
      <p:ext uri="{BB962C8B-B14F-4D97-AF65-F5344CB8AC3E}">
        <p14:creationId xmlns:p14="http://schemas.microsoft.com/office/powerpoint/2010/main" val="504757525"/>
      </p:ext>
    </p:extLst>
  </p:cSld>
  <p:clrMapOvr>
    <a:masterClrMapping/>
  </p:clrMapOvr>
  <mc:AlternateContent xmlns:mc="http://schemas.openxmlformats.org/markup-compatibility/2006" xmlns:p14="http://schemas.microsoft.com/office/powerpoint/2010/main">
    <mc:Choice Requires="p14">
      <p:transition spd="slow" p14:dur="2000" advTm="41870"/>
    </mc:Choice>
    <mc:Fallback xmlns="">
      <p:transition spd="slow" advTm="41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9084" y="4482432"/>
            <a:ext cx="2546769" cy="1200329"/>
          </a:xfrm>
          <a:prstGeom prst="rect">
            <a:avLst/>
          </a:prstGeom>
        </p:spPr>
        <p:txBody>
          <a:bodyPr wrap="square">
            <a:spAutoFit/>
          </a:bodyPr>
          <a:lstStyle/>
          <a:p>
            <a:r>
              <a:rPr lang="en-US" dirty="0">
                <a:solidFill>
                  <a:schemeClr val="tx2"/>
                </a:solidFill>
                <a:latin typeface="+mj-lt"/>
              </a:rPr>
              <a:t>• Invite team members to LEED Online</a:t>
            </a:r>
          </a:p>
        </p:txBody>
      </p:sp>
      <p:sp>
        <p:nvSpPr>
          <p:cNvPr id="7" name="Rectangle 6"/>
          <p:cNvSpPr/>
          <p:nvPr/>
        </p:nvSpPr>
        <p:spPr>
          <a:xfrm>
            <a:off x="4435227" y="4560797"/>
            <a:ext cx="3071004" cy="1200329"/>
          </a:xfrm>
          <a:prstGeom prst="rect">
            <a:avLst/>
          </a:prstGeom>
        </p:spPr>
        <p:txBody>
          <a:bodyPr wrap="square">
            <a:spAutoFit/>
          </a:bodyPr>
          <a:lstStyle/>
          <a:p>
            <a:r>
              <a:rPr lang="en-US" dirty="0">
                <a:solidFill>
                  <a:schemeClr val="tx2"/>
                </a:solidFill>
                <a:latin typeface="+mj-lt"/>
              </a:rPr>
              <a:t>• Assign team members to credits in LEED Online</a:t>
            </a:r>
          </a:p>
        </p:txBody>
      </p:sp>
      <p:sp>
        <p:nvSpPr>
          <p:cNvPr id="8" name="Rectangle 7"/>
          <p:cNvSpPr/>
          <p:nvPr/>
        </p:nvSpPr>
        <p:spPr>
          <a:xfrm>
            <a:off x="8180251" y="4505878"/>
            <a:ext cx="3683479" cy="1200329"/>
          </a:xfrm>
          <a:prstGeom prst="rect">
            <a:avLst/>
          </a:prstGeom>
        </p:spPr>
        <p:txBody>
          <a:bodyPr wrap="square">
            <a:spAutoFit/>
          </a:bodyPr>
          <a:lstStyle/>
          <a:p>
            <a:r>
              <a:rPr lang="en-US" dirty="0">
                <a:solidFill>
                  <a:schemeClr val="tx2"/>
                </a:solidFill>
                <a:latin typeface="+mj-lt"/>
              </a:rPr>
              <a:t>• Submit the project application to GBCI for review</a:t>
            </a:r>
          </a:p>
        </p:txBody>
      </p:sp>
      <p:pic>
        <p:nvPicPr>
          <p:cNvPr id="9" name="Imagen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843212"/>
            <a:ext cx="10493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5206301" y="3075781"/>
            <a:ext cx="9906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j-lt"/>
            </a:endParaRPr>
          </a:p>
        </p:txBody>
      </p:sp>
      <p:sp>
        <p:nvSpPr>
          <p:cNvPr id="14" name="Oval 13"/>
          <p:cNvSpPr/>
          <p:nvPr/>
        </p:nvSpPr>
        <p:spPr>
          <a:xfrm>
            <a:off x="5271615" y="3151982"/>
            <a:ext cx="849086" cy="773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j-lt"/>
            </a:endParaRPr>
          </a:p>
        </p:txBody>
      </p:sp>
      <p:pic>
        <p:nvPicPr>
          <p:cNvPr id="15" name="Picture 14" descr="97403927bbb.jpg"/>
          <p:cNvPicPr>
            <a:picLocks noChangeAspect="1"/>
          </p:cNvPicPr>
          <p:nvPr/>
        </p:nvPicPr>
        <p:blipFill>
          <a:blip r:embed="rId5" cstate="print"/>
          <a:srcRect l="84951" b="80993"/>
          <a:stretch>
            <a:fillRect/>
          </a:stretch>
        </p:blipFill>
        <p:spPr>
          <a:xfrm>
            <a:off x="5434901" y="3228182"/>
            <a:ext cx="457200" cy="578875"/>
          </a:xfrm>
          <a:prstGeom prst="rect">
            <a:avLst/>
          </a:prstGeom>
        </p:spPr>
      </p:pic>
      <p:sp>
        <p:nvSpPr>
          <p:cNvPr id="16" name="Oval 15"/>
          <p:cNvSpPr/>
          <p:nvPr/>
        </p:nvSpPr>
        <p:spPr>
          <a:xfrm>
            <a:off x="6186015" y="2237581"/>
            <a:ext cx="9906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j-lt"/>
            </a:endParaRPr>
          </a:p>
        </p:txBody>
      </p:sp>
      <p:sp>
        <p:nvSpPr>
          <p:cNvPr id="17" name="Oval 16"/>
          <p:cNvSpPr/>
          <p:nvPr/>
        </p:nvSpPr>
        <p:spPr>
          <a:xfrm>
            <a:off x="6251329" y="2313782"/>
            <a:ext cx="849086" cy="773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8" name="Picture 17" descr="sun_logo1.JPG"/>
          <p:cNvPicPr>
            <a:picLocks noChangeAspect="1"/>
          </p:cNvPicPr>
          <p:nvPr/>
        </p:nvPicPr>
        <p:blipFill>
          <a:blip r:embed="rId6" cstate="print"/>
          <a:stretch>
            <a:fillRect/>
          </a:stretch>
        </p:blipFill>
        <p:spPr>
          <a:xfrm>
            <a:off x="6414615" y="2466181"/>
            <a:ext cx="533400" cy="533400"/>
          </a:xfrm>
          <a:prstGeom prst="rect">
            <a:avLst/>
          </a:prstGeom>
        </p:spPr>
      </p:pic>
      <p:sp>
        <p:nvSpPr>
          <p:cNvPr id="19" name="Oval 18"/>
          <p:cNvSpPr/>
          <p:nvPr/>
        </p:nvSpPr>
        <p:spPr>
          <a:xfrm>
            <a:off x="5030781" y="1882958"/>
            <a:ext cx="990600" cy="914400"/>
          </a:xfrm>
          <a:prstGeom prst="ellipse">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Oval 19"/>
          <p:cNvSpPr/>
          <p:nvPr/>
        </p:nvSpPr>
        <p:spPr>
          <a:xfrm>
            <a:off x="5096095" y="1959159"/>
            <a:ext cx="849086" cy="773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1" name="Picture 20" descr="97403927.jpg"/>
          <p:cNvPicPr>
            <a:picLocks noChangeAspect="1"/>
          </p:cNvPicPr>
          <p:nvPr/>
        </p:nvPicPr>
        <p:blipFill>
          <a:blip r:embed="rId7" cstate="print"/>
          <a:srcRect l="81068" t="59685" b="19007"/>
          <a:stretch>
            <a:fillRect/>
          </a:stretch>
        </p:blipFill>
        <p:spPr>
          <a:xfrm>
            <a:off x="5259382" y="2035358"/>
            <a:ext cx="540327" cy="609600"/>
          </a:xfrm>
          <a:prstGeom prst="rect">
            <a:avLst/>
          </a:prstGeom>
        </p:spPr>
      </p:pic>
      <p:pic>
        <p:nvPicPr>
          <p:cNvPr id="15368" name="Picture 8" descr="https://encrypted-tbn0.gstatic.com/images?q=tbn:ANd9GcQe_PyWVtQfEM0xGJAThmqoqZAdC1xX6SgRV3Xdl9X_6mqGDam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8586" y="2237581"/>
            <a:ext cx="1066811" cy="138631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ea typeface="Open Sans Condensed Light" pitchFamily="34" charset="0"/>
                <a:cs typeface="Open Sans Condensed Light" pitchFamily="34" charset="0"/>
              </a:rPr>
              <a:t>Online Modules</a:t>
            </a:r>
            <a:endParaRPr lang="en-US" kern="0" dirty="0">
              <a:ea typeface="Open Sans Condensed Light" pitchFamily="34" charset="0"/>
              <a:cs typeface="Open Sans Condensed Light" pitchFamily="34" charset="0"/>
            </a:endParaRPr>
          </a:p>
        </p:txBody>
      </p:sp>
      <p:sp>
        <p:nvSpPr>
          <p:cNvPr id="23" name="Rectangle 22"/>
          <p:cNvSpPr/>
          <p:nvPr/>
        </p:nvSpPr>
        <p:spPr>
          <a:xfrm>
            <a:off x="3054926" y="304800"/>
            <a:ext cx="9137073"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mj-lt"/>
            </a:endParaRPr>
          </a:p>
        </p:txBody>
      </p:sp>
      <p:sp>
        <p:nvSpPr>
          <p:cNvPr id="24" name="TextBox 23"/>
          <p:cNvSpPr txBox="1"/>
          <p:nvPr/>
        </p:nvSpPr>
        <p:spPr>
          <a:xfrm>
            <a:off x="4844598" y="323625"/>
            <a:ext cx="7162800" cy="523220"/>
          </a:xfrm>
          <a:prstGeom prst="rect">
            <a:avLst/>
          </a:prstGeom>
          <a:noFill/>
        </p:spPr>
        <p:txBody>
          <a:bodyPr wrap="square" rtlCol="0">
            <a:spAutoFit/>
          </a:bodyPr>
          <a:lstStyle/>
          <a:p>
            <a:pPr algn="r"/>
            <a:r>
              <a:rPr lang="en-US" sz="2800" dirty="0">
                <a:solidFill>
                  <a:prstClr val="white"/>
                </a:solidFill>
                <a:latin typeface="+mj-lt"/>
              </a:rPr>
              <a:t>LEED v4 Process: LEED Project Administrator</a:t>
            </a:r>
            <a:endParaRPr lang="en-US" sz="2800" dirty="0">
              <a:solidFill>
                <a:schemeClr val="bg1"/>
              </a:solidFill>
              <a:latin typeface="+mj-lt"/>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sp>
        <p:nvSpPr>
          <p:cNvPr id="2" name="Oval 1">
            <a:extLst>
              <a:ext uri="{FF2B5EF4-FFF2-40B4-BE49-F238E27FC236}">
                <a16:creationId xmlns:a16="http://schemas.microsoft.com/office/drawing/2014/main" id="{6685E91A-3B93-DBEA-AF79-4801107623D3}"/>
              </a:ext>
            </a:extLst>
          </p:cNvPr>
          <p:cNvSpPr/>
          <p:nvPr/>
        </p:nvSpPr>
        <p:spPr bwMode="auto">
          <a:xfrm>
            <a:off x="1447800" y="5486400"/>
            <a:ext cx="914400" cy="914400"/>
          </a:xfrm>
          <a:prstGeom prst="ellipse">
            <a:avLst/>
          </a:prstGeom>
          <a:solidFill>
            <a:srgbClr val="FEB80A"/>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1</a:t>
            </a:r>
          </a:p>
        </p:txBody>
      </p:sp>
      <p:sp>
        <p:nvSpPr>
          <p:cNvPr id="3" name="Oval 2">
            <a:extLst>
              <a:ext uri="{FF2B5EF4-FFF2-40B4-BE49-F238E27FC236}">
                <a16:creationId xmlns:a16="http://schemas.microsoft.com/office/drawing/2014/main" id="{D23E16F9-CA9C-BAF6-24AE-86DDEA12EBDD}"/>
              </a:ext>
            </a:extLst>
          </p:cNvPr>
          <p:cNvSpPr/>
          <p:nvPr/>
        </p:nvSpPr>
        <p:spPr bwMode="auto">
          <a:xfrm>
            <a:off x="5342509" y="5417526"/>
            <a:ext cx="914400" cy="914400"/>
          </a:xfrm>
          <a:prstGeom prst="ellipse">
            <a:avLst/>
          </a:prstGeom>
          <a:solidFill>
            <a:srgbClr val="FEB80A"/>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2</a:t>
            </a:r>
          </a:p>
        </p:txBody>
      </p:sp>
      <p:sp>
        <p:nvSpPr>
          <p:cNvPr id="4" name="Oval 3">
            <a:extLst>
              <a:ext uri="{FF2B5EF4-FFF2-40B4-BE49-F238E27FC236}">
                <a16:creationId xmlns:a16="http://schemas.microsoft.com/office/drawing/2014/main" id="{515BE061-7E14-9A8C-60B8-F14AC3860EB7}"/>
              </a:ext>
            </a:extLst>
          </p:cNvPr>
          <p:cNvSpPr/>
          <p:nvPr/>
        </p:nvSpPr>
        <p:spPr bwMode="auto">
          <a:xfrm>
            <a:off x="9525847" y="5487680"/>
            <a:ext cx="914400" cy="914400"/>
          </a:xfrm>
          <a:prstGeom prst="ellipse">
            <a:avLst/>
          </a:prstGeom>
          <a:solidFill>
            <a:srgbClr val="FEB80A"/>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rPr>
              <a:t>3</a:t>
            </a:r>
            <a:endParaRPr kumimoji="0" lang="en-US" sz="2400" b="0" i="0" u="none" strike="noStrike" cap="none" normalizeH="0" baseline="0" dirty="0">
              <a:ln>
                <a:noFill/>
              </a:ln>
              <a:solidFill>
                <a:schemeClr val="bg1"/>
              </a:solidFill>
              <a:effectLst/>
              <a:latin typeface="Arial" charset="0"/>
            </a:endParaRPr>
          </a:p>
        </p:txBody>
      </p:sp>
    </p:spTree>
    <p:custDataLst>
      <p:tags r:id="rId1"/>
    </p:custDataLst>
    <p:extLst>
      <p:ext uri="{BB962C8B-B14F-4D97-AF65-F5344CB8AC3E}">
        <p14:creationId xmlns:p14="http://schemas.microsoft.com/office/powerpoint/2010/main" val="1660181268"/>
      </p:ext>
    </p:extLst>
  </p:cSld>
  <p:clrMapOvr>
    <a:masterClrMapping/>
  </p:clrMapOvr>
  <mc:AlternateContent xmlns:mc="http://schemas.openxmlformats.org/markup-compatibility/2006" xmlns:p14="http://schemas.microsoft.com/office/powerpoint/2010/main">
    <mc:Choice Requires="p14">
      <p:transition spd="slow" p14:dur="2000" advTm="59840"/>
    </mc:Choice>
    <mc:Fallback xmlns="">
      <p:transition spd="slow" advTm="5984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514600" y="1594824"/>
            <a:ext cx="4343400" cy="830997"/>
          </a:xfrm>
          <a:prstGeom prst="rect">
            <a:avLst/>
          </a:prstGeom>
          <a:noFill/>
        </p:spPr>
        <p:txBody>
          <a:bodyPr wrap="square" rtlCol="0">
            <a:spAutoFit/>
          </a:bodyPr>
          <a:lstStyle/>
          <a:p>
            <a:r>
              <a:rPr lang="en-US" dirty="0">
                <a:solidFill>
                  <a:srgbClr val="7F7F7F"/>
                </a:solidFill>
                <a:latin typeface="AvenirNext LT Pro Cn"/>
                <a:cs typeface="AvenirNext LT Pro Cn"/>
              </a:rPr>
              <a:t>Project must satisfy three requirements for certification:</a:t>
            </a:r>
          </a:p>
        </p:txBody>
      </p:sp>
      <p:graphicFrame>
        <p:nvGraphicFramePr>
          <p:cNvPr id="3" name="Diagram 35">
            <a:extLst>
              <a:ext uri="{FF2B5EF4-FFF2-40B4-BE49-F238E27FC236}">
                <a16:creationId xmlns:a16="http://schemas.microsoft.com/office/drawing/2014/main" id="{7D37EC0D-B82D-9DBB-3618-86D58B40CB86}"/>
              </a:ext>
            </a:extLst>
          </p:cNvPr>
          <p:cNvGraphicFramePr/>
          <p:nvPr>
            <p:extLst>
              <p:ext uri="{D42A27DB-BD31-4B8C-83A1-F6EECF244321}">
                <p14:modId xmlns:p14="http://schemas.microsoft.com/office/powerpoint/2010/main" val="3161972801"/>
              </p:ext>
            </p:extLst>
          </p:nvPr>
        </p:nvGraphicFramePr>
        <p:xfrm>
          <a:off x="2286000" y="2325196"/>
          <a:ext cx="4343400" cy="350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TextBox 37"/>
          <p:cNvSpPr txBox="1"/>
          <p:nvPr/>
        </p:nvSpPr>
        <p:spPr>
          <a:xfrm>
            <a:off x="8219440" y="2291615"/>
            <a:ext cx="3429000" cy="830997"/>
          </a:xfrm>
          <a:prstGeom prst="rect">
            <a:avLst/>
          </a:prstGeom>
          <a:noFill/>
        </p:spPr>
        <p:txBody>
          <a:bodyPr wrap="square" rtlCol="0">
            <a:spAutoFit/>
          </a:bodyPr>
          <a:lstStyle/>
          <a:p>
            <a:r>
              <a:rPr lang="en-US" dirty="0">
                <a:solidFill>
                  <a:srgbClr val="7F7F7F"/>
                </a:solidFill>
                <a:latin typeface="AvenirNext LT Pro Cn"/>
                <a:cs typeface="AvenirNext LT Pro Cn"/>
              </a:rPr>
              <a:t>Incase of any clarification about any credit:</a:t>
            </a:r>
          </a:p>
        </p:txBody>
      </p:sp>
      <p:graphicFrame>
        <p:nvGraphicFramePr>
          <p:cNvPr id="39" name="Diagram 38"/>
          <p:cNvGraphicFramePr/>
          <p:nvPr>
            <p:extLst>
              <p:ext uri="{D42A27DB-BD31-4B8C-83A1-F6EECF244321}">
                <p14:modId xmlns:p14="http://schemas.microsoft.com/office/powerpoint/2010/main" val="2925498852"/>
              </p:ext>
            </p:extLst>
          </p:nvPr>
        </p:nvGraphicFramePr>
        <p:xfrm>
          <a:off x="8305800" y="3282214"/>
          <a:ext cx="2743200" cy="914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6" name="TextBox 65"/>
          <p:cNvSpPr txBox="1"/>
          <p:nvPr/>
        </p:nvSpPr>
        <p:spPr>
          <a:xfrm>
            <a:off x="1600201" y="6015336"/>
            <a:ext cx="8972208" cy="461665"/>
          </a:xfrm>
          <a:prstGeom prst="rect">
            <a:avLst/>
          </a:prstGeom>
          <a:noFill/>
        </p:spPr>
        <p:txBody>
          <a:bodyPr wrap="square" rtlCol="0">
            <a:spAutoFit/>
          </a:bodyPr>
          <a:lstStyle/>
          <a:p>
            <a:r>
              <a:rPr lang="en-US" sz="1200" i="1" dirty="0">
                <a:solidFill>
                  <a:schemeClr val="tx1">
                    <a:lumMod val="50000"/>
                    <a:lumOff val="50000"/>
                  </a:schemeClr>
                </a:solidFill>
              </a:rPr>
              <a:t>For full details and up-to-date information on the MPRs of the rating systems visit:</a:t>
            </a:r>
          </a:p>
          <a:p>
            <a:r>
              <a:rPr lang="en-US" sz="1200" i="1" dirty="0">
                <a:solidFill>
                  <a:schemeClr val="tx1">
                    <a:lumMod val="50000"/>
                    <a:lumOff val="50000"/>
                  </a:schemeClr>
                </a:solidFill>
              </a:rPr>
              <a:t>http://</a:t>
            </a:r>
            <a:r>
              <a:rPr lang="en-US" sz="1200" i="1" dirty="0" err="1">
                <a:solidFill>
                  <a:schemeClr val="tx1">
                    <a:lumMod val="50000"/>
                    <a:lumOff val="50000"/>
                  </a:schemeClr>
                </a:solidFill>
              </a:rPr>
              <a:t>www.usgbc.org</a:t>
            </a:r>
            <a:r>
              <a:rPr lang="en-US" sz="1200" i="1" dirty="0">
                <a:solidFill>
                  <a:schemeClr val="tx1">
                    <a:lumMod val="50000"/>
                    <a:lumOff val="50000"/>
                  </a:schemeClr>
                </a:solidFill>
              </a:rPr>
              <a:t>/</a:t>
            </a:r>
            <a:r>
              <a:rPr lang="en-US" sz="1200" i="1" dirty="0" err="1">
                <a:solidFill>
                  <a:schemeClr val="tx1">
                    <a:lumMod val="50000"/>
                    <a:lumOff val="50000"/>
                  </a:schemeClr>
                </a:solidFill>
              </a:rPr>
              <a:t>DisplayPage.aspx?CMSPageID</a:t>
            </a:r>
            <a:r>
              <a:rPr lang="en-US" sz="1200" i="1" dirty="0">
                <a:solidFill>
                  <a:schemeClr val="tx1">
                    <a:lumMod val="50000"/>
                    <a:lumOff val="50000"/>
                  </a:schemeClr>
                </a:solidFill>
              </a:rPr>
              <a:t>=2102</a:t>
            </a:r>
          </a:p>
        </p:txBody>
      </p:sp>
      <p:cxnSp>
        <p:nvCxnSpPr>
          <p:cNvPr id="67" name="Straight Connector 66"/>
          <p:cNvCxnSpPr/>
          <p:nvPr/>
        </p:nvCxnSpPr>
        <p:spPr>
          <a:xfrm>
            <a:off x="1524000" y="5637212"/>
            <a:ext cx="9144000" cy="1588"/>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4" name="Title 6"/>
          <p:cNvSpPr txBox="1">
            <a:spLocks/>
          </p:cNvSpPr>
          <p:nvPr/>
        </p:nvSpPr>
        <p:spPr bwMode="auto">
          <a:xfrm>
            <a:off x="1752600" y="2095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r>
              <a:rPr lang="en-US" kern="0">
                <a:latin typeface="Open Sans Condensed Light" pitchFamily="34" charset="0"/>
                <a:ea typeface="Open Sans Condensed Light" pitchFamily="34" charset="0"/>
                <a:cs typeface="Open Sans Condensed Light" pitchFamily="34" charset="0"/>
              </a:rPr>
              <a:t>Online Modules</a:t>
            </a:r>
            <a:endParaRPr lang="en-US" kern="0" dirty="0">
              <a:latin typeface="Open Sans Condensed Light" pitchFamily="34" charset="0"/>
              <a:ea typeface="Open Sans Condensed Light" pitchFamily="34" charset="0"/>
              <a:cs typeface="Open Sans Condensed Light" pitchFamily="34" charset="0"/>
            </a:endParaRPr>
          </a:p>
        </p:txBody>
      </p:sp>
      <p:sp>
        <p:nvSpPr>
          <p:cNvPr id="15" name="Rectangle 14"/>
          <p:cNvSpPr/>
          <p:nvPr/>
        </p:nvSpPr>
        <p:spPr>
          <a:xfrm>
            <a:off x="3054926" y="304800"/>
            <a:ext cx="9143999"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810760" y="383408"/>
            <a:ext cx="7162800" cy="954107"/>
          </a:xfrm>
          <a:prstGeom prst="rect">
            <a:avLst/>
          </a:prstGeom>
          <a:noFill/>
        </p:spPr>
        <p:txBody>
          <a:bodyPr wrap="square" rtlCol="0">
            <a:spAutoFit/>
          </a:bodyPr>
          <a:lstStyle/>
          <a:p>
            <a:pPr algn="r"/>
            <a:r>
              <a:rPr lang="en-US" sz="2800" dirty="0">
                <a:solidFill>
                  <a:prstClr val="white"/>
                </a:solidFill>
                <a:latin typeface="+mj-lt"/>
              </a:rPr>
              <a:t>LEED v4 Process: Credits, Prerequisites, MPRs &amp; CIRs</a:t>
            </a:r>
            <a:endParaRPr lang="en-US" sz="2800" dirty="0">
              <a:solidFill>
                <a:schemeClr val="bg1"/>
              </a:solidFill>
              <a:latin typeface="+mj-lt"/>
            </a:endParaRPr>
          </a:p>
        </p:txBody>
      </p:sp>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86000" y="0"/>
            <a:ext cx="1181100" cy="1181100"/>
          </a:xfrm>
          <a:prstGeom prst="rect">
            <a:avLst/>
          </a:prstGeom>
        </p:spPr>
      </p:pic>
    </p:spTree>
    <p:custDataLst>
      <p:tags r:id="rId1"/>
    </p:custDataLst>
    <p:extLst>
      <p:ext uri="{BB962C8B-B14F-4D97-AF65-F5344CB8AC3E}">
        <p14:creationId xmlns:p14="http://schemas.microsoft.com/office/powerpoint/2010/main" val="1047704718"/>
      </p:ext>
    </p:extLst>
  </p:cSld>
  <p:clrMapOvr>
    <a:masterClrMapping/>
  </p:clrMapOvr>
  <mc:AlternateContent xmlns:mc="http://schemas.openxmlformats.org/markup-compatibility/2006" xmlns:p14="http://schemas.microsoft.com/office/powerpoint/2010/main">
    <mc:Choice Requires="p14">
      <p:transition spd="slow" p14:dur="2000" advTm="33320"/>
    </mc:Choice>
    <mc:Fallback xmlns="">
      <p:transition spd="slow" advTm="3332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19"/>
          <p:cNvSpPr/>
          <p:nvPr/>
        </p:nvSpPr>
        <p:spPr>
          <a:xfrm>
            <a:off x="4308475" y="4583843"/>
            <a:ext cx="2413858" cy="2413858"/>
          </a:xfrm>
          <a:prstGeom prst="ellipse">
            <a:avLst/>
          </a:prstGeom>
          <a:noFill/>
          <a:ln w="6350" cmpd="sng">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0" name="Oval 18"/>
          <p:cNvSpPr/>
          <p:nvPr/>
        </p:nvSpPr>
        <p:spPr>
          <a:xfrm>
            <a:off x="952500" y="1625602"/>
            <a:ext cx="4991100" cy="4991099"/>
          </a:xfrm>
          <a:prstGeom prst="ellipse">
            <a:avLst/>
          </a:prstGeom>
          <a:noFill/>
          <a:ln>
            <a:solidFill>
              <a:schemeClr val="accent3">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1" name="Oval 17"/>
          <p:cNvSpPr/>
          <p:nvPr/>
        </p:nvSpPr>
        <p:spPr>
          <a:xfrm>
            <a:off x="4570414" y="4899895"/>
            <a:ext cx="1835867" cy="1835868"/>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u="sng">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2" name="Oval 1"/>
          <p:cNvSpPr/>
          <p:nvPr/>
        </p:nvSpPr>
        <p:spPr>
          <a:xfrm>
            <a:off x="1420812" y="2149104"/>
            <a:ext cx="4024854" cy="402309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u="sng">
              <a:solidFill>
                <a:schemeClr val="accent3"/>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Rectángulo 5"/>
          <p:cNvSpPr>
            <a:spLocks noChangeArrowheads="1"/>
          </p:cNvSpPr>
          <p:nvPr/>
        </p:nvSpPr>
        <p:spPr bwMode="auto">
          <a:xfrm>
            <a:off x="1565212" y="2971801"/>
            <a:ext cx="331158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40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 Which</a:t>
            </a:r>
          </a:p>
          <a:p>
            <a:pPr algn="r"/>
            <a:r>
              <a:rPr lang="en-US" sz="40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Rating system</a:t>
            </a:r>
          </a:p>
          <a:p>
            <a:pPr algn="r"/>
            <a:r>
              <a:rPr lang="en-US" sz="40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Fits ours the</a:t>
            </a:r>
          </a:p>
          <a:p>
            <a:pPr algn="r"/>
            <a:r>
              <a:rPr lang="en-US" sz="40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most?</a:t>
            </a:r>
          </a:p>
        </p:txBody>
      </p:sp>
      <p:sp>
        <p:nvSpPr>
          <p:cNvPr id="16" name="Rectángulo 5"/>
          <p:cNvSpPr>
            <a:spLocks noChangeArrowheads="1"/>
          </p:cNvSpPr>
          <p:nvPr/>
        </p:nvSpPr>
        <p:spPr bwMode="auto">
          <a:xfrm>
            <a:off x="4689412" y="5460176"/>
            <a:ext cx="15589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ES_tradnl" sz="3600" dirty="0" err="1">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Answer</a:t>
            </a:r>
            <a:r>
              <a:rPr lang="es-ES_tradnl"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endParaRPr lang="en-US" sz="3600"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TextBox 16"/>
          <p:cNvSpPr txBox="1"/>
          <p:nvPr/>
        </p:nvSpPr>
        <p:spPr>
          <a:xfrm>
            <a:off x="5765417" y="1258938"/>
            <a:ext cx="1558440" cy="3770263"/>
          </a:xfrm>
          <a:prstGeom prst="rect">
            <a:avLst/>
          </a:prstGeom>
          <a:noFill/>
        </p:spPr>
        <p:txBody>
          <a:bodyPr wrap="none" rtlCol="0">
            <a:spAutoFit/>
          </a:bodyPr>
          <a:lstStyle/>
          <a:p>
            <a:r>
              <a:rPr lang="en-US" sz="23900" dirty="0">
                <a:solidFill>
                  <a:schemeClr val="accent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Tree>
    <p:custDataLst>
      <p:tags r:id="rId1"/>
    </p:custDataLst>
    <p:extLst>
      <p:ext uri="{BB962C8B-B14F-4D97-AF65-F5344CB8AC3E}">
        <p14:creationId xmlns:p14="http://schemas.microsoft.com/office/powerpoint/2010/main" val="4061190545"/>
      </p:ext>
    </p:extLst>
  </p:cSld>
  <p:clrMapOvr>
    <a:masterClrMapping/>
  </p:clrMapOvr>
  <mc:AlternateContent xmlns:mc="http://schemas.openxmlformats.org/markup-compatibility/2006" xmlns:p14="http://schemas.microsoft.com/office/powerpoint/2010/main">
    <mc:Choice Requires="p14">
      <p:transition spd="slow" p14:dur="2000" advTm="8220"/>
    </mc:Choice>
    <mc:Fallback xmlns="">
      <p:transition spd="slow" advTm="822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41794783"/>
              </p:ext>
            </p:extLst>
          </p:nvPr>
        </p:nvGraphicFramePr>
        <p:xfrm>
          <a:off x="838200" y="2438400"/>
          <a:ext cx="10896600" cy="3796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4"/>
          <p:cNvSpPr txBox="1">
            <a:spLocks noChangeArrowheads="1"/>
          </p:cNvSpPr>
          <p:nvPr/>
        </p:nvSpPr>
        <p:spPr bwMode="auto">
          <a:xfrm>
            <a:off x="3048000" y="18288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Microsoft Sans Serif" pitchFamily="34" charset="0"/>
              </a:defRPr>
            </a:lvl2pPr>
            <a:lvl3pPr algn="l" rtl="0" eaLnBrk="1" fontAlgn="base" hangingPunct="1">
              <a:spcBef>
                <a:spcPct val="0"/>
              </a:spcBef>
              <a:spcAft>
                <a:spcPct val="0"/>
              </a:spcAft>
              <a:defRPr sz="4000">
                <a:solidFill>
                  <a:schemeClr val="bg1"/>
                </a:solidFill>
                <a:latin typeface="Microsoft Sans Serif" pitchFamily="34" charset="0"/>
              </a:defRPr>
            </a:lvl3pPr>
            <a:lvl4pPr algn="l" rtl="0" eaLnBrk="1" fontAlgn="base" hangingPunct="1">
              <a:spcBef>
                <a:spcPct val="0"/>
              </a:spcBef>
              <a:spcAft>
                <a:spcPct val="0"/>
              </a:spcAft>
              <a:defRPr sz="4000">
                <a:solidFill>
                  <a:schemeClr val="bg1"/>
                </a:solidFill>
                <a:latin typeface="Microsoft Sans Serif" pitchFamily="34" charset="0"/>
              </a:defRPr>
            </a:lvl4pPr>
            <a:lvl5pPr algn="l" rtl="0" eaLnBrk="1" fontAlgn="base" hangingPunct="1">
              <a:spcBef>
                <a:spcPct val="0"/>
              </a:spcBef>
              <a:spcAft>
                <a:spcPct val="0"/>
              </a:spcAft>
              <a:defRPr sz="4000">
                <a:solidFill>
                  <a:schemeClr val="bg1"/>
                </a:solidFill>
                <a:latin typeface="Microsoft Sans Serif" pitchFamily="34" charset="0"/>
              </a:defRPr>
            </a:lvl5pPr>
            <a:lvl6pPr marL="457200" algn="l" rtl="0" eaLnBrk="1" fontAlgn="base" hangingPunct="1">
              <a:spcBef>
                <a:spcPct val="0"/>
              </a:spcBef>
              <a:spcAft>
                <a:spcPct val="0"/>
              </a:spcAft>
              <a:defRPr sz="4000">
                <a:solidFill>
                  <a:schemeClr val="bg1"/>
                </a:solidFill>
                <a:latin typeface="Microsoft Sans Serif" pitchFamily="34" charset="0"/>
              </a:defRPr>
            </a:lvl6pPr>
            <a:lvl7pPr marL="914400" algn="l" rtl="0" eaLnBrk="1" fontAlgn="base" hangingPunct="1">
              <a:spcBef>
                <a:spcPct val="0"/>
              </a:spcBef>
              <a:spcAft>
                <a:spcPct val="0"/>
              </a:spcAft>
              <a:defRPr sz="4000">
                <a:solidFill>
                  <a:schemeClr val="bg1"/>
                </a:solidFill>
                <a:latin typeface="Microsoft Sans Serif" pitchFamily="34" charset="0"/>
              </a:defRPr>
            </a:lvl7pPr>
            <a:lvl8pPr marL="1371600" algn="l" rtl="0" eaLnBrk="1" fontAlgn="base" hangingPunct="1">
              <a:spcBef>
                <a:spcPct val="0"/>
              </a:spcBef>
              <a:spcAft>
                <a:spcPct val="0"/>
              </a:spcAft>
              <a:defRPr sz="4000">
                <a:solidFill>
                  <a:schemeClr val="bg1"/>
                </a:solidFill>
                <a:latin typeface="Microsoft Sans Serif" pitchFamily="34" charset="0"/>
              </a:defRPr>
            </a:lvl8pPr>
            <a:lvl9pPr marL="1828800" algn="l" rtl="0" eaLnBrk="1" fontAlgn="base" hangingPunct="1">
              <a:spcBef>
                <a:spcPct val="0"/>
              </a:spcBef>
              <a:spcAft>
                <a:spcPct val="0"/>
              </a:spcAft>
              <a:defRPr sz="4000">
                <a:solidFill>
                  <a:schemeClr val="bg1"/>
                </a:solidFill>
                <a:latin typeface="Microsoft Sans Serif" pitchFamily="34" charset="0"/>
              </a:defRPr>
            </a:lvl9pPr>
          </a:lstStyle>
          <a:p>
            <a:pPr algn="ctr"/>
            <a:r>
              <a:rPr lang="en-US" sz="3600" dirty="0">
                <a:solidFill>
                  <a:srgbClr val="595959"/>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PERCENTAGE OF FLOOR AREA APPROPRIATE FOR</a:t>
            </a:r>
          </a:p>
          <a:p>
            <a:pPr algn="ctr"/>
            <a:r>
              <a:rPr lang="en-US" sz="3600" dirty="0">
                <a:solidFill>
                  <a:srgbClr val="595959"/>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 PARTICULAR RATING SYSTEM</a:t>
            </a:r>
            <a:endParaRPr lang="ru-RU" sz="3600" dirty="0">
              <a:solidFill>
                <a:srgbClr val="595959"/>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2" name="TextBox 1">
            <a:extLst>
              <a:ext uri="{FF2B5EF4-FFF2-40B4-BE49-F238E27FC236}">
                <a16:creationId xmlns:a16="http://schemas.microsoft.com/office/drawing/2014/main" id="{7DBCF6E0-DE16-5B25-9B87-91B67B11F0A5}"/>
              </a:ext>
            </a:extLst>
          </p:cNvPr>
          <p:cNvSpPr txBox="1"/>
          <p:nvPr/>
        </p:nvSpPr>
        <p:spPr>
          <a:xfrm>
            <a:off x="4613806" y="269104"/>
            <a:ext cx="2811987"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highlight>
                  <a:srgbClr val="FFDE59"/>
                </a:highlight>
                <a:latin typeface="Glacial Indifference" pitchFamily="50" charset="0"/>
              </a:rPr>
              <a:t>60/40 Rule</a:t>
            </a:r>
          </a:p>
        </p:txBody>
      </p:sp>
    </p:spTree>
    <p:custDataLst>
      <p:tags r:id="rId1"/>
    </p:custDataLst>
    <p:extLst>
      <p:ext uri="{BB962C8B-B14F-4D97-AF65-F5344CB8AC3E}">
        <p14:creationId xmlns:p14="http://schemas.microsoft.com/office/powerpoint/2010/main" val="344246382"/>
      </p:ext>
    </p:extLst>
  </p:cSld>
  <p:clrMapOvr>
    <a:masterClrMapping/>
  </p:clrMapOvr>
  <mc:AlternateContent xmlns:mc="http://schemas.openxmlformats.org/markup-compatibility/2006" xmlns:p14="http://schemas.microsoft.com/office/powerpoint/2010/main">
    <mc:Choice Requires="p14">
      <p:transition spd="slow" p14:dur="2000" advTm="65200"/>
    </mc:Choice>
    <mc:Fallback xmlns="">
      <p:transition spd="slow" advTm="652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lowing dandylions">
            <a:extLst>
              <a:ext uri="{FF2B5EF4-FFF2-40B4-BE49-F238E27FC236}">
                <a16:creationId xmlns:a16="http://schemas.microsoft.com/office/drawing/2014/main" id="{65572B3D-F62E-4A1C-8893-84FEB3F78C62}"/>
              </a:ext>
            </a:extLst>
          </p:cNvPr>
          <p:cNvPicPr>
            <a:picLocks noChangeAspect="1"/>
          </p:cNvPicPr>
          <p:nvPr/>
        </p:nvPicPr>
        <p:blipFill rotWithShape="1">
          <a:blip r:embed="rId4">
            <a:extLst>
              <a:ext uri="{28A0092B-C50C-407E-A947-70E740481C1C}">
                <a14:useLocalDpi xmlns:a14="http://schemas.microsoft.com/office/drawing/2010/main" val="0"/>
              </a:ext>
            </a:extLst>
          </a:blip>
          <a:srcRect t="9091" r="3536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E44EF0-FD9B-4DE2-994C-115E74D8BF2F}"/>
              </a:ext>
            </a:extLst>
          </p:cNvPr>
          <p:cNvSpPr>
            <a:spLocks noGrp="1"/>
          </p:cNvSpPr>
          <p:nvPr>
            <p:ph type="ctrTitle"/>
          </p:nvPr>
        </p:nvSpPr>
        <p:spPr>
          <a:xfrm>
            <a:off x="477981" y="1122364"/>
            <a:ext cx="4846373" cy="3204134"/>
          </a:xfrm>
        </p:spPr>
        <p:txBody>
          <a:bodyPr anchor="b">
            <a:normAutofit/>
          </a:bodyPr>
          <a:lstStyle/>
          <a:p>
            <a:pPr algn="l"/>
            <a:r>
              <a:rPr lang="en-US" sz="4800" b="1" spc="600" dirty="0">
                <a:latin typeface="Century Gothic" panose="020B0502020202020204" pitchFamily="34" charset="0"/>
              </a:rPr>
              <a:t>Thank You!</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2B5213-B5A6-4F21-B98D-73C13871FF01}"/>
              </a:ext>
            </a:extLst>
          </p:cNvPr>
          <p:cNvSpPr/>
          <p:nvPr/>
        </p:nvSpPr>
        <p:spPr>
          <a:xfrm>
            <a:off x="477981" y="625684"/>
            <a:ext cx="704088" cy="146305"/>
          </a:xfrm>
          <a:prstGeom prst="rect">
            <a:avLst/>
          </a:prstGeom>
          <a:solidFill>
            <a:srgbClr val="154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46826503"/>
      </p:ext>
    </p:extLst>
  </p:cSld>
  <p:clrMapOvr>
    <a:masterClrMapping/>
  </p:clrMapOvr>
  <mc:AlternateContent xmlns:mc="http://schemas.openxmlformats.org/markup-compatibility/2006" xmlns:p14="http://schemas.microsoft.com/office/powerpoint/2010/main">
    <mc:Choice Requires="p14">
      <p:transition spd="slow" p14:dur="1486" advTm="1946">
        <p14:reveal/>
      </p:transition>
    </mc:Choice>
    <mc:Fallback xmlns="">
      <p:transition spd="slow" advTm="194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9090"/>
        </a:solidFill>
        <a:effectLst/>
      </p:bgPr>
    </p:bg>
    <p:spTree>
      <p:nvGrpSpPr>
        <p:cNvPr id="1" name=""/>
        <p:cNvGrpSpPr/>
        <p:nvPr/>
      </p:nvGrpSpPr>
      <p:grpSpPr>
        <a:xfrm>
          <a:off x="0" y="0"/>
          <a:ext cx="0" cy="0"/>
          <a:chOff x="0" y="0"/>
          <a:chExt cx="0" cy="0"/>
        </a:xfrm>
      </p:grpSpPr>
      <p:pic>
        <p:nvPicPr>
          <p:cNvPr id="3" name="Picture 2" descr="Aerial view of skyscrapers">
            <a:extLst>
              <a:ext uri="{FF2B5EF4-FFF2-40B4-BE49-F238E27FC236}">
                <a16:creationId xmlns:a16="http://schemas.microsoft.com/office/drawing/2014/main" id="{ED7F523E-24A2-6020-0E27-134766F62F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78" r="5555"/>
          <a:stretch/>
        </p:blipFill>
        <p:spPr>
          <a:xfrm>
            <a:off x="5334000" y="0"/>
            <a:ext cx="6858000" cy="6858000"/>
          </a:xfrm>
          <a:prstGeom prst="rect">
            <a:avLst/>
          </a:prstGeom>
        </p:spPr>
      </p:pic>
      <p:pic>
        <p:nvPicPr>
          <p:cNvPr id="20482" name="Picture 4" descr="Intro to v4_Workshop_Working Draft_1a14.jpg"/>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167" r="5000"/>
          <a:stretch/>
        </p:blipFill>
        <p:spPr bwMode="auto">
          <a:xfrm>
            <a:off x="152400" y="0"/>
            <a:ext cx="830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1529606"/>
      </p:ext>
    </p:extLst>
  </p:cSld>
  <p:clrMapOvr>
    <a:masterClrMapping/>
  </p:clrMapOvr>
  <mc:AlternateContent xmlns:mc="http://schemas.openxmlformats.org/markup-compatibility/2006" xmlns:p14="http://schemas.microsoft.com/office/powerpoint/2010/main">
    <mc:Choice Requires="p14">
      <p:transition spd="slow" p14:dur="2000" advTm="62670"/>
    </mc:Choice>
    <mc:Fallback xmlns="">
      <p:transition spd="slow" advTm="6267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of grey curved waves">
            <a:extLst>
              <a:ext uri="{FF2B5EF4-FFF2-40B4-BE49-F238E27FC236}">
                <a16:creationId xmlns:a16="http://schemas.microsoft.com/office/drawing/2014/main" id="{CC6D1740-B255-48F6-9545-94A5F485CB3A}"/>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12191999" cy="6858000"/>
          </a:xfrm>
          <a:prstGeom prst="rect">
            <a:avLst/>
          </a:prstGeom>
          <a:noFill/>
        </p:spPr>
      </p:pic>
      <p:pic>
        <p:nvPicPr>
          <p:cNvPr id="7" name="Picture 6" descr="A person smiling at a computer&#10;&#10;Description automatically generated with low confidence">
            <a:extLst>
              <a:ext uri="{FF2B5EF4-FFF2-40B4-BE49-F238E27FC236}">
                <a16:creationId xmlns:a16="http://schemas.microsoft.com/office/drawing/2014/main" id="{0DB3971B-8BAB-40F9-B3DA-9AA47181EA03}"/>
              </a:ext>
            </a:extLst>
          </p:cNvPr>
          <p:cNvPicPr>
            <a:picLocks noChangeAspect="1"/>
          </p:cNvPicPr>
          <p:nvPr/>
        </p:nvPicPr>
        <p:blipFill rotWithShape="1">
          <a:blip r:embed="rId6">
            <a:extLst>
              <a:ext uri="{28A0092B-C50C-407E-A947-70E740481C1C}">
                <a14:useLocalDpi xmlns:a14="http://schemas.microsoft.com/office/drawing/2010/main" val="0"/>
              </a:ext>
            </a:extLst>
          </a:blip>
          <a:srcRect r="-2" b="14883"/>
          <a:stretch/>
        </p:blipFill>
        <p:spPr>
          <a:xfrm>
            <a:off x="1155557" y="637761"/>
            <a:ext cx="9889764" cy="5576764"/>
          </a:xfrm>
          <a:prstGeom prst="rect">
            <a:avLst/>
          </a:prstGeom>
        </p:spPr>
      </p:pic>
      <p:sp>
        <p:nvSpPr>
          <p:cNvPr id="10" name="Rounded Rectangle 4">
            <a:hlinkClick r:id="rId7"/>
            <a:extLst>
              <a:ext uri="{FF2B5EF4-FFF2-40B4-BE49-F238E27FC236}">
                <a16:creationId xmlns:a16="http://schemas.microsoft.com/office/drawing/2014/main" id="{6C8C85A6-DCAD-434F-A1B6-FD94DE96BBF5}"/>
              </a:ext>
            </a:extLst>
          </p:cNvPr>
          <p:cNvSpPr/>
          <p:nvPr/>
        </p:nvSpPr>
        <p:spPr>
          <a:xfrm>
            <a:off x="2628899" y="5460237"/>
            <a:ext cx="6934200" cy="68580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ova Cond"/>
                <a:ea typeface="+mn-ea"/>
                <a:cs typeface="+mn-cs"/>
              </a:rPr>
              <a:t>Please don’t forget to review our course!</a:t>
            </a:r>
          </a:p>
        </p:txBody>
      </p:sp>
    </p:spTree>
    <p:custDataLst>
      <p:tags r:id="rId1"/>
    </p:custDataLst>
    <p:extLst>
      <p:ext uri="{BB962C8B-B14F-4D97-AF65-F5344CB8AC3E}">
        <p14:creationId xmlns:p14="http://schemas.microsoft.com/office/powerpoint/2010/main" val="2545792545"/>
      </p:ext>
    </p:extLst>
  </p:cSld>
  <p:clrMapOvr>
    <a:masterClrMapping/>
  </p:clrMapOvr>
  <mc:AlternateContent xmlns:mc="http://schemas.openxmlformats.org/markup-compatibility/2006" xmlns:p14="http://schemas.microsoft.com/office/powerpoint/2010/main">
    <mc:Choice Requires="p14">
      <p:transition spd="slow" p14:dur="1103" advTm="2945">
        <p:wipe/>
      </p:transition>
    </mc:Choice>
    <mc:Fallback xmlns="">
      <p:transition spd="slow" advTm="2945">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bstract of grey curved waves">
            <a:extLst>
              <a:ext uri="{FF2B5EF4-FFF2-40B4-BE49-F238E27FC236}">
                <a16:creationId xmlns:a16="http://schemas.microsoft.com/office/drawing/2014/main" id="{A470EECD-E81E-4793-B93C-4E3B11F52ADC}"/>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a:noFill/>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533" y="4561781"/>
            <a:ext cx="2715768" cy="152762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499" y="2152975"/>
            <a:ext cx="2715768" cy="152762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389" y="2169099"/>
            <a:ext cx="2724912" cy="153276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5306" y="2158014"/>
            <a:ext cx="2725271" cy="1522583"/>
          </a:xfrm>
          <a:prstGeom prst="rect">
            <a:avLst/>
          </a:prstGeom>
        </p:spPr>
      </p:pic>
      <p:sp>
        <p:nvSpPr>
          <p:cNvPr id="2" name="Title 1"/>
          <p:cNvSpPr>
            <a:spLocks noGrp="1"/>
          </p:cNvSpPr>
          <p:nvPr>
            <p:ph type="title"/>
          </p:nvPr>
        </p:nvSpPr>
        <p:spPr>
          <a:xfrm>
            <a:off x="838200" y="477982"/>
            <a:ext cx="10515600" cy="728712"/>
          </a:xfrm>
          <a:solidFill>
            <a:schemeClr val="bg1">
              <a:lumMod val="95000"/>
            </a:schemeClr>
          </a:solidFill>
        </p:spPr>
        <p:txBody>
          <a:bodyPr>
            <a:normAutofit/>
          </a:bodyPr>
          <a:lstStyle/>
          <a:p>
            <a:pPr algn="ctr"/>
            <a:r>
              <a:rPr lang="en-US" dirty="0"/>
              <a:t>Explore More Courses From GBRIonline.org</a:t>
            </a:r>
          </a:p>
        </p:txBody>
      </p:sp>
      <p:sp>
        <p:nvSpPr>
          <p:cNvPr id="6" name="TextBox 5"/>
          <p:cNvSpPr txBox="1"/>
          <p:nvPr/>
        </p:nvSpPr>
        <p:spPr>
          <a:xfrm>
            <a:off x="6321777" y="1618174"/>
            <a:ext cx="5508979" cy="292388"/>
          </a:xfrm>
          <a:prstGeom prst="rect">
            <a:avLst/>
          </a:prstGeom>
          <a:solidFill>
            <a:schemeClr val="bg1"/>
          </a:solid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From ABCs to STEM: Biophilic Design for Schools</a:t>
            </a:r>
          </a:p>
        </p:txBody>
      </p:sp>
      <p:sp>
        <p:nvSpPr>
          <p:cNvPr id="7" name="TextBox 6"/>
          <p:cNvSpPr txBox="1"/>
          <p:nvPr/>
        </p:nvSpPr>
        <p:spPr>
          <a:xfrm>
            <a:off x="575735" y="1609181"/>
            <a:ext cx="5173133" cy="292388"/>
          </a:xfrm>
          <a:prstGeom prst="rect">
            <a:avLst/>
          </a:prstGeom>
          <a:solidFill>
            <a:schemeClr val="bg1"/>
          </a:solid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Biophilic Design: A Truly Sustainable Design </a:t>
            </a:r>
          </a:p>
        </p:txBody>
      </p:sp>
      <p:pic>
        <p:nvPicPr>
          <p:cNvPr id="20" name="Imagen 8"/>
          <p:cNvPicPr>
            <a:picLocks noChangeAspect="1"/>
          </p:cNvPicPr>
          <p:nvPr/>
        </p:nvPicPr>
        <p:blipFill>
          <a:blip r:embed="rId10"/>
          <a:stretch>
            <a:fillRect/>
          </a:stretch>
        </p:blipFill>
        <p:spPr>
          <a:xfrm>
            <a:off x="9273529" y="2158013"/>
            <a:ext cx="2715768" cy="1522583"/>
          </a:xfrm>
          <a:prstGeom prst="rect">
            <a:avLst/>
          </a:prstGeom>
        </p:spPr>
      </p:pic>
      <p:sp>
        <p:nvSpPr>
          <p:cNvPr id="25" name="TextBox 24"/>
          <p:cNvSpPr txBox="1"/>
          <p:nvPr/>
        </p:nvSpPr>
        <p:spPr>
          <a:xfrm>
            <a:off x="608895" y="4104349"/>
            <a:ext cx="5508979" cy="292388"/>
          </a:xfrm>
          <a:prstGeom prst="rect">
            <a:avLst/>
          </a:prstGeom>
          <a:solidFill>
            <a:schemeClr val="bg1"/>
          </a:solid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Get Well Soon: Biophilic Design for Healthcare</a:t>
            </a:r>
          </a:p>
        </p:txBody>
      </p:sp>
      <p:sp>
        <p:nvSpPr>
          <p:cNvPr id="28" name="TextBox 27"/>
          <p:cNvSpPr txBox="1"/>
          <p:nvPr/>
        </p:nvSpPr>
        <p:spPr>
          <a:xfrm>
            <a:off x="6321777" y="4104349"/>
            <a:ext cx="5508979" cy="292388"/>
          </a:xfrm>
          <a:prstGeom prst="rect">
            <a:avLst/>
          </a:prstGeom>
          <a:solidFill>
            <a:schemeClr val="bg1"/>
          </a:solid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Orange is the new Green: Biophilic Design for Prisons</a:t>
            </a: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02105" y="4561782"/>
            <a:ext cx="2715768" cy="1527620"/>
          </a:xfrm>
          <a:prstGeom prst="rect">
            <a:avLst/>
          </a:prstGeom>
        </p:spPr>
      </p:pic>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94517" y="4561780"/>
            <a:ext cx="2681751" cy="152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3529" y="4561781"/>
            <a:ext cx="2715768" cy="1527620"/>
          </a:xfrm>
          <a:prstGeom prst="rect">
            <a:avLst/>
          </a:prstGeom>
        </p:spPr>
      </p:pic>
    </p:spTree>
    <p:custDataLst>
      <p:tags r:id="rId1"/>
    </p:custDataLst>
    <p:extLst>
      <p:ext uri="{BB962C8B-B14F-4D97-AF65-F5344CB8AC3E}">
        <p14:creationId xmlns:p14="http://schemas.microsoft.com/office/powerpoint/2010/main" val="342674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28" advTm="3160">
        <p15:prstTrans prst="pageCurlDouble"/>
      </p:transition>
    </mc:Choice>
    <mc:Fallback xmlns="">
      <p:transition spd="slow" advTm="316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onstruction area"/>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6533" y="4752280"/>
            <a:ext cx="2678928" cy="1527620"/>
          </a:xfrm>
          <a:prstGeom prst="rect">
            <a:avLst/>
          </a:prstGeom>
          <a:ln w="12700">
            <a:solidFill>
              <a:srgbClr val="FD5613"/>
            </a:solidFill>
          </a:ln>
        </p:spPr>
      </p:pic>
      <p:pic>
        <p:nvPicPr>
          <p:cNvPr id="22" name="Picture 21" descr="Modern home interior of living room with glass wall"/>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02105" y="2195591"/>
            <a:ext cx="2681751" cy="1527620"/>
          </a:xfrm>
          <a:prstGeom prst="rect">
            <a:avLst/>
          </a:prstGeom>
          <a:ln w="12700">
            <a:solidFill>
              <a:srgbClr val="FD5613"/>
            </a:solidFill>
          </a:ln>
        </p:spPr>
      </p:pic>
      <p:sp>
        <p:nvSpPr>
          <p:cNvPr id="2" name="Title 1"/>
          <p:cNvSpPr>
            <a:spLocks noGrp="1"/>
          </p:cNvSpPr>
          <p:nvPr>
            <p:ph type="title"/>
          </p:nvPr>
        </p:nvSpPr>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6321776" y="1410724"/>
            <a:ext cx="5508979"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Designing with Purpose: Unleashing the Power of Integrative Processes in LEED v4.1</a:t>
            </a:r>
          </a:p>
        </p:txBody>
      </p:sp>
      <p:sp>
        <p:nvSpPr>
          <p:cNvPr id="7" name="TextBox 6"/>
          <p:cNvSpPr txBox="1"/>
          <p:nvPr/>
        </p:nvSpPr>
        <p:spPr>
          <a:xfrm>
            <a:off x="361244" y="1393212"/>
            <a:ext cx="5486514"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Art of Systems Thinking: Holistic Pathways to Sustainability &amp; Social Impact</a:t>
            </a:r>
          </a:p>
        </p:txBody>
      </p:sp>
      <p:sp>
        <p:nvSpPr>
          <p:cNvPr id="25" name="TextBox 24"/>
          <p:cNvSpPr txBox="1"/>
          <p:nvPr/>
        </p:nvSpPr>
        <p:spPr>
          <a:xfrm>
            <a:off x="608895" y="4104348"/>
            <a:ext cx="5508979"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Life-Cycle Impact Reduction: Through the Eyes of LEED BD+C v4.1</a:t>
            </a:r>
          </a:p>
        </p:txBody>
      </p:sp>
      <p:sp>
        <p:nvSpPr>
          <p:cNvPr id="28" name="TextBox 27"/>
          <p:cNvSpPr txBox="1"/>
          <p:nvPr/>
        </p:nvSpPr>
        <p:spPr>
          <a:xfrm>
            <a:off x="6321777" y="4104348"/>
            <a:ext cx="5508979" cy="514115"/>
          </a:xfrm>
          <a:prstGeom prst="rect">
            <a:avLst/>
          </a:prstGeom>
          <a:noFill/>
        </p:spPr>
        <p:txBody>
          <a:bodyPr wrap="square" lIns="0" tIns="0" rIns="0" bIns="0" rtlCol="0">
            <a:spAutoFit/>
          </a:bodyPr>
          <a:lstStyle/>
          <a:p>
            <a:pPr marL="0" marR="0" lvl="0" indent="0" algn="ctr" defTabSz="914354" rtl="0" eaLnBrk="1" fontAlgn="auto" latinLnBrk="0" hangingPunct="1">
              <a:lnSpc>
                <a:spcPct val="107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Green from the Inside Out: EPDs, Raw Material Sourcing, and Material Ingredients in LEED BD+C</a:t>
            </a:r>
          </a:p>
        </p:txBody>
      </p:sp>
      <p:pic>
        <p:nvPicPr>
          <p:cNvPr id="30" name="Picture 29" descr="Woman with patterned shirt"/>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14274" y="4752282"/>
            <a:ext cx="2291430" cy="1527620"/>
          </a:xfrm>
          <a:prstGeom prst="rect">
            <a:avLst/>
          </a:prstGeom>
          <a:ln w="12700">
            <a:solidFill>
              <a:srgbClr val="FD5613"/>
            </a:solidFill>
          </a:ln>
        </p:spPr>
      </p:pic>
      <p:pic>
        <p:nvPicPr>
          <p:cNvPr id="2050" name="Picture 2" descr="Multicolored paper leav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89433" y="4752280"/>
            <a:ext cx="2291918" cy="15276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Packages and material handling equipment at warehouse"/>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410370" y="4752281"/>
            <a:ext cx="2442086" cy="1527620"/>
          </a:xfrm>
          <a:prstGeom prst="rect">
            <a:avLst/>
          </a:prstGeom>
          <a:ln w="12700">
            <a:solidFill>
              <a:srgbClr val="FD5613"/>
            </a:solidFill>
          </a:ln>
        </p:spPr>
      </p:pic>
      <p:pic>
        <p:nvPicPr>
          <p:cNvPr id="4" name="Content Placeholder 3" descr="People discussing">
            <a:extLst>
              <a:ext uri="{FF2B5EF4-FFF2-40B4-BE49-F238E27FC236}">
                <a16:creationId xmlns:a16="http://schemas.microsoft.com/office/drawing/2014/main" id="{0F3B9502-990B-64C9-04A3-8FC28B1353FB}"/>
              </a:ext>
            </a:extLst>
          </p:cNvPr>
          <p:cNvPicPr>
            <a:picLocks noGrp="1" noChangeAspect="1"/>
          </p:cNvPicPr>
          <p:nvPr>
            <p:ph idx="1"/>
          </p:nvPr>
        </p:nvPicPr>
        <p:blipFill rotWithShape="1">
          <a:blip r:embed="rId9" cstate="print">
            <a:extLst>
              <a:ext uri="{28A0092B-C50C-407E-A947-70E740481C1C}">
                <a14:useLocalDpi xmlns:a14="http://schemas.microsoft.com/office/drawing/2010/main" val="0"/>
              </a:ext>
            </a:extLst>
          </a:blip>
          <a:srcRect t="19011" r="30768" b="22378"/>
          <a:stretch/>
        </p:blipFill>
        <p:spPr>
          <a:xfrm>
            <a:off x="6394517" y="2169099"/>
            <a:ext cx="2715768" cy="1532763"/>
          </a:xfrm>
          <a:prstGeom prst="rect">
            <a:avLst/>
          </a:prstGeom>
        </p:spPr>
      </p:pic>
      <p:pic>
        <p:nvPicPr>
          <p:cNvPr id="5" name="Content Placeholder 3" descr="Camera lens at twilight">
            <a:extLst>
              <a:ext uri="{FF2B5EF4-FFF2-40B4-BE49-F238E27FC236}">
                <a16:creationId xmlns:a16="http://schemas.microsoft.com/office/drawing/2014/main" id="{9A72C5EB-90CB-FA12-F8FA-481F4077DC1E}"/>
              </a:ext>
            </a:extLst>
          </p:cNvPr>
          <p:cNvPicPr>
            <a:picLocks noChangeAspect="1"/>
          </p:cNvPicPr>
          <p:nvPr/>
        </p:nvPicPr>
        <p:blipFill>
          <a:blip r:embed="rId10" cstate="print">
            <a:extLst>
              <a:ext uri="{28A0092B-C50C-407E-A947-70E740481C1C}">
                <a14:useLocalDpi xmlns:a14="http://schemas.microsoft.com/office/drawing/2010/main" val="0"/>
              </a:ext>
            </a:extLst>
          </a:blip>
          <a:srcRect l="9535" r="9535"/>
          <a:stretch/>
        </p:blipFill>
        <p:spPr>
          <a:xfrm>
            <a:off x="446533" y="2137966"/>
            <a:ext cx="2712946" cy="1560142"/>
          </a:xfrm>
          <a:prstGeom prst="rect">
            <a:avLst/>
          </a:prstGeom>
        </p:spPr>
      </p:pic>
      <p:pic>
        <p:nvPicPr>
          <p:cNvPr id="8" name="Picture 7">
            <a:extLst>
              <a:ext uri="{FF2B5EF4-FFF2-40B4-BE49-F238E27FC236}">
                <a16:creationId xmlns:a16="http://schemas.microsoft.com/office/drawing/2014/main" id="{2E3555F0-9721-7B60-E77F-910E11543604}"/>
              </a:ext>
            </a:extLst>
          </p:cNvPr>
          <p:cNvPicPr>
            <a:picLocks noChangeAspect="1"/>
          </p:cNvPicPr>
          <p:nvPr/>
        </p:nvPicPr>
        <p:blipFill>
          <a:blip r:embed="rId11"/>
          <a:stretch>
            <a:fillRect/>
          </a:stretch>
        </p:blipFill>
        <p:spPr>
          <a:xfrm>
            <a:off x="9273529" y="2169099"/>
            <a:ext cx="2715768" cy="1511496"/>
          </a:xfrm>
          <a:prstGeom prst="rect">
            <a:avLst/>
          </a:prstGeom>
        </p:spPr>
      </p:pic>
    </p:spTree>
    <p:custDataLst>
      <p:tags r:id="rId1"/>
    </p:custDataLst>
    <p:extLst>
      <p:ext uri="{BB962C8B-B14F-4D97-AF65-F5344CB8AC3E}">
        <p14:creationId xmlns:p14="http://schemas.microsoft.com/office/powerpoint/2010/main" val="3579346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693">
        <p15:prstTrans prst="pageCurlDouble"/>
      </p:transition>
    </mc:Choice>
    <mc:Fallback xmlns="">
      <p:transition spd="slow" advClick="0" advTm="6693">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6533" y="4764037"/>
            <a:ext cx="2678928" cy="1504106"/>
          </a:xfrm>
          <a:prstGeom prst="rect">
            <a:avLst/>
          </a:prstGeom>
          <a:ln w="12700">
            <a:solidFill>
              <a:srgbClr val="FD5613"/>
            </a:solidFill>
          </a:ln>
        </p:spPr>
      </p:pic>
      <p:pic>
        <p:nvPicPr>
          <p:cNvPr id="22" name="Picture 21" descr="Modern home interior of living room with glass wall"/>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51543" y="4764037"/>
            <a:ext cx="2681751" cy="1527620"/>
          </a:xfrm>
          <a:prstGeom prst="rect">
            <a:avLst/>
          </a:prstGeom>
          <a:ln w="12700">
            <a:solidFill>
              <a:srgbClr val="FD5613"/>
            </a:solidFill>
          </a:ln>
        </p:spPr>
      </p:pic>
      <p:sp>
        <p:nvSpPr>
          <p:cNvPr id="2" name="Title 1"/>
          <p:cNvSpPr>
            <a:spLocks noGrp="1"/>
          </p:cNvSpPr>
          <p:nvPr>
            <p:ph type="title"/>
          </p:nvPr>
        </p:nvSpPr>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6321776" y="1410724"/>
            <a:ext cx="5508979"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WELLopedia</a:t>
            </a: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v2: The ins and outs of the WELL Building Standard v2</a:t>
            </a:r>
          </a:p>
        </p:txBody>
      </p:sp>
      <p:sp>
        <p:nvSpPr>
          <p:cNvPr id="7" name="TextBox 6"/>
          <p:cNvSpPr txBox="1"/>
          <p:nvPr/>
        </p:nvSpPr>
        <p:spPr>
          <a:xfrm>
            <a:off x="361244" y="1393212"/>
            <a:ext cx="5486514" cy="24622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am doing WELL v2. Are You?</a:t>
            </a:r>
          </a:p>
        </p:txBody>
      </p:sp>
      <p:sp>
        <p:nvSpPr>
          <p:cNvPr id="25" name="TextBox 24"/>
          <p:cNvSpPr txBox="1"/>
          <p:nvPr/>
        </p:nvSpPr>
        <p:spPr>
          <a:xfrm>
            <a:off x="608895" y="4104348"/>
            <a:ext cx="5508979" cy="24622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Let There Be Light: An Illuminating Introduction to Daylighting</a:t>
            </a:r>
          </a:p>
        </p:txBody>
      </p:sp>
      <p:sp>
        <p:nvSpPr>
          <p:cNvPr id="28" name="TextBox 27"/>
          <p:cNvSpPr txBox="1"/>
          <p:nvPr/>
        </p:nvSpPr>
        <p:spPr>
          <a:xfrm>
            <a:off x="6321777" y="4104348"/>
            <a:ext cx="5508979" cy="514115"/>
          </a:xfrm>
          <a:prstGeom prst="rect">
            <a:avLst/>
          </a:prstGeom>
          <a:noFill/>
        </p:spPr>
        <p:txBody>
          <a:bodyPr wrap="square" lIns="0" tIns="0" rIns="0" bIns="0" rtlCol="0">
            <a:spAutoFit/>
          </a:bodyPr>
          <a:lstStyle/>
          <a:p>
            <a:pPr marL="0" marR="0" lvl="0" indent="0" algn="ctr" defTabSz="914354" rtl="0" eaLnBrk="1" fontAlgn="auto" latinLnBrk="0" hangingPunct="1">
              <a:lnSpc>
                <a:spcPct val="107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Daylighting in Green Building Rating Systems: A Focus on LEED and WELL</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89433" y="4764038"/>
            <a:ext cx="2291918" cy="150410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Packages and material handling equipment at warehouse"/>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410370" y="4752281"/>
            <a:ext cx="2442086" cy="1527620"/>
          </a:xfrm>
          <a:prstGeom prst="rect">
            <a:avLst/>
          </a:prstGeom>
          <a:ln w="12700">
            <a:solidFill>
              <a:srgbClr val="FD5613"/>
            </a:solidFill>
          </a:ln>
        </p:spPr>
      </p:pic>
      <p:pic>
        <p:nvPicPr>
          <p:cNvPr id="4" name="Content Placeholder 3">
            <a:extLst>
              <a:ext uri="{FF2B5EF4-FFF2-40B4-BE49-F238E27FC236}">
                <a16:creationId xmlns:a16="http://schemas.microsoft.com/office/drawing/2014/main" id="{0F3B9502-990B-64C9-04A3-8FC28B1353FB}"/>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rcRect t="10197" b="10197"/>
          <a:stretch/>
        </p:blipFill>
        <p:spPr>
          <a:xfrm>
            <a:off x="6394517" y="2169099"/>
            <a:ext cx="2715768" cy="1532763"/>
          </a:xfrm>
          <a:prstGeom prst="rect">
            <a:avLst/>
          </a:prstGeom>
        </p:spPr>
      </p:pic>
      <p:pic>
        <p:nvPicPr>
          <p:cNvPr id="5" name="Content Placeholder 3" descr="Smiling woman with curly hair">
            <a:extLst>
              <a:ext uri="{FF2B5EF4-FFF2-40B4-BE49-F238E27FC236}">
                <a16:creationId xmlns:a16="http://schemas.microsoft.com/office/drawing/2014/main" id="{9A72C5EB-90CB-FA12-F8FA-481F4077DC1E}"/>
              </a:ext>
            </a:extLst>
          </p:cNvPr>
          <p:cNvPicPr>
            <a:picLocks noChangeAspect="1"/>
          </p:cNvPicPr>
          <p:nvPr/>
        </p:nvPicPr>
        <p:blipFill>
          <a:blip r:embed="rId9" cstate="print">
            <a:extLst>
              <a:ext uri="{28A0092B-C50C-407E-A947-70E740481C1C}">
                <a14:useLocalDpi xmlns:a14="http://schemas.microsoft.com/office/drawing/2010/main" val="0"/>
              </a:ext>
            </a:extLst>
          </a:blip>
          <a:srcRect t="6870" b="6870"/>
          <a:stretch/>
        </p:blipFill>
        <p:spPr>
          <a:xfrm>
            <a:off x="446533" y="2137966"/>
            <a:ext cx="2712946" cy="1560142"/>
          </a:xfrm>
          <a:prstGeom prst="rect">
            <a:avLst/>
          </a:prstGeom>
        </p:spPr>
      </p:pic>
      <p:pic>
        <p:nvPicPr>
          <p:cNvPr id="8" name="Picture 7" descr="Young woman practicing yoga">
            <a:extLst>
              <a:ext uri="{FF2B5EF4-FFF2-40B4-BE49-F238E27FC236}">
                <a16:creationId xmlns:a16="http://schemas.microsoft.com/office/drawing/2014/main" id="{2E3555F0-9721-7B60-E77F-910E1154360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98918" y="2169099"/>
            <a:ext cx="2264990" cy="1511496"/>
          </a:xfrm>
          <a:prstGeom prst="rect">
            <a:avLst/>
          </a:prstGeom>
        </p:spPr>
      </p:pic>
      <p:pic>
        <p:nvPicPr>
          <p:cNvPr id="3" name="Content Placeholder 3">
            <a:extLst>
              <a:ext uri="{FF2B5EF4-FFF2-40B4-BE49-F238E27FC236}">
                <a16:creationId xmlns:a16="http://schemas.microsoft.com/office/drawing/2014/main" id="{DF088726-896A-9C9B-3B2F-B865257E8197}"/>
              </a:ext>
            </a:extLst>
          </p:cNvPr>
          <p:cNvPicPr>
            <a:picLocks noChangeAspect="1"/>
          </p:cNvPicPr>
          <p:nvPr/>
        </p:nvPicPr>
        <p:blipFill>
          <a:blip r:embed="rId11" cstate="print">
            <a:extLst>
              <a:ext uri="{28A0092B-C50C-407E-A947-70E740481C1C}">
                <a14:useLocalDpi xmlns:a14="http://schemas.microsoft.com/office/drawing/2010/main" val="0"/>
              </a:ext>
            </a:extLst>
          </a:blip>
          <a:srcRect l="1093" r="1093"/>
          <a:stretch/>
        </p:blipFill>
        <p:spPr>
          <a:xfrm>
            <a:off x="3351543" y="2168070"/>
            <a:ext cx="2712946" cy="1560142"/>
          </a:xfrm>
          <a:prstGeom prst="rect">
            <a:avLst/>
          </a:prstGeom>
        </p:spPr>
      </p:pic>
    </p:spTree>
    <p:custDataLst>
      <p:tags r:id="rId1"/>
    </p:custDataLst>
    <p:extLst>
      <p:ext uri="{BB962C8B-B14F-4D97-AF65-F5344CB8AC3E}">
        <p14:creationId xmlns:p14="http://schemas.microsoft.com/office/powerpoint/2010/main" val="1864686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813">
        <p15:prstTrans prst="pageCurlDouble"/>
      </p:transition>
    </mc:Choice>
    <mc:Fallback xmlns="">
      <p:transition spd="slow" advClick="0" advTm="10813">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Water taps with hot and cold control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6533" y="4739808"/>
            <a:ext cx="2715768" cy="1527166"/>
          </a:xfrm>
          <a:prstGeom prst="rect">
            <a:avLst/>
          </a:prstGeom>
          <a:ln w="12700">
            <a:solidFill>
              <a:srgbClr val="FD5613"/>
            </a:solidFill>
          </a:ln>
        </p:spPr>
      </p:pic>
      <p:pic>
        <p:nvPicPr>
          <p:cNvPr id="22" name="Picture 21" descr="Close-up of male worke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6532" y="2214132"/>
            <a:ext cx="2712945" cy="1527620"/>
          </a:xfrm>
          <a:prstGeom prst="rect">
            <a:avLst/>
          </a:prstGeom>
          <a:ln w="12700">
            <a:solidFill>
              <a:srgbClr val="FD5613"/>
            </a:solidFill>
          </a:ln>
        </p:spPr>
      </p:pic>
      <p:sp>
        <p:nvSpPr>
          <p:cNvPr id="2" name="Title 1"/>
          <p:cNvSpPr>
            <a:spLocks noGrp="1"/>
          </p:cNvSpPr>
          <p:nvPr>
            <p:ph type="title"/>
          </p:nvPr>
        </p:nvSpPr>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6321776" y="1410724"/>
            <a:ext cx="5508979"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Beyond the Building: Conquering Outdoor Water Conservation within LEED v4.1</a:t>
            </a:r>
          </a:p>
        </p:txBody>
      </p:sp>
      <p:sp>
        <p:nvSpPr>
          <p:cNvPr id="7" name="TextBox 6"/>
          <p:cNvSpPr txBox="1"/>
          <p:nvPr/>
        </p:nvSpPr>
        <p:spPr>
          <a:xfrm>
            <a:off x="361244" y="1393212"/>
            <a:ext cx="5486514"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Contractor's Corner: Mastering LEED BD+C Waste Management under v4.1</a:t>
            </a:r>
          </a:p>
        </p:txBody>
      </p:sp>
      <p:sp>
        <p:nvSpPr>
          <p:cNvPr id="25" name="TextBox 24"/>
          <p:cNvSpPr txBox="1"/>
          <p:nvPr/>
        </p:nvSpPr>
        <p:spPr>
          <a:xfrm>
            <a:off x="608895" y="4104348"/>
            <a:ext cx="5508979" cy="492443"/>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Aquatic Alchemy: Unraveling LEED v4.1 Indoor Water Use Reduction &amp; Strategies</a:t>
            </a:r>
          </a:p>
        </p:txBody>
      </p:sp>
      <p:sp>
        <p:nvSpPr>
          <p:cNvPr id="28" name="TextBox 27"/>
          <p:cNvSpPr txBox="1"/>
          <p:nvPr/>
        </p:nvSpPr>
        <p:spPr>
          <a:xfrm>
            <a:off x="6321777" y="4104348"/>
            <a:ext cx="5508979" cy="514115"/>
          </a:xfrm>
          <a:prstGeom prst="rect">
            <a:avLst/>
          </a:prstGeom>
          <a:noFill/>
        </p:spPr>
        <p:txBody>
          <a:bodyPr wrap="square" lIns="0" tIns="0" rIns="0" bIns="0" rtlCol="0">
            <a:spAutoFit/>
          </a:bodyPr>
          <a:lstStyle/>
          <a:p>
            <a:pPr marL="0" marR="0" lvl="0" indent="0" algn="ctr" defTabSz="914354" rtl="0" eaLnBrk="1" fontAlgn="auto" latinLnBrk="0" hangingPunct="1">
              <a:lnSpc>
                <a:spcPct val="107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Drips to Drops: Strategies and Mastery of LEED v4.1 Process Water Use Credit</a:t>
            </a:r>
          </a:p>
        </p:txBody>
      </p:sp>
      <p:pic>
        <p:nvPicPr>
          <p:cNvPr id="2050" name="Picture 2" descr="Water coming out of sh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404927" y="4760497"/>
            <a:ext cx="2715768" cy="15276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Navy umbrella"/>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483268" y="4739581"/>
            <a:ext cx="2296290" cy="1527620"/>
          </a:xfrm>
          <a:prstGeom prst="rect">
            <a:avLst/>
          </a:prstGeom>
          <a:ln w="12700">
            <a:solidFill>
              <a:srgbClr val="FD5613"/>
            </a:solidFill>
          </a:ln>
        </p:spPr>
      </p:pic>
      <p:pic>
        <p:nvPicPr>
          <p:cNvPr id="4" name="Content Placeholder 3" descr="White rectangle on top of green leaves">
            <a:extLst>
              <a:ext uri="{FF2B5EF4-FFF2-40B4-BE49-F238E27FC236}">
                <a16:creationId xmlns:a16="http://schemas.microsoft.com/office/drawing/2014/main" id="{0F3B9502-990B-64C9-04A3-8FC28B1353FB}"/>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rcRect t="7713" b="7713"/>
          <a:stretch/>
        </p:blipFill>
        <p:spPr>
          <a:xfrm>
            <a:off x="6394517" y="2169099"/>
            <a:ext cx="2715768" cy="1532763"/>
          </a:xfrm>
          <a:prstGeom prst="rect">
            <a:avLst/>
          </a:prstGeom>
        </p:spPr>
      </p:pic>
      <p:pic>
        <p:nvPicPr>
          <p:cNvPr id="5" name="Content Placeholder 3" descr="Hard hats and safety vests on wall">
            <a:extLst>
              <a:ext uri="{FF2B5EF4-FFF2-40B4-BE49-F238E27FC236}">
                <a16:creationId xmlns:a16="http://schemas.microsoft.com/office/drawing/2014/main" id="{9A72C5EB-90CB-FA12-F8FA-481F4077DC1E}"/>
              </a:ext>
            </a:extLst>
          </p:cNvPr>
          <p:cNvPicPr>
            <a:picLocks noChangeAspect="1"/>
          </p:cNvPicPr>
          <p:nvPr/>
        </p:nvPicPr>
        <p:blipFill>
          <a:blip r:embed="rId9" cstate="print">
            <a:extLst>
              <a:ext uri="{28A0092B-C50C-407E-A947-70E740481C1C}">
                <a14:useLocalDpi xmlns:a14="http://schemas.microsoft.com/office/drawing/2010/main" val="0"/>
              </a:ext>
            </a:extLst>
          </a:blip>
          <a:srcRect t="6881" b="6881"/>
          <a:stretch/>
        </p:blipFill>
        <p:spPr>
          <a:xfrm>
            <a:off x="3404927" y="2214132"/>
            <a:ext cx="2712946" cy="1560142"/>
          </a:xfrm>
          <a:prstGeom prst="rect">
            <a:avLst/>
          </a:prstGeom>
        </p:spPr>
      </p:pic>
      <p:pic>
        <p:nvPicPr>
          <p:cNvPr id="8" name="Picture 7" descr="Woman watering plants">
            <a:extLst>
              <a:ext uri="{FF2B5EF4-FFF2-40B4-BE49-F238E27FC236}">
                <a16:creationId xmlns:a16="http://schemas.microsoft.com/office/drawing/2014/main" id="{2E3555F0-9721-7B60-E77F-910E1154360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97791" y="2169099"/>
            <a:ext cx="2267244" cy="1511496"/>
          </a:xfrm>
          <a:prstGeom prst="rect">
            <a:avLst/>
          </a:prstGeom>
        </p:spPr>
      </p:pic>
      <p:pic>
        <p:nvPicPr>
          <p:cNvPr id="3" name="Content Placeholder 3" descr="Architecture facade of a building">
            <a:extLst>
              <a:ext uri="{FF2B5EF4-FFF2-40B4-BE49-F238E27FC236}">
                <a16:creationId xmlns:a16="http://schemas.microsoft.com/office/drawing/2014/main" id="{63F429DA-473F-DE3A-4D7A-C4398F451568}"/>
              </a:ext>
            </a:extLst>
          </p:cNvPr>
          <p:cNvPicPr>
            <a:picLocks noChangeAspect="1"/>
          </p:cNvPicPr>
          <p:nvPr/>
        </p:nvPicPr>
        <p:blipFill>
          <a:blip r:embed="rId11" cstate="print">
            <a:extLst>
              <a:ext uri="{28A0092B-C50C-407E-A947-70E740481C1C}">
                <a14:useLocalDpi xmlns:a14="http://schemas.microsoft.com/office/drawing/2010/main" val="0"/>
              </a:ext>
            </a:extLst>
          </a:blip>
          <a:srcRect t="21792" b="21792"/>
          <a:stretch/>
        </p:blipFill>
        <p:spPr>
          <a:xfrm>
            <a:off x="6394517" y="4734211"/>
            <a:ext cx="2715768" cy="1532763"/>
          </a:xfrm>
          <a:prstGeom prst="rect">
            <a:avLst/>
          </a:prstGeom>
        </p:spPr>
      </p:pic>
    </p:spTree>
    <p:custDataLst>
      <p:tags r:id="rId1"/>
    </p:custDataLst>
    <p:extLst>
      <p:ext uri="{BB962C8B-B14F-4D97-AF65-F5344CB8AC3E}">
        <p14:creationId xmlns:p14="http://schemas.microsoft.com/office/powerpoint/2010/main" val="259679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808">
        <p15:prstTrans prst="pageCurlDouble"/>
      </p:transition>
    </mc:Choice>
    <mc:Fallback xmlns="">
      <p:transition spd="slow" advClick="0" advTm="7808">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33" y="4676081"/>
            <a:ext cx="2715768" cy="1527620"/>
          </a:xfrm>
          <a:prstGeom prst="rect">
            <a:avLst/>
          </a:prstGeom>
          <a:ln w="12700">
            <a:solidFill>
              <a:srgbClr val="FD5613"/>
            </a:solidFill>
          </a:ln>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499" y="2152975"/>
            <a:ext cx="2715768" cy="1527620"/>
          </a:xfrm>
          <a:prstGeom prst="rect">
            <a:avLst/>
          </a:prstGeom>
          <a:ln w="12700">
            <a:solidFill>
              <a:srgbClr val="FD5613"/>
            </a:solidFill>
          </a:ln>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89" y="2169099"/>
            <a:ext cx="2724912" cy="1532763"/>
          </a:xfrm>
          <a:prstGeom prst="rect">
            <a:avLst/>
          </a:prstGeom>
          <a:ln w="12700">
            <a:solidFill>
              <a:srgbClr val="FD5613"/>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5306" y="2158014"/>
            <a:ext cx="2725271" cy="1522583"/>
          </a:xfrm>
          <a:prstGeom prst="rect">
            <a:avLst/>
          </a:prstGeom>
          <a:ln w="12700">
            <a:solidFill>
              <a:srgbClr val="FD5613"/>
            </a:solidFill>
          </a:ln>
        </p:spPr>
      </p:pic>
      <p:sp>
        <p:nvSpPr>
          <p:cNvPr id="2" name="Title 1"/>
          <p:cNvSpPr>
            <a:spLocks noGrp="1"/>
          </p:cNvSpPr>
          <p:nvPr>
            <p:ph type="title"/>
          </p:nvPr>
        </p:nvSpPr>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6321777" y="1618173"/>
            <a:ext cx="5508979" cy="28732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From ABCs to STEM: Biophilic Design for Schools</a:t>
            </a:r>
          </a:p>
        </p:txBody>
      </p:sp>
      <p:sp>
        <p:nvSpPr>
          <p:cNvPr id="7" name="TextBox 6"/>
          <p:cNvSpPr txBox="1"/>
          <p:nvPr/>
        </p:nvSpPr>
        <p:spPr>
          <a:xfrm>
            <a:off x="575735" y="1609180"/>
            <a:ext cx="5173133" cy="28732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Biophilic Design: A Truly Sustainable Design </a:t>
            </a:r>
          </a:p>
        </p:txBody>
      </p:sp>
      <p:pic>
        <p:nvPicPr>
          <p:cNvPr id="20" name="Imagen 8"/>
          <p:cNvPicPr>
            <a:picLocks noChangeAspect="1"/>
          </p:cNvPicPr>
          <p:nvPr/>
        </p:nvPicPr>
        <p:blipFill>
          <a:blip r:embed="rId8"/>
          <a:stretch>
            <a:fillRect/>
          </a:stretch>
        </p:blipFill>
        <p:spPr>
          <a:xfrm>
            <a:off x="9273529" y="2158013"/>
            <a:ext cx="2715768" cy="1522583"/>
          </a:xfrm>
          <a:prstGeom prst="rect">
            <a:avLst/>
          </a:prstGeom>
          <a:ln w="12700">
            <a:solidFill>
              <a:srgbClr val="FD5613"/>
            </a:solidFill>
          </a:ln>
        </p:spPr>
      </p:pic>
      <p:sp>
        <p:nvSpPr>
          <p:cNvPr id="25" name="TextBox 24"/>
          <p:cNvSpPr txBox="1"/>
          <p:nvPr/>
        </p:nvSpPr>
        <p:spPr>
          <a:xfrm>
            <a:off x="608895" y="4104348"/>
            <a:ext cx="5508979" cy="28732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Get Well Soon: Biophilic Design for Healthcare</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2105" y="4676082"/>
            <a:ext cx="2715768" cy="1527620"/>
          </a:xfrm>
          <a:prstGeom prst="rect">
            <a:avLst/>
          </a:prstGeom>
          <a:ln w="12700">
            <a:solidFill>
              <a:srgbClr val="FD5613"/>
            </a:solidFill>
          </a:ln>
        </p:spPr>
      </p:pic>
      <p:pic>
        <p:nvPicPr>
          <p:cNvPr id="4" name="Picture 3">
            <a:extLst>
              <a:ext uri="{FF2B5EF4-FFF2-40B4-BE49-F238E27FC236}">
                <a16:creationId xmlns:a16="http://schemas.microsoft.com/office/drawing/2014/main" id="{3A720236-275A-63C3-525D-96A38F84A056}"/>
              </a:ext>
            </a:extLst>
          </p:cNvPr>
          <p:cNvPicPr>
            <a:picLocks noChangeAspect="1"/>
          </p:cNvPicPr>
          <p:nvPr/>
        </p:nvPicPr>
        <p:blipFill rotWithShape="1">
          <a:blip r:embed="rId10">
            <a:extLst>
              <a:ext uri="{28A0092B-C50C-407E-A947-70E740481C1C}">
                <a14:useLocalDpi xmlns:a14="http://schemas.microsoft.com/office/drawing/2010/main" val="0"/>
              </a:ext>
            </a:extLst>
          </a:blip>
          <a:srcRect t="1774" b="34630"/>
          <a:stretch/>
        </p:blipFill>
        <p:spPr>
          <a:xfrm>
            <a:off x="6503383" y="4700020"/>
            <a:ext cx="2430000" cy="1503681"/>
          </a:xfrm>
          <a:prstGeom prst="rect">
            <a:avLst/>
          </a:prstGeom>
          <a:ln w="12700">
            <a:solidFill>
              <a:srgbClr val="FD5613"/>
            </a:solidFill>
          </a:ln>
        </p:spPr>
      </p:pic>
      <p:sp>
        <p:nvSpPr>
          <p:cNvPr id="5" name="CuadroTexto 27">
            <a:extLst>
              <a:ext uri="{FF2B5EF4-FFF2-40B4-BE49-F238E27FC236}">
                <a16:creationId xmlns:a16="http://schemas.microsoft.com/office/drawing/2014/main" id="{171A79CB-4158-C2FF-3770-71936C2367B2}"/>
              </a:ext>
            </a:extLst>
          </p:cNvPr>
          <p:cNvSpPr txBox="1"/>
          <p:nvPr/>
        </p:nvSpPr>
        <p:spPr>
          <a:xfrm>
            <a:off x="6489700" y="4104348"/>
            <a:ext cx="5508979" cy="574644"/>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Nature’s Marvels: Innovation in Natural Building Design</a:t>
            </a:r>
            <a:endParaRPr kumimoji="0" lang="es-CO" sz="1867"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E2A5F2AC-2499-6837-BE56-CFB521DF541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9798"/>
          <a:stretch/>
        </p:blipFill>
        <p:spPr>
          <a:xfrm>
            <a:off x="9273529" y="4717120"/>
            <a:ext cx="2715768" cy="1486581"/>
          </a:xfrm>
          <a:prstGeom prst="rect">
            <a:avLst/>
          </a:prstGeom>
          <a:ln w="12700">
            <a:solidFill>
              <a:srgbClr val="FD5613"/>
            </a:solidFill>
          </a:ln>
        </p:spPr>
      </p:pic>
    </p:spTree>
    <p:custDataLst>
      <p:tags r:id="rId1"/>
    </p:custDataLst>
    <p:extLst>
      <p:ext uri="{BB962C8B-B14F-4D97-AF65-F5344CB8AC3E}">
        <p14:creationId xmlns:p14="http://schemas.microsoft.com/office/powerpoint/2010/main" val="1849739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940">
        <p15:prstTrans prst="pageCurlDouble"/>
      </p:transition>
    </mc:Choice>
    <mc:Fallback xmlns="">
      <p:transition spd="slow" advClick="0" advTm="794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774" b="34630"/>
          <a:stretch/>
        </p:blipFill>
        <p:spPr>
          <a:xfrm>
            <a:off x="732301" y="4381095"/>
            <a:ext cx="2430000" cy="1274013"/>
          </a:xfrm>
          <a:prstGeom prst="rect">
            <a:avLst/>
          </a:prstGeom>
          <a:ln w="12700">
            <a:solidFill>
              <a:srgbClr val="FD5613"/>
            </a:solidFill>
          </a:ln>
        </p:spPr>
      </p:pic>
      <p:sp>
        <p:nvSpPr>
          <p:cNvPr id="10" name="CuadroTexto 7"/>
          <p:cNvSpPr txBox="1"/>
          <p:nvPr/>
        </p:nvSpPr>
        <p:spPr>
          <a:xfrm>
            <a:off x="656713" y="3492351"/>
            <a:ext cx="2540000" cy="615361"/>
          </a:xfrm>
          <a:prstGeom prst="rect">
            <a:avLst/>
          </a:prstGeom>
          <a:noFill/>
        </p:spPr>
        <p:txBody>
          <a:bodyPr wrap="square" lIns="0" tIns="0" rIns="0" bIns="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Justice – A Multigenerational Global Civil Rights Issue</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26"/>
          <p:cNvSpPr txBox="1"/>
          <p:nvPr/>
        </p:nvSpPr>
        <p:spPr>
          <a:xfrm>
            <a:off x="3444364" y="3594912"/>
            <a:ext cx="2540000" cy="410241"/>
          </a:xfrm>
          <a:prstGeom prst="rect">
            <a:avLst/>
          </a:prstGeom>
          <a:noFill/>
        </p:spPr>
        <p:txBody>
          <a:bodyPr wrap="square" lIns="0" tIns="0" rIns="0" bIns="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Change and ESG Workshops</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CuadroTexto 27"/>
          <p:cNvSpPr txBox="1"/>
          <p:nvPr/>
        </p:nvSpPr>
        <p:spPr>
          <a:xfrm>
            <a:off x="732301" y="5904130"/>
            <a:ext cx="2540000" cy="41024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Nature’s Marvels: Innovation in Natural Building Design</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28"/>
          <p:cNvSpPr txBox="1"/>
          <p:nvPr/>
        </p:nvSpPr>
        <p:spPr>
          <a:xfrm>
            <a:off x="3519952" y="5904130"/>
            <a:ext cx="2540000" cy="41024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Accelerating Building Decarbonization</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CuadroTexto 29"/>
          <p:cNvSpPr txBox="1"/>
          <p:nvPr/>
        </p:nvSpPr>
        <p:spPr>
          <a:xfrm>
            <a:off x="6381996" y="3594912"/>
            <a:ext cx="2540000" cy="410241"/>
          </a:xfrm>
          <a:prstGeom prst="rect">
            <a:avLst/>
          </a:prstGeom>
          <a:noFill/>
        </p:spPr>
        <p:txBody>
          <a:bodyPr wrap="square" lIns="0" tIns="0" rIns="0" bIns="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LEED Exam Prep for Green Associates, BD+C and O+M</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30"/>
          <p:cNvSpPr txBox="1"/>
          <p:nvPr/>
        </p:nvSpPr>
        <p:spPr>
          <a:xfrm>
            <a:off x="9169644" y="3697471"/>
            <a:ext cx="2540000" cy="205121"/>
          </a:xfrm>
          <a:prstGeom prst="rect">
            <a:avLst/>
          </a:prstGeom>
          <a:noFill/>
        </p:spPr>
        <p:txBody>
          <a:bodyPr wrap="square" lIns="0" tIns="0" rIns="0" bIns="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In-Person Exam Prep in NYC</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31"/>
          <p:cNvSpPr txBox="1"/>
          <p:nvPr/>
        </p:nvSpPr>
        <p:spPr>
          <a:xfrm>
            <a:off x="6457584" y="5904130"/>
            <a:ext cx="2540000" cy="41024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WELL AP Exam Prep Quizzes and Mock Exams</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CuadroTexto 32"/>
          <p:cNvSpPr txBox="1"/>
          <p:nvPr/>
        </p:nvSpPr>
        <p:spPr>
          <a:xfrm>
            <a:off x="9245232" y="5904130"/>
            <a:ext cx="2540000" cy="410241"/>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WELL AP Exam Prep Study Guide Package</a:t>
            </a:r>
            <a:endParaRPr kumimoji="0" lang="es-CO" sz="13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8" name="Imagen 4"/>
          <p:cNvPicPr>
            <a:picLocks noChangeAspect="1"/>
          </p:cNvPicPr>
          <p:nvPr/>
        </p:nvPicPr>
        <p:blipFill>
          <a:blip r:embed="rId6"/>
          <a:stretch>
            <a:fillRect/>
          </a:stretch>
        </p:blipFill>
        <p:spPr>
          <a:xfrm>
            <a:off x="6427083" y="2158012"/>
            <a:ext cx="2364000" cy="1270987"/>
          </a:xfrm>
          <a:prstGeom prst="rect">
            <a:avLst/>
          </a:prstGeom>
          <a:ln w="12700">
            <a:solidFill>
              <a:srgbClr val="FD5613"/>
            </a:solidFill>
          </a:ln>
        </p:spPr>
      </p:pic>
      <p:pic>
        <p:nvPicPr>
          <p:cNvPr id="19" name="Imagen 5"/>
          <p:cNvPicPr>
            <a:picLocks noChangeAspect="1"/>
          </p:cNvPicPr>
          <p:nvPr/>
        </p:nvPicPr>
        <p:blipFill>
          <a:blip r:embed="rId7"/>
          <a:stretch>
            <a:fillRect/>
          </a:stretch>
        </p:blipFill>
        <p:spPr>
          <a:xfrm>
            <a:off x="9262225" y="2158011"/>
            <a:ext cx="2328000" cy="1270988"/>
          </a:xfrm>
          <a:prstGeom prst="rect">
            <a:avLst/>
          </a:prstGeom>
          <a:ln w="12700">
            <a:solidFill>
              <a:srgbClr val="FD5613"/>
            </a:solidFill>
          </a:ln>
        </p:spPr>
      </p:pic>
      <p:pic>
        <p:nvPicPr>
          <p:cNvPr id="20" name="Imagen 6"/>
          <p:cNvPicPr>
            <a:picLocks noChangeAspect="1"/>
          </p:cNvPicPr>
          <p:nvPr/>
        </p:nvPicPr>
        <p:blipFill>
          <a:blip r:embed="rId8"/>
          <a:stretch>
            <a:fillRect/>
          </a:stretch>
        </p:blipFill>
        <p:spPr>
          <a:xfrm>
            <a:off x="9262225" y="4381094"/>
            <a:ext cx="2328000" cy="1274012"/>
          </a:xfrm>
          <a:prstGeom prst="rect">
            <a:avLst/>
          </a:prstGeom>
          <a:ln w="12700">
            <a:solidFill>
              <a:srgbClr val="FD5613"/>
            </a:solidFill>
          </a:ln>
        </p:spPr>
      </p:pic>
      <p:pic>
        <p:nvPicPr>
          <p:cNvPr id="21" name="Imagen 8"/>
          <p:cNvPicPr>
            <a:picLocks noChangeAspect="1"/>
          </p:cNvPicPr>
          <p:nvPr/>
        </p:nvPicPr>
        <p:blipFill>
          <a:blip r:embed="rId9"/>
          <a:stretch>
            <a:fillRect/>
          </a:stretch>
        </p:blipFill>
        <p:spPr>
          <a:xfrm>
            <a:off x="6427083" y="4381095"/>
            <a:ext cx="2364000" cy="1274013"/>
          </a:xfrm>
          <a:prstGeom prst="rect">
            <a:avLst/>
          </a:prstGeom>
          <a:ln w="12700">
            <a:solidFill>
              <a:srgbClr val="FD5613"/>
            </a:solidFill>
          </a:ln>
        </p:spPr>
      </p:pic>
      <p:pic>
        <p:nvPicPr>
          <p:cNvPr id="23" name="Imagen 11"/>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44800" y="2178668"/>
            <a:ext cx="2367280" cy="1243746"/>
          </a:xfrm>
          <a:prstGeom prst="rect">
            <a:avLst/>
          </a:prstGeom>
          <a:ln w="12700">
            <a:solidFill>
              <a:srgbClr val="FD5613"/>
            </a:solidFill>
          </a:ln>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788803" y="4348953"/>
            <a:ext cx="1958276" cy="1306155"/>
          </a:xfrm>
          <a:prstGeom prst="rect">
            <a:avLst/>
          </a:prstGeom>
          <a:ln w="12700">
            <a:solidFill>
              <a:srgbClr val="FD5613"/>
            </a:solidFill>
          </a:ln>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r="9798"/>
          <a:stretch/>
        </p:blipFill>
        <p:spPr>
          <a:xfrm>
            <a:off x="3579942" y="2172086"/>
            <a:ext cx="2376001" cy="1256913"/>
          </a:xfrm>
          <a:prstGeom prst="rect">
            <a:avLst/>
          </a:prstGeom>
          <a:ln w="12700">
            <a:solidFill>
              <a:srgbClr val="FD5613"/>
            </a:solidFill>
          </a:ln>
        </p:spPr>
      </p:pic>
      <p:sp>
        <p:nvSpPr>
          <p:cNvPr id="6" name="Title 1">
            <a:extLst>
              <a:ext uri="{FF2B5EF4-FFF2-40B4-BE49-F238E27FC236}">
                <a16:creationId xmlns:a16="http://schemas.microsoft.com/office/drawing/2014/main" id="{21F2D83C-3771-F38D-088C-E9FCA84A05F1}"/>
              </a:ext>
            </a:extLst>
          </p:cNvPr>
          <p:cNvSpPr>
            <a:spLocks noGrp="1"/>
          </p:cNvSpPr>
          <p:nvPr>
            <p:ph type="title"/>
          </p:nvPr>
        </p:nvSpPr>
        <p:spPr>
          <a:xfrm>
            <a:off x="838200" y="365127"/>
            <a:ext cx="10515600" cy="739056"/>
          </a:xfrm>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Tree>
    <p:custDataLst>
      <p:tags r:id="rId2"/>
    </p:custDataLst>
    <p:extLst>
      <p:ext uri="{BB962C8B-B14F-4D97-AF65-F5344CB8AC3E}">
        <p14:creationId xmlns:p14="http://schemas.microsoft.com/office/powerpoint/2010/main" val="756235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4445">
        <p15:prstTrans prst="pageCurlDouble"/>
      </p:transition>
    </mc:Choice>
    <mc:Fallback xmlns="">
      <p:transition spd="slow" advClick="0" advTm="4445">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Question mark symbol">
            <a:extLst>
              <a:ext uri="{FF2B5EF4-FFF2-40B4-BE49-F238E27FC236}">
                <a16:creationId xmlns:a16="http://schemas.microsoft.com/office/drawing/2014/main" id="{90C5F587-3123-BE5C-18AC-EABD160645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3" t="7369" r="26969"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3CA39E5-E550-ED88-7A45-99A2798D2E93}"/>
              </a:ext>
            </a:extLst>
          </p:cNvPr>
          <p:cNvSpPr>
            <a:spLocks noGrp="1"/>
          </p:cNvSpPr>
          <p:nvPr>
            <p:ph type="title"/>
          </p:nvPr>
        </p:nvSpPr>
        <p:spPr>
          <a:xfrm>
            <a:off x="371094" y="1161288"/>
            <a:ext cx="6486906" cy="1124712"/>
          </a:xfrm>
        </p:spPr>
        <p:txBody>
          <a:bodyPr anchor="b">
            <a:normAutofit/>
          </a:bodyPr>
          <a:lstStyle/>
          <a:p>
            <a:r>
              <a:rPr lang="en-US" sz="2400" i="1" dirty="0">
                <a:highlight>
                  <a:srgbClr val="FFFF00"/>
                </a:highlight>
                <a:latin typeface="Playlist" pitchFamily="2" charset="0"/>
              </a:rPr>
              <a:t>Test Your Green Building IQ on the Kahoot Platform</a:t>
            </a:r>
            <a:br>
              <a:rPr lang="en-US" sz="2400" i="1" dirty="0">
                <a:latin typeface="Playlist" pitchFamily="2" charset="0"/>
              </a:rPr>
            </a:br>
            <a:endParaRPr lang="en-US" sz="2400" i="1" dirty="0">
              <a:latin typeface="Playlist" pitchFamily="2" charset="0"/>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CDE042-E4DC-D388-CED9-76109FE3760A}"/>
              </a:ext>
            </a:extLst>
          </p:cNvPr>
          <p:cNvSpPr>
            <a:spLocks noGrp="1"/>
          </p:cNvSpPr>
          <p:nvPr>
            <p:ph idx="1"/>
          </p:nvPr>
        </p:nvSpPr>
        <p:spPr>
          <a:xfrm>
            <a:off x="371094" y="2718054"/>
            <a:ext cx="5826506" cy="3207258"/>
          </a:xfrm>
        </p:spPr>
        <p:txBody>
          <a:bodyPr anchor="t">
            <a:normAutofit/>
          </a:bodyPr>
          <a:lstStyle/>
          <a:p>
            <a:pPr marL="0" marR="0" indent="0">
              <a:spcBef>
                <a:spcPts val="0"/>
              </a:spcBef>
              <a:spcAft>
                <a:spcPts val="800"/>
              </a:spcAft>
              <a:buNone/>
            </a:pPr>
            <a:r>
              <a:rPr lang="en-US" sz="20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We've created an interactive, engaging, and informative quiz on Kahoot </a:t>
            </a:r>
            <a:r>
              <a:rPr lang="en-US" sz="2000"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ON Green Buildings, Climate Change and Decarbonization</a:t>
            </a:r>
            <a:r>
              <a:rPr lang="en-US" sz="20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This is a fun and fantastic opportunity to test your knowledge, learn something new, and see how you measure up against your peers from around the globe. (Link in the description)</a:t>
            </a:r>
            <a:endPar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20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See you on the leaderboard!"</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solidFill>
                <a:schemeClr val="bg1"/>
              </a:solidFill>
            </a:endParaRPr>
          </a:p>
        </p:txBody>
      </p:sp>
    </p:spTree>
    <p:custDataLst>
      <p:tags r:id="rId1"/>
    </p:custDataLst>
    <p:extLst>
      <p:ext uri="{BB962C8B-B14F-4D97-AF65-F5344CB8AC3E}">
        <p14:creationId xmlns:p14="http://schemas.microsoft.com/office/powerpoint/2010/main" val="4010870110"/>
      </p:ext>
    </p:extLst>
  </p:cSld>
  <p:clrMapOvr>
    <a:masterClrMapping/>
  </p:clrMapOvr>
  <p:transition spd="slow" advTm="14475">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of grey curved waves">
            <a:extLst>
              <a:ext uri="{FF2B5EF4-FFF2-40B4-BE49-F238E27FC236}">
                <a16:creationId xmlns:a16="http://schemas.microsoft.com/office/drawing/2014/main" id="{D29D8E70-4BCB-4A5F-92C5-EECA295B3723}"/>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a:noFill/>
        </p:spPr>
      </p:pic>
      <p:pic>
        <p:nvPicPr>
          <p:cNvPr id="4" name="Picture Placeholder 3">
            <a:extLst>
              <a:ext uri="{FF2B5EF4-FFF2-40B4-BE49-F238E27FC236}">
                <a16:creationId xmlns:a16="http://schemas.microsoft.com/office/drawing/2014/main" id="{32698DBE-9C2F-4819-9DDD-25350A90A477}"/>
              </a:ext>
            </a:extLst>
          </p:cNvPr>
          <p:cNvPicPr>
            <a:picLocks noGrp="1" noChangeAspect="1"/>
          </p:cNvPicPr>
          <p:nvPr>
            <p:ph type="pic" sz="quarter" idx="10"/>
          </p:nvPr>
        </p:nvPicPr>
        <p:blipFill rotWithShape="1">
          <a:blip r:embed="rId6"/>
          <a:srcRect t="2" r="4286" b="-3"/>
          <a:stretch/>
        </p:blipFill>
        <p:spPr>
          <a:xfrm>
            <a:off x="1151096" y="318881"/>
            <a:ext cx="10071086" cy="5576771"/>
          </a:xfrm>
          <a:prstGeom prst="rect">
            <a:avLst/>
          </a:prstGeom>
        </p:spPr>
      </p:pic>
      <p:sp>
        <p:nvSpPr>
          <p:cNvPr id="8" name="Rounded Rectangle 4">
            <a:hlinkClick r:id="rId7"/>
            <a:extLst>
              <a:ext uri="{FF2B5EF4-FFF2-40B4-BE49-F238E27FC236}">
                <a16:creationId xmlns:a16="http://schemas.microsoft.com/office/drawing/2014/main" id="{A3A4006D-AA1B-4182-9CD3-A8A22DACFD6E}"/>
              </a:ext>
            </a:extLst>
          </p:cNvPr>
          <p:cNvSpPr/>
          <p:nvPr/>
        </p:nvSpPr>
        <p:spPr>
          <a:xfrm>
            <a:off x="2768464" y="6033925"/>
            <a:ext cx="6934200" cy="68580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ova Cond"/>
                <a:ea typeface="+mn-ea"/>
                <a:cs typeface="+mn-cs"/>
              </a:rPr>
              <a:t>https://www.instagram.com/gbrionline/</a:t>
            </a:r>
          </a:p>
        </p:txBody>
      </p:sp>
    </p:spTree>
    <p:custDataLst>
      <p:tags r:id="rId1"/>
    </p:custDataLst>
    <p:extLst>
      <p:ext uri="{BB962C8B-B14F-4D97-AF65-F5344CB8AC3E}">
        <p14:creationId xmlns:p14="http://schemas.microsoft.com/office/powerpoint/2010/main" val="3331034422"/>
      </p:ext>
    </p:extLst>
  </p:cSld>
  <p:clrMapOvr>
    <a:masterClrMapping/>
  </p:clrMapOvr>
  <mc:AlternateContent xmlns:mc="http://schemas.openxmlformats.org/markup-compatibility/2006" xmlns:p14="http://schemas.microsoft.com/office/powerpoint/2010/main">
    <mc:Choice Requires="p14">
      <p:transition spd="slow" p14:dur="1031" advTm="7107">
        <p:fade/>
      </p:transition>
    </mc:Choice>
    <mc:Fallback xmlns="">
      <p:transition spd="slow" advTm="7107">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of grey curved waves">
            <a:hlinkClick r:id="rId5"/>
            <a:extLst>
              <a:ext uri="{FF2B5EF4-FFF2-40B4-BE49-F238E27FC236}">
                <a16:creationId xmlns:a16="http://schemas.microsoft.com/office/drawing/2014/main" id="{9E0BF9BF-5A66-D48A-A317-0D818EB59073}"/>
              </a:ext>
            </a:extLst>
          </p:cNvPr>
          <p:cNvPicPr>
            <a:picLocks noChangeAspect="1"/>
          </p:cNvPicPr>
          <p:nvPr/>
        </p:nvPicPr>
        <p:blipFill>
          <a:blip r:embed="rId6" cstate="print">
            <a:alphaModFix amt="8000"/>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12191999" cy="6858000"/>
          </a:xfrm>
          <a:prstGeom prst="rect">
            <a:avLst/>
          </a:prstGeom>
          <a:noFill/>
        </p:spPr>
      </p:pic>
      <p:pic>
        <p:nvPicPr>
          <p:cNvPr id="4" name="Online Media 3" title="Climate Change Song - Bella Ciao - GBRI International Version Collage">
            <a:hlinkClick r:id="" action="ppaction://media"/>
            <a:extLst>
              <a:ext uri="{FF2B5EF4-FFF2-40B4-BE49-F238E27FC236}">
                <a16:creationId xmlns:a16="http://schemas.microsoft.com/office/drawing/2014/main" id="{EADB0F98-ED1E-0FB2-D80A-971AEED203FA}"/>
              </a:ext>
            </a:extLst>
          </p:cNvPr>
          <p:cNvPicPr>
            <a:picLocks noRot="1" noChangeAspect="1"/>
          </p:cNvPicPr>
          <p:nvPr>
            <a:videoFile r:link="rId2"/>
          </p:nvPr>
        </p:nvPicPr>
        <p:blipFill>
          <a:blip r:embed="rId8"/>
          <a:stretch>
            <a:fillRect/>
          </a:stretch>
        </p:blipFill>
        <p:spPr>
          <a:xfrm>
            <a:off x="1652162" y="425450"/>
            <a:ext cx="8887675" cy="5021536"/>
          </a:xfrm>
          <a:prstGeom prst="rect">
            <a:avLst/>
          </a:prstGeom>
        </p:spPr>
      </p:pic>
      <p:sp>
        <p:nvSpPr>
          <p:cNvPr id="6" name="Rounded Rectangle 4">
            <a:hlinkClick r:id="rId9"/>
            <a:extLst>
              <a:ext uri="{FF2B5EF4-FFF2-40B4-BE49-F238E27FC236}">
                <a16:creationId xmlns:a16="http://schemas.microsoft.com/office/drawing/2014/main" id="{C29CE2B1-36B5-2818-EA60-2E98C6D576CD}"/>
              </a:ext>
            </a:extLst>
          </p:cNvPr>
          <p:cNvSpPr/>
          <p:nvPr/>
        </p:nvSpPr>
        <p:spPr>
          <a:xfrm>
            <a:off x="2263008" y="5809593"/>
            <a:ext cx="7665984" cy="68580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ova Cond"/>
                <a:ea typeface="+mn-ea"/>
                <a:cs typeface="+mn-cs"/>
              </a:rPr>
              <a:t>Climate Change Song - Bella Ciao - GBRI International Version Collage</a:t>
            </a:r>
          </a:p>
        </p:txBody>
      </p:sp>
    </p:spTree>
    <p:custDataLst>
      <p:tags r:id="rId1"/>
    </p:custDataLst>
    <p:extLst>
      <p:ext uri="{BB962C8B-B14F-4D97-AF65-F5344CB8AC3E}">
        <p14:creationId xmlns:p14="http://schemas.microsoft.com/office/powerpoint/2010/main" val="1792276674"/>
      </p:ext>
    </p:extLst>
  </p:cSld>
  <p:clrMapOvr>
    <a:masterClrMapping/>
  </p:clrMapOvr>
  <mc:AlternateContent xmlns:mc="http://schemas.openxmlformats.org/markup-compatibility/2006" xmlns:p14="http://schemas.microsoft.com/office/powerpoint/2010/main">
    <mc:Choice Requires="p14">
      <p:transition spd="slow" p14:dur="2000" advTm="7459"/>
    </mc:Choice>
    <mc:Fallback xmlns="">
      <p:transition spd="slow" advTm="7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EED V4 SYSTEM GOAL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3534565"/>
      </p:ext>
    </p:extLst>
  </p:cSld>
  <p:clrMapOvr>
    <a:masterClrMapping/>
  </p:clrMapOvr>
  <mc:AlternateContent xmlns:mc="http://schemas.openxmlformats.org/markup-compatibility/2006" xmlns:p14="http://schemas.microsoft.com/office/powerpoint/2010/main">
    <mc:Choice Requires="p14">
      <p:transition spd="slow" p14:dur="2000" advTm="150090"/>
    </mc:Choice>
    <mc:Fallback xmlns="">
      <p:transition spd="slow" advTm="1500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Intro to v4_Workshop_Working Draft_1a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95401" y="5775259"/>
            <a:ext cx="9524999" cy="609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mj-lt"/>
            </a:endParaRPr>
          </a:p>
        </p:txBody>
      </p:sp>
      <p:sp>
        <p:nvSpPr>
          <p:cNvPr id="3" name="Rectangle 2"/>
          <p:cNvSpPr/>
          <p:nvPr/>
        </p:nvSpPr>
        <p:spPr>
          <a:xfrm>
            <a:off x="-101259" y="5775260"/>
            <a:ext cx="12452961" cy="646331"/>
          </a:xfrm>
          <a:prstGeom prst="rect">
            <a:avLst/>
          </a:prstGeom>
        </p:spPr>
        <p:txBody>
          <a:bodyPr wrap="none">
            <a:spAutoFit/>
          </a:bodyPr>
          <a:lstStyle/>
          <a:p>
            <a:r>
              <a:rPr lang="en-US" sz="3600" dirty="0">
                <a:solidFill>
                  <a:schemeClr val="bg1"/>
                </a:solidFill>
                <a:latin typeface="+mj-lt"/>
                <a:ea typeface="Open Sans Condensed Light" pitchFamily="34" charset="0"/>
                <a:cs typeface="Open Sans Condensed Light" pitchFamily="34" charset="0"/>
              </a:rPr>
              <a:t>Relative efficacy  – Benefit Duration - Controllability of effect</a:t>
            </a:r>
          </a:p>
        </p:txBody>
      </p:sp>
    </p:spTree>
    <p:custDataLst>
      <p:tags r:id="rId1"/>
    </p:custDataLst>
    <p:extLst>
      <p:ext uri="{BB962C8B-B14F-4D97-AF65-F5344CB8AC3E}">
        <p14:creationId xmlns:p14="http://schemas.microsoft.com/office/powerpoint/2010/main" val="2218700771"/>
      </p:ext>
    </p:extLst>
  </p:cSld>
  <p:clrMapOvr>
    <a:masterClrMapping/>
  </p:clrMapOvr>
  <mc:AlternateContent xmlns:mc="http://schemas.openxmlformats.org/markup-compatibility/2006" xmlns:p14="http://schemas.microsoft.com/office/powerpoint/2010/main">
    <mc:Choice Requires="p14">
      <p:transition spd="slow" p14:dur="2000" advTm="93970"/>
    </mc:Choice>
    <mc:Fallback xmlns="">
      <p:transition spd="slow" advTm="9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Intro to v4_Workshop_Working Draft_1a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29000" y="1566566"/>
            <a:ext cx="685800" cy="830997"/>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35%</a:t>
            </a:r>
          </a:p>
        </p:txBody>
      </p:sp>
      <p:sp>
        <p:nvSpPr>
          <p:cNvPr id="4" name="Rectangle 3"/>
          <p:cNvSpPr/>
          <p:nvPr/>
        </p:nvSpPr>
        <p:spPr>
          <a:xfrm>
            <a:off x="3429000" y="2362201"/>
            <a:ext cx="685800" cy="830997"/>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20%</a:t>
            </a:r>
          </a:p>
        </p:txBody>
      </p:sp>
      <p:sp>
        <p:nvSpPr>
          <p:cNvPr id="5" name="Rectangle 4"/>
          <p:cNvSpPr/>
          <p:nvPr/>
        </p:nvSpPr>
        <p:spPr>
          <a:xfrm>
            <a:off x="3429000" y="2967336"/>
            <a:ext cx="685800" cy="830997"/>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15%</a:t>
            </a:r>
          </a:p>
        </p:txBody>
      </p:sp>
      <p:sp>
        <p:nvSpPr>
          <p:cNvPr id="6" name="Rectangle 5"/>
          <p:cNvSpPr/>
          <p:nvPr/>
        </p:nvSpPr>
        <p:spPr>
          <a:xfrm>
            <a:off x="3429000" y="3657601"/>
            <a:ext cx="685800" cy="830997"/>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10%</a:t>
            </a:r>
          </a:p>
        </p:txBody>
      </p:sp>
      <p:sp>
        <p:nvSpPr>
          <p:cNvPr id="7" name="Rectangle 6"/>
          <p:cNvSpPr/>
          <p:nvPr/>
        </p:nvSpPr>
        <p:spPr>
          <a:xfrm>
            <a:off x="3429000" y="4343401"/>
            <a:ext cx="685800" cy="830997"/>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10%</a:t>
            </a:r>
          </a:p>
        </p:txBody>
      </p:sp>
      <p:sp>
        <p:nvSpPr>
          <p:cNvPr id="8" name="Rectangle 7"/>
          <p:cNvSpPr/>
          <p:nvPr/>
        </p:nvSpPr>
        <p:spPr>
          <a:xfrm>
            <a:off x="3429000" y="5105401"/>
            <a:ext cx="685800" cy="461665"/>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5%</a:t>
            </a:r>
          </a:p>
        </p:txBody>
      </p:sp>
      <p:sp>
        <p:nvSpPr>
          <p:cNvPr id="9" name="Rectangle 8"/>
          <p:cNvSpPr/>
          <p:nvPr/>
        </p:nvSpPr>
        <p:spPr>
          <a:xfrm>
            <a:off x="3429000" y="5791201"/>
            <a:ext cx="685800" cy="461665"/>
          </a:xfrm>
          <a:prstGeom prst="rect">
            <a:avLst/>
          </a:prstGeom>
        </p:spPr>
        <p:txBody>
          <a:bodyPr wrap="square">
            <a:spAutoFit/>
          </a:bodyPr>
          <a:lstStyle/>
          <a:p>
            <a:r>
              <a:rPr lang="en-US" dirty="0">
                <a:latin typeface="+mj-lt"/>
                <a:ea typeface="Open Sans Condensed Light" pitchFamily="34" charset="0"/>
                <a:cs typeface="Open Sans Condensed Light" pitchFamily="34" charset="0"/>
              </a:rPr>
              <a:t>5%</a:t>
            </a:r>
          </a:p>
        </p:txBody>
      </p:sp>
    </p:spTree>
    <p:custDataLst>
      <p:tags r:id="rId1"/>
    </p:custDataLst>
    <p:extLst>
      <p:ext uri="{BB962C8B-B14F-4D97-AF65-F5344CB8AC3E}">
        <p14:creationId xmlns:p14="http://schemas.microsoft.com/office/powerpoint/2010/main" val="2815480112"/>
      </p:ext>
    </p:extLst>
  </p:cSld>
  <p:clrMapOvr>
    <a:masterClrMapping/>
  </p:clrMapOvr>
  <mc:AlternateContent xmlns:mc="http://schemas.openxmlformats.org/markup-compatibility/2006" xmlns:p14="http://schemas.microsoft.com/office/powerpoint/2010/main">
    <mc:Choice Requires="p14">
      <p:transition spd="slow" p14:dur="2000" advTm="100820"/>
    </mc:Choice>
    <mc:Fallback xmlns="">
      <p:transition spd="slow" advTm="10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Slide0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5929113"/>
      </p:ext>
    </p:extLst>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GLOBAL APPLICABILIT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0822" y="-15876"/>
            <a:ext cx="2587178" cy="245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48591757"/>
      </p:ext>
    </p:extLst>
  </p:cSld>
  <p:clrMapOvr>
    <a:masterClrMapping/>
  </p:clrMapOvr>
  <mc:AlternateContent xmlns:mc="http://schemas.openxmlformats.org/markup-compatibility/2006" xmlns:p14="http://schemas.microsoft.com/office/powerpoint/2010/main">
    <mc:Choice Requires="p14">
      <p:transition spd="slow" p14:dur="2000" advTm="9030"/>
    </mc:Choice>
    <mc:Fallback xmlns="">
      <p:transition spd="slow" advTm="903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LASHSPRING_BG_AUDIO_DURATION_TAG" val="0.0000000"/>
  <p:tag name="ISPRING_SCORM_RATE_SLIDES" val="0"/>
  <p:tag name="ISPRING_SCORM_PASSING_SCORE" val="0.0000000000"/>
  <p:tag name="GENSWF_OUTPUT_FILE_NAME" val="GBRI-Project-Kickoff-Meeting"/>
  <p:tag name="ISPRING_ULTRA_SCORM_COURSE_ID" val="6AC0F31E-FA2A-4A40-AC18-C9C4A0EABF36"/>
  <p:tag name="ISPRING_RESOURCE_PATHS_HASH" val="1c17af9719cb5898c4c51b495166e259c239a3e"/>
  <p:tag name="ISPRING_PROJECT_FOLDER_UPDATED" val="1"/>
  <p:tag name="ISPRING_PRESENTER_PHOTO_0" val="png|iVBORw0KGgoAAAANSUhEUgAAALAAAAFACAYAAAAcUvbzAAAAAXNSR0IArs4c6QAAAARnQU1BAACx&#10;jwv8YQUAAAAgY0hSTQAAeiYAAICEAAD6AAAAgOgAAHUwAADqYAAAOpgAABdwnLpRPAAA/45JREFU&#10;eF6s/WWQHVm3pglKEQpmRkkBglCImaWQFGJmZmZmZlZmKiWlGIOZxFLmR7dvVdfYTI31mH1mM3+m&#10;q8pqpq5V/Zj50WZV3feued7tx6WTyvxu120bmW35OX7Iw/31td/1Ltjt/9v/9//x+n/5X/+Xgv/6&#10;//mHdqEd/lu79vZf27Vr376ddQhr90/t2rdr908Ma9cuxP6pnR78E6/95p/bpffxRv/f7+0LvBbi&#10;tu35/q/v9/bxc/oOfsN/7nayS/tDQvhM4DdCeM8/tdfn/5GX9dsdAoPH/8jx6wv+t/+V79L3ee9r&#10;90/8De0j+Hpe1/foeQhvDA0NOjIduIb397r36rn7Hm2943H/6Tvc+Md27f/R/53A6+44+Q7tDuH7&#10;f3XejN16PbSdhQa+M/CHut9r7/124IcCZyu0Xfv/Gt4u5J/4O3/178sBfbP7f2v3jyH/jZ/Qd/36&#10;muk3fvNPx/uP/xung/Pxu6/rdP3j337d/0L/s8FYcOcv6Lx98/3+0QShx3uzu27f/gt8VyjH+Y/8&#10;bf/5f/4f/p8tT4/Z/ZPzrebqQqu7MsuqLs2wyqtzrOzqfCu7stDKryyw6stzrfbybKtkW3ZJg9cD&#10;o5x9lby34vK8L6Pyyny3T++v4v1ftnoceF7B58svzrEKhr9Pz/3HVVfmWfWvBt+nz1yY7T5TxTFW&#10;XJ1lLznel+x7fmaOPT4+yx4dmW0PDs+0u/smM0rt/oFS+2n/OHuwd6w93TfOnh0Yb0/3j7fH+0rs&#10;yUEeHyplO8Ees318cBJjsj06MJH9k+zZkUn2hPHoKPtOTLFHp6baw5NT7OFx3ndskj09WmrPj5Ta&#10;iyPj2U5kTHHj2eHJ7vMaz49OsRfHptnL49PtJdsXR6e615/xnc+PMY4Hxgnee3KyvTjN+0+z7xTf&#10;x3hxZpK9PDPFyk/OtKoTs63qpAZ//6k5Vn1qLoOt/5ytHley79XpmXxupr06M8uNsrOzv4zyczxm&#10;lJ/nHJ6f60Y1j6svzLGa4HFxrtVd4jrwWuU5sMFnagP79D69332GfbW8r+7yfGsAL3WX5n8Z9ZcX&#10;uH3a1rNtAFMNYK3x6qLA0GNv35dxncc3fzsab/GZW4ut+fslbBdZu3/4nz//9dGphfbT4YlWfmqC&#10;vTw01J4cGGRPDg/noo1mjOECjrYXh0faK/Y9PzKSkz+SCzPCDT1+fmQUF2cMF2r0l/Hi2JjAvlHu&#10;9WcMbZ8f9R773/Hk4AjAo+/yvte958v7+V1+W9/7IjD0nicHh7vPPD/K+4+NsMcc1+ODI+3RvlH2&#10;064Rdm/7SPtp+wj7cfNgu71poN3Z3N+Nn9YX26O1Xe3J+m7e2Njdnm3uYc829bDHG7ozutlj7efx&#10;kw1F9lRjU5E93lhkDzcztvawR9uL3fbBFvYznm7pYS/c4Pn2fvZg5xB7sENj8K+2D3cOtUe7hjGG&#10;mh4/3D7Ynm7ra8+29bLnjBfbe9uLHb3tOePV7r6MfvZyV183Xmm7py83XV/+7n72NDCeHepvGv7z&#10;4O2zAwPt+YHh9uLASMYoN14e5DweHGVP9g6zp3uH27N9XM/9nEfe85L95YdHWxnn8SX7XvDaywMj&#10;7BXPyw+Ntld6D/s1ynhvBe+tODzGvaahx5VHxlrV0RK31XN/ePvHuv2V2jKqjpW4UX1snPtMdeBx&#10;zYnxplF9kv2nfjuqT/PamfFWe3aC6TEW+PVfq7hbyk5O4I/pZzVH+1ndiUFWdqQ/oBnMGGKvjgyy&#10;ikMDrPqQXh/Mjw3mR72hx9XHhljN8aFf9nn7vX3Vf2NU8p4KfW9g6HmlvuvL+4fwB3pDr5Xx+3pv&#10;+eGB7rH21Rwfwu/wHewrP8gx7x9kz3cNtCfb+tmTrf3s0abe9mBDD3u4vrs92tgD0Haxp2s6u/F8&#10;XZ693FBoZRu6WNnGQnu1Id9erc+3svV5Vs7jys2FVrW5i1VuKrTyTQVWxvOyLTze3tXKtnWxV1sK&#10;rHxrgVXyuHprV6ve1s1e7ehpz3b2ceN50PCfvxAoGc8B5IudvfmuIqvc2s2qtnW3qu0aRVa1o9hq&#10;d/WyGl6vBszVbGt29LHqPYB8fzd7drCrPT/UjdHdXjBeHmYc6WGvjvawl4xXPNa2/HAvq9zPNeOc&#10;VDGqD3C+DnJN2FbtG+iGXnODfbUHB1vD0aFWd0iP9doAtoOs/vBgqz8yxG3rAsPf1+D2e0OPG48O&#10;s6Zjw933eJ9hsNVz/7v1HcGfb+Q1fUaj+fhwaz05kjHKmk4Ot/oTfO6b0XiS3zg13FrOjLBGtu3+&#10;y79r/mu1pmAsb/XR/tZyWkAtAhQ9reJYfys/BnDYX3O4Nz/ciwPpa/UC+ZG+buhxgxv9Odhf769n&#10;X92xflarcVzb/m7UHddWN0PfL0PP63hP/YkBbug9de793vuq+P3qo1zII33cY+1vOjmQ4x1sjccG&#10;cmwDuDj9rHwXlgwL+RzL+hLr+RTQPlqbZ8/WF9pzPcfayrrK6r7YCii2ADos7FOs7zPeq/e92NTV&#10;yrd0B5w9rILvKmO84nHZDoCxq9jKdhYDVgbWWKN8ey83XgHiF1sL7aUGwH4J2N1wj7tY+c7uX8ar&#10;Hd34Hr6T7ypnVADaCo69EnBX7urH6G8VO/tb5Y7+VrWTGxbgv9rXCwvIbx7o6UbZwV5uvGKf9geP&#10;8n09rWZfb6vbw3Xb28fq9/W1Biy4tnqu/bUau7lBdvfieS9rOtjHGoPHgT5uX/PhftaM8XLbwGg6&#10;1Nd7P+/RcO/jPa0YPo2Ww/3dc21bjwxg2y/wPj7HZ933Bd7/muvXdpShLeO1Hp8YaK2n2HKNNfS4&#10;le3r04Ps9ZnB9pahx+3+879v/mvlhWnc2dyBp7j7jvCHcwdXH+9jFSc4iYCp8jjgOMZJONoboPLH&#10;Hwa8gMgbfRyAGwGbwFzvAM7JAmANAiCPa499HTU81hBA3eMAiH0AC+gCsg9cgbaG4QNb7xeIq9nq&#10;5tBNVMPJq+Ek1nCBKrgYL7FoAuHLzd3t6doCe7Qaq8v28eZedm/LALuzsb/d2zzAHmwbaPc29WP0&#10;sfub+9qDTb3s/sZe9mgLU/v2/vZ8+wCmeKZoxhPowVMA9QwgPQVcj3n8CHA95D0Ptw+yB1t579bu&#10;gLizN7ZjyXfkA04stcYOrPVuLDqjilGxG0sKaJ6KGuzV6GfP9jLr7RnIYObbPcieMZs83zEIaz0Y&#10;yz3EyvcOtbK9g618H4/3DbWK/d4o2zvE7fe23qjge2r3cn329gKwgHifQMy14hw1cqM3sm3guYBb&#10;w01Zs6uI9xbzeq8vgGzc35v39Q6As68DoYbAqqHHzQ6M3msC7uujA74A2Hu/B2gP1N7n/edtALuN&#10;9wvADsQ899/XBj7aggDcdpL3Ml6fGmRvMFpvzwJgXm/3n/5961/LLs3EGRmBxR0IT+kFFejtwPvi&#10;OCfz+CAcD/YDzhqBBataxcH4owYLXcv7ahjain5o+Puq2VfF3aRRyeMK3l/Od1TKsjN0c2i49/C6&#10;9ut9Xz/jPa85BV04yXSo72GUY+0rRGmO8F4oRdVBjgkKVMXUVwEgXm7vac9liTcV2wvowzPGw829&#10;AW8/+3EDYN02GBDDjdf3sXsb+9hP0I37m6Ee2wfaUwD5WICExz4DQI+2ANodAzxQ7fbAe38boAfk&#10;T3YPt/s7R9rDHXBzeOwzqMVTxjNZYVlZgFGxB+vIY+1/jjUu21lkZbs5LkD0CHDdxxI/3NPTHmMZ&#10;n8B/X+zjt/ZwAzFeaotF1m+X7RnKDDAM8A+3yj0jrHLvCJ57+2r2j2YWKrHaA2OsitcqeG/1PgwI&#10;31nDqOXcNBwcYI2HBrpt3QEMDsM95rVaWWbOYQP8uhFe3cg5bWJW0+MG9jdxnluODrIWaF4z2yZo&#10;m/bX836NRt7rv+62jFbon/d4sBttUD6N19CCNqiiN7znwaON562nhlrzaY0hgTGU2ZZxhs+cHW5v&#10;LoywtnNQiP/071//9SWe/ROcsDI+WAGYyrCALwHhsxND7Cn7XvAjZQ7EohPwUP6IiuMMtuU8LxM3&#10;Zat9lbxXQ6+VwU/L+Xw5B1N+EktxEj7Ne16y/5UGj8v4DQ297oae83m99uqE97r2V+jzgfdWnBrm&#10;Pl/mePAIbqph3FBDrfIQAId3le8HhDhGD3DG7q3rbg839LQnWNmnWGA5aI+cA4fTxWNRilfb+9rz&#10;Lb3s4bpubjzdzBS9tY+VYXXLAOmrrThW26AO3BSvAJss7bNtTOF7sY5Yxp+w5g+3DbH7AP0naMmT&#10;3QPs+T7Az+tPdw+0Rzu5MQJW+yG/pRvgJbzzOVP8E6zxk51dAGx3K9vHsewuwmkD+LuhMPvgxHt7&#10;QCegHju6A0pmxT3c0Hs9bis+W7OfawDIq/Z5fLZqLzc0Q6/pud5bsQdKwrb20BBmrGFwW7gwo/6w&#10;OOtIZs+R0D9uAs6fRi08tZbzWAd/1dBzbevxh+rFZ48Nc6MRzqrn3n64bmC//57G4977Go55n2k+&#10;OYIx0lpOjXLbphMj3NDjb0cDHLgO3NSfhlOL757jPedHW+PZkdZwdoS1XhxjrZfGokL8+7d/fYX0&#10;8fT4OAA2HMuLdYM2vDzJBYAwP+fLX7K/XKCEm7zkTnylxxDoSoYA+gqwvuJuc2A9McyNMu6uV4wy&#10;vsMNvY/hb18BxuDn2l8OMPW9+v7n3BAvdRPwWe17yb6XArye80eVCeycoKpjo3HkRrHleDjJlZz4&#10;ClSU57v7QAmK7d56FIMNfaAPWFSA+3J1tlVtyrfqLXDSjThtG5naN+OYbYT/roMnw4Ofb+zq+PAL&#10;eHH55mIcrSIcvnx7sb4jDl2eVWBFq8RbcdSecFPcXdvT7qN2PESW+3FviV3bPNQurOvnxpWNg+zq&#10;psF2S6rInrHu9Xv7JzDjIdGJMuzqaq/2dANkstQAlee1+5nO9wHgHfzW1lyr2d4Zp45j3o+jd6CY&#10;0cNtaw5BD0TRROWgVXpewefK93bDgetp1dDCcm6kV9xQ5dxM1YeG8b6RvIbxYeh5PaqQRu2R4cxk&#10;OHiAtZrzqFEDOGsxDnWc22oMRHXgtVrAqH21bgB83lfD67V6v14D2N+OeoDaCHCbTo22ptMMtnre&#10;AL4acNr02B96rf7USKs9PcLqznJ850Zbw/kx1nhhrNUC5iow0MC+posOwG+gEPPQIpE3AJ431WOF&#10;sX6vBLzTI7F+fAgAVQHgF0wXr9jqS2r4gSpAp8eVAFDbasCm4fYBMu2XxfaHnruhm+Cb4X+H3vuK&#10;G6UMEPv79Nh/7n9/hbO8I+HDGjzmBFcwJVYwNZaJU+LFP9sCyDZBGdb3xqEDKIBWyoKAKxVCQH2F&#10;DPZqG9ZwCwPLKwXjIZ97iNV+thVriarxlJvhCcB2DiLW+ClO27OdA7Gmw5HtRtmtzSPt2PLBtmF6&#10;D5s9LN1KiqJsdLcIG1ccY1P7JdmsIWm2dFye7VgwwI6tK7Gzm8bbjU1D7O4W5D1oy+NduungvnuY&#10;tQBdDU51FVSiUk4WFKACyy9gVhwE6IwyFInyAwD6EP4KfkvdMTm2vd3zsn3ckFjv6gOy1tA2LLSz&#10;wAGrK1XCVyHq+B3tr0R2q8b6atRwHjVqZYFlYQVSgTfwuvbXyFjw/VVSLA5jtWWp9X5ZW1lmATnw&#10;2XpZYvY1yeoCzGYHZB7zvFHA1gBjeq7X3Dg7xpovANrzgBzrW4/V1ag7w3czmtiv0e4f/l0rMhqi&#10;NpasDkA1OAcKrx8SXcmUX421qwWk9eK43O2VOHCiEtVw4xqsdC3v0agB8NrK7GvoNbeP91VDzqsg&#10;89rWYUXrsb61UACNGm4GDb2mrXu/vp/nGv77qgO8W8/r9b1Qmuoj/AZTX91Rbyqr02/gXFTigYtn&#10;PkeikvLwfCP8ci3qA9tnWwHzhmK7y3gCx328e4R9t66/nVlcZIfndbGD87ra4UU97ejS3nZiaT87&#10;xTjN47NLiu388mK7sLLYrm3obze3jbDLm0fZ4WWDbPWkrlbaJ8WK0sOtY3w7y45pZxmRjIh2lhXd&#10;znJj21nHuHZWkNLO+nSKtiHdk20EY0q/dJs/JMsWDc+xZaNybE1JR9s0Mc8Ozu1hl9YOte+3jrb7&#10;uwm2KBADRfkJp/Q5nLoMx+yFODTO1ysea1TgmFXBVyvhpeVw60pu4up9+Aj4AzVsxXkbAFsjIKwH&#10;eHX7xV8Hwm2HwGe5JnDeWj5fyzmsg89K1annetQx6jEe9RiUOg24r17Xe2swZnrcwOuNYKcRw9PE&#10;tlnSF/v0fm2buN7ap/c0sW3GsGmr9zYyc/ufacbotWD82jCMbedHWtuFUdZ6HopxFqoD920UH4b3&#10;at/rS7x2YaQH4JpLs+CsmGrA1Yja0ODuZv54gFJ3hrtHPASrLAWiHk+wDitdC82oRmWo1vvY1kga&#10;Y1+te01OncDnSWFy/qoOMcVJdtP38HodzppGLQ6dhnMQJc1xQuoAbj0grmN4r30ddZLMOE7vZA76&#10;wrsaOEn1Aj9ebvkBLO+unjhfBB1QFp5sZubYRmBm22i7vX2sXd800i6tG2anVw62LVO72PS+cVbS&#10;PdLG9WTbO8nG9E6xkcVJNqoowUZ1jbERXaJsbFG0lfaOsfG9om1C33ibOizLxg3Kst4FcdYxvYMl&#10;AdDY8HYWFxjxgDcxqp2lAOb0+BDLSAxjG2pJADoRcKewTeH1NLZpbFN5fybbztwAvXMibExxqk0e&#10;kGmLxna17QtG2IElw+3i8j52B6ryZPcolBCCSbsJUuwlyLB/LBLbGB4TWMKhe7kHOkXgoQpfoAbg&#10;1jIruQFwawFuNaDWaOB5KxazTfot51LntFbnHxDXMxo57w0aGK0GnOZGSaW6HrqWB1E23D6cPa5J&#10;I9eyXu/leTO40dZJrFz/Jq53EwbQf28zj91n3Gd5P9ethc+0YgDbMH6vcdbaAG3LOZy5wNDjlrOA&#10;/ywgRkJr03MGFKLtrxVX5sJHx7rAgJPBjgMmKQJ8YSXg1ZRdi8RWB3jr+bAeV0s1kGIgRYFRwR9T&#10;JTVBqgIHra2AXMUf7wavS2eu5jMaNbxWHZDo5DhKc5ayUcuJrA6oCrImFbIqPK/BSfjCvUQbiMTV&#10;4JTIwSjnIr1UMOPMaHtyYqTdOTTcfsAbv7x1hJ1YOcQOzh9s+2cMsh1T+9rmqb1tw+RiWzyis43v&#10;kWj9MkKte2I76wEIe2bFWEFSmOXEtrf85AjrlR1r/TrF2MCCBBvSLcX6FyZa16wIy0kNsazUUMtI&#10;C7fU1EhLTImwmIQwi4wOsaiYEIuLD7f4xEiLS4i0WB57I8yiY0PdeyKiQnlfBzeitWVfdER7BjcB&#10;4E6OaW/ZyeFWkB5thWlRVtyRm6pPni0f28O28TccXTLKLq2fxCwwzW7vYGyfbD9um2g/boGDbx6N&#10;IjKOyBqhcCJmD5Hc7u9CMmT8hFN6H4r0GKfyPtz+IePZdigTDux9VJpHKCxPoS0VXIN6ZrpGabfo&#10;zM1w7EbJp/DsWtSpKq5bOSCWsajVrOqstAd+PXcGRjMsAPVVqgaeN7P/90YLxqcVq9zGTP8avL2B&#10;57ZBFxqk8Z/hNRSHRiywLLEscBPbNqywLHG7f/gPbX8tuzrPXpwktAeApa3Wy7JK8pL3jzkXiGsw&#10;37UIydWMKuSsL5JWAHzl3G2+HOZLY3qP/gAHWr6vmrvOAVwDAEtjdoPv1KjiD5QzIGehCkAKuBWi&#10;H05tgIfhNNTAd2sJNVcTyqwmhFxzGOeQ9z+BSjzkJrxFmHL/2j62sDTLJvRPsWFdEmxwxzjrlxZt&#10;fVIjrG92hPVMD7PCBKZ2LF6OBlYyi5EWGWKJHdpZAiMRS1oAOPt0jLXeneKtT36yFXdOtvysOMvk&#10;e1IAeFIy4E2NtvjkKIuKC7cOUYATQMYlsS8l1m21P5IRERtmYbzegd8IZXSIDLWw6A4WzvsjAHAk&#10;r2lE8zgxLsySAHtydKjFh2HVOZ5sboIu/F73lCjrkxVvIwrT4NYdbcHwQls8Mt9WjM63VWPzbPWY&#10;jrahpDNUhDEty7bPzoXmFNm59f3tCtb7MttzK3vaOfadWlhgx3j9yMxsOzgjww7MTrfLa7oSDkeG&#10;RM6rINBRIx35EFqwZloAXMF1lpMvKdTjyQyuTx1UoA4KUcu2lm2NBvTBl1YbsbAC6t8avwEwvLeR&#10;2b8JyawVKqFts5SIc4CZx23QhxZoxr8IwDVYYP0BLrChoAegltMn66khwGp4AOU9PG5Av60TV5Y2&#10;zJDl1uvuM9rKCiNIVyFQV4tPO6DiDCqMLG7M9FLLH14HP6pluvO8YWYEPOcaRvkR4vPkSTw5XmrX&#10;8fLXzsq3QV3CLRvemRQCEEnuysay5fFc03OnJLZw0RwAnAZo3VTOa4k8jgYskYAlSpYQICVHt7cM&#10;Xs/hcx1TOlhuaphlJnXA+kZaJjdEKmBKSgasCRFYVqxrDJYVoEYDWFnXcAGW7wrhe0O5ISJ4TyxW&#10;OTktzjKyky0tK9lSM5MsKTXOEpOiLAGrnch3JcV1cHQknpEU1R6qgcXHgotq6AaLIVUrjpHM40ws&#10;dieOP49jLExsb134+4qSmVH4G3tlt7NB+e1tXO8omzEs2eYMT8GZTLLp/WNtZv8Ym9En0qb0CLWJ&#10;XUNscvcQWzY8yvbNzrHzy7ratRWFKCtIhwRuKqEb4rfyY8oOAmw58QKs/I7AkJPWGAj/CrhuYLAU&#10;ExAGmqEGAunvjd+1wAGwCrACsMAqTuwADLD//w5gH9S/B+B6AOyD2FEPH8QCryyvwMt0Uc0fWX0C&#10;BUPymFQP7lrxcH2+ntdq2ScqIcdNAK4iYajs9EQyrmbYBVSAxWM7WnEmlgvAJEW2t1QAlQIQU7nA&#10;ndI6WAHcMj833PJyACI0IJGLHsdrMYA0mhEFdQgFcBqynMkJHSw7KcTyMqOsMDfOOmXGWCZ0IS0p&#10;3FKgDEmAKikh3BLiIyw2JgzQhjkLLNBqCLACcyIATUqLt4TkmC8jEQudmpFoKWkJADea44iw+Fi+&#10;ixsgCQscD1iTOf4MfiMDQGfod2SdeV8Gn81KT2DEczwxzloncLMl8Jkk/obUBHHuUG42bkBu1ExG&#10;DjQpm202f3MeIHcOZccwG9Ujycb2SrORXaNsTJd2trok3Q4v7GFnlvawy0u72ner0cxRYSr2I3vC&#10;n18Q8FBOShXGxMlsAdmsARVBklg9SpYP4Fo57Fy7RgUkoAf/IgBDI1oBrT8EXo0WANyMBX6NBdZr&#10;/yIL7FMI39J+AWLA+soiyzL70TK9z0Xlgoas8pfPA1yB1x+V3KkVSCrlgFgym95XK/Dznjr3Xdz1&#10;gLuWu13abxlZS89IGbywbYzNHJpunXGkZJXiw0PgkgJgLCCNAGDtLS0t1HKgDzlZ4ZaWwuu8NxLQ&#10;xrCNBsQCbzTTdAQgigAk0YkxlpgYDkA6WEeAm5uBxYUfJ+GQJWCtxVWj5bDBZwWq+BioAo8jRCPY&#10;RvM9iQA2DZCmAraklDh4cRS/B18G1NEANTY+0mL4bGRUB4uEUsRGh0Ef4NW8LxVLnJkSDQixyvxW&#10;LDdlBL8Xy/tT0xItIzPZklMT3G98uTkAc3JGvKVm8ZuZ8ZaSGoVFh5Pzt8XBqxPYJgrgnI8MWWtu&#10;yuH98m3y6H42bVQPK+2XbNP6J9nC4Rm2dXKenVhYbFdW9LZbqwnBK9xOQOexooLoy68YlQzNlp6O&#10;i1YLiOsloXGNpGg5xYnrpxSFJmbXfwmFaD0tJ26Es7xNzuJ6ANbj/0MArg5w4FpI9ReQ+lRASkOA&#10;UvwKwFIjfKctEGr2ASywy+p64JXDiO4r7ZkToKGInELLNVI2oC7a1jEF1aIfVuGolSP7vTo7w67u&#10;nWzTAG8e1iUdECSEh1tYaKR16BBroWHRWNMwCxdAuWDxjJSkUEtNBoiJTNNc1CgsdSTTdAQgiYCb&#10;xsRF8b44AAavxeLFY7EE3GTenxAXwudlgaEBWMk4fs8bHSyGmyaKxwJkfAJ0gKFtXFwk3wNA5bix&#10;jQHY8fGiC6Ie0V8AHBHODcTn47HiqbyWjcUu6JRuhR3TcBpjLR2KkZTIdwP6OEY07wsXn8bSh/G4&#10;g57zvZHJsRYOqDtwHBHs080RxUwQx42jmSIBix4vns5n4/i706FAPQpzbET/rlbSP9cG5kXa0Lxw&#10;mzUgzVaP7WQ7AfLpBT3sIhb5xupi5DxC6WjVj4kwvsIq1x4HVKdL0HXHuuCFghnSdZVFJmeuAQoo&#10;1akJI/YvceJasNgCqiiDKIizxNCK3wL4P77+a+WNhfZSuZfS5QBSIz9Yj9mvRjAuV7QN4FRLhSD7&#10;p0ag42B8HivnTXxWwP09YMsCy4mrCigQynXQZxx3Dnbk5BgA4Jfc0a+4gysAsMuJkCaNtFclJwIe&#10;XAWAlZP86kSpPTs3z9bN64u3DnjFZ2Pw+sPjKHKIt5DQJLhnAg4TII4NsRCBGGubkgCAkbQSUQtk&#10;RXUhE7CeiQA3JSHGUhLjeRxnMZFYSwAXwUWOBgCyxrF8Rhc/WTwWECXGRiKLYemjwuGqfAcASgJA&#10;CThvAixFLRYmLguQtT8xKcY9Foj1ehigDQtrbx0ozAiHr4fB18PYRrIvFuCl8/78XG7OnFRoAzMC&#10;N00CtCJeSoeUC7ZSPURbwtkfxjaUY27HMbdD1YjkmGI4vjjOS2JcNMftjXgsfTy/7/3t4vXR0KR4&#10;65wWYR0xBD1zIm14YYKNLhRHjrZlQ1JsU0mGHZmdb9ewxrcJvtwFyC9IJKrG/6jBmNQe1/gK4Gao&#10;hPTdJkDsy2hNKBEaPpB9i+xTC1+FkBIhrbgBPDRjiVtRJNoAr7b+4zcCNM/b/QMArrq5iOx9EoX1&#10;o1jEJqbrejlofNG3AHaWk/f4APYVB58++OqEQC05TQD2rXAdB1QdAL+jGdwsvx5QCHhU5akR0AcU&#10;Bu480ZaaEzgSAL8M3vWcuP2Lk4RhT82wE5tG28AeAA4qEAcYIzsAmvYANiTewiJScKKSsL5xFsF0&#10;HM5UKqogbTaJiycHSSMRq5eJxc3LBCiMjump6LXw1YhILLmrabEQqRJYxQyoQBzgi5FagYVLS4oF&#10;WPGWkRTHtByNBQXwEagJfGcUvxEra4sFTgA0+rwsb4x4Mu+hisk6ANZwfiMsNAQAt/cGzyM6sI/X&#10;orgBEqEayVjOeM0GHLt4rv4Gx3m5MRO5IeX4xTmZDosLkMMBtRxIfU8UN0NCNLQDOpXKDZocgxXm&#10;2JLkH/D+FPh1Mt+TJKdV8h1OaqfkDm5G644zODA7xCZ0jbSlw9Js17R8O7agO9Siq11cQU4J0cOn&#10;JBm9JEuuDgWoESssCiELLAAreNGEBW6W9Q2oEAKvD1wBVuP3ANwG9lo0MKIC6muibhpvLoz2xsXR&#10;LtiBDtz614pr8+05B1DB3eHydxVUEND4cgFYyTNORgO4DqgCcSAzTEB0XFWvBziw/5ocNgdg0YeA&#10;N1qPnidL7d7zLQeGJ1WQnFMFB67lj3fc2enJfAfH8JTkkweHxtizs3Pt2p6JNp3oVTyWNxIaEId1&#10;igiHg4bHWCRWODw8FkoAeKOxhk7KYnoH6AowxGOd4rF+Am9KNIoCAM5JSsDZibe0WMAG7YgFVBFh&#10;XFQAmolaICoQh8VNhBvHyqoxUnicCogTeU2gDgfolO1xA8Gto7DyAi4jEsCGAaZwwBQOKDXCpCbo&#10;dyIBnwbW0h8xHFd0hMeJk7HY6ThtmuozmAXSJK8BNIE4kW2SaI0cPIAYjeWN1I3MOYkBxNH8XoyU&#10;mMgwy2JmyUlNtHRRG/7+BM5DMu9J4ftSxJF5nsDf0DkzzrrmJDrtuQe6uOTGfhntbVqfRNs+o4gI&#10;ZV87ML+b7Z2eZSfnZduPBIpe7if34cQ4LOYYLydCiT84eo3gyQtQeEGK3wXq3wCwrHAL1lfqRRND&#10;QJYV9gH87tIY99gBuPL6Akch5DgJwDXofpr2K/hRAVhAFmjlTNU6tcBz1PwRDGAfxI4TM0TipQU6&#10;AENL6iHhzor/DoCrFLpWgohLBgk4AS60DN/ixDw7XmKPTk6zH47OsqWT8p13TbGghQHgWC6gpuOI&#10;cKwQPDgyAikrCocJiyPHR9ZQ0lgclktTsGfZoALQgSRe03QaDcgiBT6AmwCgUrCsuTmZlp6ONefm&#10;CA+Hw0I3UlMSsMbJaMFYf6xaLL8hixvNtB8B8ML5vPhwLO+NYl80YI4GjHpdn9f+eI4pIRouHBU8&#10;IrG0HphFadK5ebLSkywDZ010IpUbJYXPJcNnUzhuB2rAnai/DYsbJamOGyOcraRA/T1Rktw4Ht2k&#10;hR2zrLBzlqXwd4tCxOhmdsqGHFGsMDdDBvy+W+dUKxnS00qHFhP6TrCO3CzdONfK6dg2u8hOrh5i&#10;p5b1tF0T4mxnSYSdmpuOOqHUx/FwXpJslNOAEWpTcAKL2wY9bOP6+1pvMFX4Wxb4NSqEhixxqwIc&#10;PH5DJto7MtI0PpCNpq2jEDUUyVWcKwVwSqoAbFhg5f+W8eMOwC4ah+XFmVIgQ9zUpw7aOgBjWeuC&#10;hv/cJckHAFwvnde3vr9DIaqUI+E8WIg7mWyKnTcoRZMIz3N5vhQ23qJIc/W0LlaEXCbdtgPg7SCe&#10;qigXJzqObTTbGC5ovLirZCkuukY8ljg2vgNOGuDFQ08mCKHnCh5EyZETAOTpi+fCC5PiYwAFIIyI&#10;AEzJ1ik327KgGWlpSXj4kr8AL7RAaoJGGvsyAVwawEvBMieJc/IePQ/ep/3i26lw7eTYeKZzdGBm&#10;ioQoAUvTfZxlc4N0yknnBkon4pfA8UABkhKhLfx2YiI3HqoGjqasdJxuUmYEOYGROJPhzC7OygPe&#10;iPbclMwmcdwYuZlp1rWgk2VnJGOxUVrkgHJ+ElBfZMHjpMrwOVn6nl2ybHifQhvWM9e6EHHMgPJ0&#10;AcQlRZG2ZnInu7hhsH1PMcCe0ljbNrqD3VhFVh/R0YYTTO/nxxNNw0KCm9dcUyWnt3K9W4J0YJ8+&#10;/HMAfntulGm8C2z1WCDWeI/19QD8H17/tRoOXE6RXA1grSdUWH2E0hZCv6+wfmWg30XixEe5kxRJ&#10;8wMXjucGktGDwavHogoNyqNwn1MkTXKaz4EVdROP9h05L0ldNXHKKPOiOyonIlyJE6e83/IzE6kE&#10;nmnrpnezQnTMFJ3oFKxtLLorIJazFSVeSL5BNNOorFEsFiZO9EIeN/xU/DUOTz6BiFZKOgADxBF8&#10;poMUCLZSIzQE6BhAHMPUGxsZCZjSsFyd0I6TuQkAPVRCjlicUxOQsZLhwEhbKQBVVlND1EIOUxqv&#10;JfD+OIAmx0xDkpscwEToiqxwHL8RE4FaIMsNAGM4Vr0nSdM9Vlezh5yx+HisLeBNAsQJADgG+iPr&#10;HicgA2LNNnou6y8gR/J9cdwUkVAVqvfZ18HNKqncaFJLNBJxLlPTkd3QqpPRttOIMGYTpEnjcUdF&#10;L7tkWlFujEtSykNL7pnZzkr7Y3nndrcbRPVuU91yYVG+nZiVSoJUDwIb5NQwizbijLcoYR2j9ZpZ&#10;uC0oEhdMJf45DuxbXQHXt8b+vvfwYe13OnD1jQX26hSVofxYwynJVeQtQBfKAN9Ll1TuabGNDCXp&#10;uFyGQBWGz2/rAhE3BSzqeeyF/tAFuSkURVOBp0adojXK81TqpUvR9Io59Vq9dESogkKWNad6UlBK&#10;fdppEnPOjrW7x2bZptmDrXs6agFUIV1etKZKAOGkKrby5sUtI+B4MXodjzyWIT4ZxYiRtZIV1gAU&#10;kpfCxEmxWM7xChqa7h0NkMrARU/ASXPAgM+679HFl4WVpRUPliTGfr3uWTZZfI7L8V+BR5Kd93lt&#10;47GA8Vi+OKZud8Nxs4m/aiYQn4/ByYpgnyypjk3fp2NISkTlYCtAayRoBnDAhb44HwDg6hjkqPL9&#10;KdCMWCkU+js5LxHc0OGabSTtcbxRHEcys0Y2kl1WThy6NbQKmTEZZy6TG7xzdrx1YX9ucogLhkjx&#10;GdQ9xlZOBLTIaz9soAKbzLxTszLtzKw0koi4xirshAY2yJHD+DUpmxEaKOdN3FYA1tbxXFloXlf+&#10;g57r8VssrIbogz98GuED+MNXC0w65bV5AJWyaKyiwOsAfBpdFq76SjxYZULQhEZkNFlUAVRDnNbx&#10;WtGLAKB9APuvNQBWgdhzyrzhAVp816tqrlH8XCl3SnRGV6xSQsh5PNxjlMFzDD+dnmab5gyw7qlI&#10;SViSxFAAGMJFwmPXhYqV9638AoFX6oI4ItwwGd4owEoGEyCiddGkEgSGgCTlwAHXXXTxVe89DjgB&#10;sEmj9YErUPpD4NFjfUYOmv95vd99d+C7FKXzwa3v0U2R6LRipm9UhLg4gZb9gDkGx0zA9Yd/DI4/&#10;K9Ah+oFV928Y7Re4k0RVsKypWH89jxKFQplIhC7F6CYRTWKWCRXt4hxJQw7jWNrzOITHkdw0yeR4&#10;JDKrJaJCJBJtTIJeJTOjZaKDZ6KhZyBDZjKKOobbvNG5tm9agV1fReXO/lL7fnVPOzktidYF3chE&#10;A7QoES4/QjRQ6hagFUg1fAA7kAaUiGAAC8iiB8GUwee/2grEssCiEc6Jq7o21wG4wnFVMvwZVVji&#10;Mhy2MlcOpFxfcjvZ54eFg/MbXI6DUiMDjpoP6jpZdA6mnoN0QQhxXEYNvFbl8NpqaJ9CxRLCqw8z&#10;BeFQlnECXp4dh+WdaKundLGuRMTi4XRJoYAyBNC0J7DA9BgdSIBx1oqLIaAmICslOtFfzpN38WTV&#10;JGXpwgt4GrKe/kUXALRPF19Olm9ltRWYBRR9Vu8L/g4HFiXmcPM4SyuAiiIEfscHl4DuA1C/mQ6v&#10;TSGXIpEASTzRPYE3DqUk/gsn947bvyn0G7ox9H36fAZW0weyfk/Hnq4InTg4r6egG6enQwugS1Ik&#10;9PcrS06WWI5vqBQR/qYwhksu0vlTdBFFIgHQ69ic+oFTl8rNlU70LhMakYHC0Sm1vU0kUWrbhFw7&#10;NY+SrV30Dtk5ws7PzbSrCzKpA6RSGclTox4D1agaOIyYuKwA24g1Foh9APsZaL4FdgDmve9JaPeB&#10;/NV5G4sDN9Y+OidOFOJvALjyJIkbOFwCcEVAj3X04pvQsB8m9i2vn0H0FcRMH5pCgkAcDFwB2x+1&#10;OG8Vh5Hzjk/E8k+1H+mSs25qkXVW6JY+Qwnt45C34G+hbImyxaI0yGJF4bRp+lU+gwAQh0PiP9fr&#10;AnJaWoxlZCRwcXGwsGACr7a66LrgAqYAFmxtBZYvVAKQ+M8jRUkCdCMYYLLCms4zcZKys1KdNfRv&#10;Bn23HmufQCYAC1yyvrr5FPTQMcsSpxJ5EwBFAaRa+J/V1qNBKCccr/4G3Sg6Lu3XsXg3D9aYPIk8&#10;onhZGXL2PDqhxKNYfIZQ3WwKdOj7NIMoasdM5iiG1AuMQgIqh9SPHM5POg6qckvSOJcZADmV6zG4&#10;INLWjcmyreROnEZWu0t1ydXFeXZhdqrdW5vveku0MNNq6m8OZKH51le5xqIOvtUVYAVmn158oREB&#10;py2YCwvIArYoxFcOfH0+gKFbihJnThF8gEJUMATgcr68EpogDuwls3vOmE8hxHU1fMB+pQ4ezfA4&#10;speM04Cu5yytKjcY/j49lpNXAwcupzbvBS2bHiGVrZvUDc8XigB4EwXc9skW2i4GsR91oEMkuiuA&#10;cdOuB95YrIc3vMcJJONoCk0mtzYjg4uaBn9UVCxgRX2d1re+TvYKAqbPWX0QC6Di2dJ5fYvrQsCB&#10;6d1RF24KAVg3hayigBX8nR6XleVlBsDbT8D6xjC1RwOQGPFfrGWaQsdyqnhPgvRnpzsTPdMN5TRi&#10;PiO6I6ss6gIN8hQIAKjZwtGUDjhkyGwoLYncwAlKTpKyQkha4WiFogVgT0VRjgbUiHPjkpL0fTiD&#10;CTiZachvGUnc9Hw+k1ktm2SmdG66IV3ibf34PFs/OtN2lubYzTUDSPwptssL0IZXUctHj4tGtGCB&#10;UcELWV09FnAbVE7PY1lZn1Z8C2C3P0AXxIN9EPvy2jtpwrzunLganLgy34mjsUkd1rciYIErEJB9&#10;ANehUCiwILDJ4gqswRY3mFbosYZCyALxt5zZt9jar8d6z0vkMpX3qx/a2Q2jrH82J53pLjaECxea&#10;iNVNR+dMIFhAxE3816kFXHhZaInxWC//sUCbwsmWQ6JpWiNJiTFcJJ9HCmwCr2/BfMdLQBYV8Lis&#10;x4v12KcIwYEJX+/1nbokRdwAsm/JfZ7s1AS+1+fWsnDpStYhYV1DQEsjrzgVkCRDgaRPpwDgJPFs&#10;OWwCZQC82sZJW5aDqJtJ4WduZjmtCYA8TtxbyT/cbHHwf2W3KctNclmSEoWYBVxUUPkRsuSiHIxk&#10;dz5k1bH+cVCqWEYMN0AMjjOqSTqfTeNmSIXqDOueZmtLu9v6kjzbNC7Xzi/tY9dX9rJri/OpBKfB&#10;yw76TVBo0KxwMnSxIUAbfBALoB+wpD5wfwNggfd3APyGIk/Hh78AGApRfX0eAKYiA+vYeAauC4gd&#10;Bw5QiGAOHOzECXw+hfAdu2+3wRTDB60DtsqE1EfCAV0gRvUgf/TVWWrzaNp2eMUQJ6Ar7zW2QwzA&#10;jQe0MXA4wCFr45Jv5LV71lfA9YccIwFY07P4ZRJOiPY5AAMwf6r1LeS3DtqvObActIC6EfDw9X5Z&#10;YQ3fWfvqAHqBDL2mz/n8VDeNHvvAjic8nCp+qRkCRykZYKQD4Gx4q4IWiVhCJQrFA9R4WVtF1ZRl&#10;B32RJKit9mkkAHA910gCaMkEQfR5hZGVY6G8CWW5xYkaKGXT+QD4AuLp4v4MJRZ550X0RHIdII+B&#10;VoVjrdHCld2XqJkAvpzEzdAnj/zioXm2jET6dePzbd/MbnZlZX+7taa3fbeSCm+1w4JGqOyrHllU&#10;eRE+t/WphE8VXAVGICLnKxJuX5AK4Vtg3yoLwG8ZAQs8H6pQ4rRegVc04p8D8Fea4KkQPn34LYg9&#10;569OQymRoiE4hvWK6AX2NaAy+PuU6V92fizdMOfZ+hk9LA0AxCDER6A6hDDadUAdYKqNltcOFxNA&#10;fcsr6+t58j6N8LbxgEPD5fsCdslnuoC+VdVUKWD5FvRXcpijBrK+nhSm4asNPi+VtfVVDX2ngKv8&#10;CYHYUYVAONmTuwJROKyxKIQigkoocklFHFs8VMJFxaRBiw7IsmJFBdIoftsHqbYCsz8E2m9BnCZw&#10;KrqIY5ugyKOUEM0oTmLk+2XBAxHCKNGcgAToSXDi3kiA6NORYcxGGI0oIpzRaNWR0tfhy7kpkTaY&#10;Eqsp/bJsap9kWzQk1XZPybPjc/LtIlz4Byo7ntCbo4ISpRrK9Ztw6N6cYdoPgPVb+SzYgfvi1H0B&#10;saJyHmX4woG/ROIchfAArGibACwO/N9jgYMpxN+ywHWkSv7eaKC2TqMeac57nWw0dQI6S10XbUon&#10;U7Gb4KyvLFq4tQcQIYE4v8CbqLxcACunzR/iwwKqywdwTp1ALplN++XBq4aNQAOOiaZ0X13wqYPT&#10;dAPOnJ+z4F1Q3znypl/xWxd1C3Bd34HyJTU5efqerMwU57Dpe32aIiCLuqRgZZUimU7gQEPUQZUY&#10;StJxgRd+10/VjAdQCm07yysrzPCtbwzgjmd/opJ0nIVE+sICZyqgAg1R1p1ujliAq+QgUQtRDwU6&#10;dGO6m1OW2unQgQieU1PEr5kxGFEkNkUTIYxUspI4PxY9iXOaT/bagPwEG0iRwKTiOBJ+UmzdqEQ7&#10;PCOHio6uVFFTBU6vtypqF9W4xFnPgPYbXELka8LBW0c1cPD9IWdQFtkH8ddQcoAD//cCuF5h46AE&#10;HQFXPPhfCuCvwFW2GXSCjLNqnLxKGg2e3TDSBmQzdQLgmDBlb8EdFXSAJkSpigKLKg4oLqiwr6fx&#10;KgvM00+9i+EFBTT0eiLlOilEnQQsn4/6Xr2vpcpauuCDCzigmQZogrRmvVfg8yQwT7kQOAVo38nz&#10;gC5N9qvc9pU6SFuWw8ffJYeJmymb0qJOJM90JCqYhcOVKq6qyKFKibD8SrxJI/KXSqRNqaL+Y6Vu&#10;aiQTHtbQaxlkmynfQY/1WgrWPgdHUJxV4WFZcN0YsbohpW8HInU6Jm9mEbBRJvTY6enSy6XKyKlT&#10;gIaaPjmxArtyqFVZzXntjJ8xID/eFozuapun9bCNE7IpoO1k3xGhU7aaCkjLDihN19N8/fIh3+IG&#10;50X8CsCBHAgB1wdvcG7EWzLU3sKHHYWovbkACzzOReJEH77owL/hwCQmK9/BqQZePzTfmftbABZQ&#10;6wmK+FZYyeka2u8/1lavN14Y5xoub53W0/I4QappiwolFZJchDClCKIuRMvqSqsNhwZ08OL/SqSJ&#10;4uLIOviW0wOd8hy8kaAEFqZ7XTCPn/5+4CFYefDlMn3ua1DCoyBfJK2ADqwUSf2+rx8LAFIsfGdQ&#10;v+fzXz9al0oWWTocOE0BA91kAfA6AHMzJDPtKzMuCf4pEGcnY/UBqYCs4YM2E76ahVKg59ovACdw&#10;PNnouBncuLoplEKZorRM0QdHLThnzGo+gAViPxlICUHe34PRwFnuoFkQi0yjeS+HWYEWadJ8ZyrX&#10;pTd8eMqgznDiLFs8NNm2TcqiaLS73aHV1kM6a74kb9gluuPIyaFTjoSvQPiW2FcjfIqhrQtkBKQ0&#10;nzrIiZMl9jjwFwAvpPp4HDIWFAL1oY6y+mpAVYaD9etABgeAZCaL66sMvroQrCr8CsyO8wZK8ZX0&#10;LrAqaV5RPQFZXFgBEHVduTDVbu2eYlP6ZFga6kO84vcAOILk8hAliDO9uuoCrI4AHOWmNz+yptCr&#10;ByKnHrgIlTx/L9DgAVPTomdh/LCzD3ht/RtAAFMSeLxCt8pzIA3RpVHyXX6AwklWsmr6HXdMBFCU&#10;FIOCoFkhOLDiBVM0W4h3egEKyVqahtUnwh/Ka07U9AyYlZ+r1M9YgC9rnIE1zuIYpMmmSk8OjHRu&#10;pkwsfgrfLaur12W5U7Hw6RxPNlpzBseU7gZgDiSyS9WICshu4Uqo180m4Cojj990SouidtonuY7h&#10;tGoZBFV/6FzLsVTBLBJlr460H+jcwUp7hNuCgdHIa/F2fF5H13noJY22K+g1XENviiZSBt6ck447&#10;zt5QnNBK1tprghzOSQtkoKmxn+e0eTkQwTrw+y/ZaErmEYD/oyejiUKos04zXLSR6Vw9IJTe6DLR&#10;pAMDxAaspA9YgVjja8DCk82+DTPLYteLGjg9mYJNhaEBb/NpMpSw9i2iJGpBRDLRi9NzbPv8kfRn&#10;YOpUYSUnVVNYmAAMDwvFEocznSmvwU2FsrpsdWKdOK+Qr3IY5JAEtr6DEs3FdU6LNFQXQhaoPb1T&#10;KZC6QFFwyAgsXiS/EYeMFEvyTBQZaTGMaG4GfYduCmmzqmrQ1BzHSAaU6UzVqlROYyQRhvUkPfFF&#10;LzigKKELEij5ntcSKbpM1Gwi0OKMJsPpE5lhpEiko6AksU/PVUCqnIR0NO10AJ+Bk5epIk/l8arw&#10;k5kqXY/5rTT4fjpDj1PZl8pvd8TZ6oz+nYm19wpc2Q+wk7nJ5DyKF/t8OgprGxPGzOXODQDmmF3A&#10;AxomWqZzHa2sNxKQVO2hotUY/Q2El3OpORxMI5gpg9NsDpXPCwZF2cphUXZmUaHd26YSJNFEYgb0&#10;7lDxZ9tpZauNBbxIaWSutdHCrFUdebCsSlR/o2Qd3husTrzFeL4jv0bjA70i3qk7pQdg1rdAB3YA&#10;BrhNtJdqkGqABlwN8a5VoIKuKE1nvFwI33kLBvDvKROuGlV5xF8ATLK6+LKzvvSUxVls43Vl8jfS&#10;o/iHvZNsxtACMp+QlVw2mbgWmVQANyRC9W04XjyWJdWdrwQYN6UFhm8p/K2EegdcNwRMrLA8ejki&#10;kqEArxJiXM6uHCBldTGiyfKKYRuB49JBjgsXKxwPXEk/uogKKsjiKp0zhuNMBhgS+XOyqRRmqJgy&#10;DkCqaFQXXiNaRZWSzOCMiZL4cERjJf/xmiu0RKdOAaQZvJ5NQxOBNlPl+2wzAKGohqqTVV6fDRgz&#10;FV1k+hZIBeBUwC2QqwNQGudPKZGa3jOgJ1k8VnVzGlG4VL4jRdXUri7Os6CiDu6cAF4NZ5kFXsmH&#10;uvEAuovSubo+OXOR7twoESiK31bgKDMl1PrSg2P8wHSbTVHo/MEJtmxYnB2ck2dX1valfawkWjBG&#10;ok8VvdiU8/KWpQJec+3bKAh9g3z6juZ9b1EX3lwaba9p3vcaCx2cKyHgvgfcHoAF5mG/BrC4rQDc&#10;rO7ovgVW8z6XC4z1hV78ngUWeJV55tfs+8DW/iYFKoIAXC2rjfogS9+M86aOLfXcPFWnp9qxlYPo&#10;Y0BdGicuHosqCSiCFMAQHLn2ADcUZy4MIImbxQjc7iTLOmCJA9Ocv5XlFXCVMqjHeo/KeCT6i0LI&#10;C/ctsJeSiMfutFEsr8tug7pINmJIVtJ7deMoHdLvoiOVQEECFXlmycpl4uDhlCnXWDnH0YAqCuAq&#10;5zhRagOvZdCUJCUdnRfLmqAQLwBM5vV0pvo0CkazsOCduAnycpPcyOEzmQQ5MshNUCWGhldFgcVW&#10;aRHgSlSSvqyxs67c/FhhleGnSJbT687hAuwca4qSdpQXgpYrPqxEeP09MfxtKj2S4qG/MUZyJSNK&#10;4NV5dkBWiJ6bWYWz0LdwnSNHzbzjyE5ob13TQ2xQXphNKI6y+UNJgJ+Rb8eX9bGbOHVPcepe0ry7&#10;lnyXtpOAl3Uw2pQ/fJKwMBmH4rSywK8pF3oTALAfZhZn/sj+95TTy/J+BfB/IJmHQIYssJrytUAT&#10;WtTmn62cOpUT+QBWJO5vAdgPKQdTC2epHf+lG6VLjKcdlDg03bWbcexU7FeDyN1wbgoVITNsM9pv&#10;cSbWQZYtwMvCcDTah+JAhGMNRSccgOWE/D6ABVQBVrm6PnhlodsrBOwoiTizZ33FaX2e7EK8gQR0&#10;pxMrS42bI44bKJELKxnLBRVkqbnAimylEprNIOybRkQtCSunBicarrUUW9eoJNCwxH+cyGcStI/X&#10;VeGcDNAU0FBULgUrrmhcFsEMjQyy7/Sa3qMhsMernAiAJmJJ9ThWKksgHVMBC2m+qjpxnX2kLWsm&#10;k0EAZEmKyjETKRChgIZyjuM0OwUolQAsOS5RyUFYaBUEKPghC62bPkw6vAMvxgRdPlQyG4Ylxp0b&#10;vlt0BqWokGSf3jRVGZwXapPoO7dsfK7tmZlnZ+d2sps0TXlMl/zK3fhRJMC30dvjw5lx9v4cnBjK&#10;oPq3N9J4SdgRV5YTp9wHjY+X2V7Ecp8fzpb8ifOywCwxoHTKcnIhZIFbAFaLrDCUoR6rWsMX1Km0&#10;maZqjbz2tzhwsOP263wIOK66qwescA0HqH5XDdwkqneq4w5soMH23f1TbNrAVLrgABqJ9k6zFMfF&#10;+uIFtwe8oQJwIOdV05wcqXDpmGzFgwVecV+vtJ3IkkK3srx8n4ajAAEAS9N0IJb1dVUNohACisK3&#10;5B9IogPwiVy0VFVJuOpjrJfq1HifynIE4FQAJ+sai+VTWVOscnkZ2sapjB0QxzB1xwAobbXfH65n&#10;hUqbBGapBaoeYZ9CyHGSBpWQr6oSHD69Fi+ZzYWDFS3zuvioUjle3+uibB44BTxpyrLA4ryJvCZl&#10;Qw6cypESccRUlKpaPoHYU1i8CF+yQsZKxFfltb5PzicWWhE9JcV3CFFuMcYE57p9e64JYf4InsdB&#10;9aR2ZHBzdcmKtCJk0O7U0vXIamfDaTW7cEii7RyTZKend7SblOj/sKyb3adjaAUqRQsrTQnA78+X&#10;0BMtULypdEpohavIkOOmLdb3Lf3QNH4F4GqSeWSBVUrfCs/VghoegOG/mPJaJaYDun8OwNKGf5UL&#10;/MXBI5lHNXQAWFXOtervqlo5rG/zGVInqbSovrjADi0daEV0yxF1iFFcP5CrG0nBYyi8TCAOZcgi&#10;OzkqwEfDA96xD2BZXwHYB690yzAJ9vo+vabKhUAyuCs5l77rLqY635AvgeURCBJlUfhsBjdMNopE&#10;Npw4Q6mMDHn8ipapxF6l9qIISfDUJIEZi5mAJVXWl8reowGiAgTKz/VSOj2rrKSaJEASrzJ59UAT&#10;J3VgZZpXY0CXiB8o4wfUArbLZ1DrqcDnXXm/y5tQyRQzgsqaGCkK2PA96eLMzAxSI9SiKoljSBWA&#10;ddMoD0I3uurzdPMK1AHtOZcmLJ2ZWXK5QTPVoEVBEOVcaClJIqPhyJcqno2gcDYsNAoFQ7kaHBvn&#10;U4BPw7ErAMRdcyMtPyPEulLZPLIgzNYMSrTz83qyrMNw+46aupuLCuwOYecXROyayCEWjWgj4qZq&#10;ZG1fgw+XD+GGGv6R+A59ePMrAOPEKfeghpq4JpVuYGllgRWwqFY5EXVy6pijTpJuAZagJB4/gOFL&#10;ao7zBioxmpyllUoBsF0TEykRVGEENORGpVjCfWrPTbcHx2bb1P50mnEFlSoX96p+JdNo2m+v8nYt&#10;YMnrHQD3FysaUA8ETt/6ir9q+LKPpy6gNIirib+69ERvuCwyVyIvPVYJK7IiXj+yDC56Jy5gAdao&#10;kEhaPvkBHXmcJZkKsKcBUk35yiBTsETpj0qPTFXjE/hqCsBJlL4raiFHh/doytf+dHFaRjapjtlw&#10;Z32Xm/qV+6FcA4CnvIgMaIX4sZQKV3yp7yMJXkPvSQ4M18qVm0TOZJoAxM2QzpDDl8VncpVjwXGl&#10;SqngWNJFW1TJrJsKcDrwA2g5eek4lLm8VgiAu0BhOnPjZHJMKRiOWMAb3R5K0QEDEUH1t0Y4VdfK&#10;l4BKqCA1XjeCnEcc1ZxUziE9kwvoM9ETbjydNrXH5tDhZwcLN+4lZXYPawuquTfLPLxktSctvyXQ&#10;vjuHOgF9aJXmK1VCvNiV1XvrYmi8vUih5wXfiSOQUYkOrJzdVgAnC+w7cRWu07pq2QKrCgXK3H3Q&#10;+gGN4LCyB9xAdE5FotJ/JcdhfWu1HxBrvS85b6+OT7GDS/pbMe1NYwGpSwUMWElZ21DAqyHwhjhR&#10;XTzMk718qcwHsLOySokMAFagFr1wTh4W1Wvh5OXN+jkQzqpJwwUAynkVj5Mc1REQdiNSVkxrqB4Z&#10;SXSGjLXO0IvORMyyxX2VLQaQZM1EBdIAsLx752QpARxVIUuKgtQELqaep2mosYoGKoWed8Shy8dp&#10;ywHQSXxWslySlAUpCgIax+J6CjPknKUw1MdB9CBZ++SgAeA0jj0La54DcDtyQ3biJuvI9+dAbTpB&#10;cXJJaMriN3OcIgG9CMhuiUrh5BwJ2Fkcdw6SWH5iCF0wI2gSGGHduLm66mbmnKYzEyZQCRMTouQi&#10;QEshqhsUFogHq5ZP+nI8N4aONQ1HNhsQd6Y8vygjzAamtbe5fZPt7HIWWDw0A9VrBjiY6JY7eMpC&#10;kZWsAfIGAH88V4IqMQbAanztBfEW/isQv4YDv72EJYYHOxmtGhmtjIoMdYKUExcMYJXUBztxwX3O&#10;gh/7ztu32rACFSrFr1E5fWCBjibE6SZ0v8azE1ludaotGpltqcrcUshT5S3Ou0U5wIESYAVgRYG0&#10;9QCMI/cFwMhbAS3Ypwu+KiHACsDivx7YAzqvEtIDZfCutxkAViRMslMqoEhXgw8AlMfU3BXAdsGC&#10;dQKoubwnD/Bqak2TMyTL66ZuLC4XWVOnPq+RDXjy0tFgGVk0VcmE22cBjEw8dSWFZwFi7c8BWHnI&#10;Zl2oPSvIxMqreaCaXnMMmQAuU6Xu0oNxjlLVMFuAZZvJ61lYyyy2uYC5M8dWyDF05ZiLuNG6M6MU&#10;0EZLneHVbSdb5UA6LvVF000GJ85W0201BuT8ZHM8+dS9FdLMpIjecb1TO1hfjqU/1KgfN3MP3byc&#10;v/QOOLBY4iglWUml8dUeJQRJY1fPDakfHK8aDUrSy0Rx6UKtXTFa8SDoxJpxBXZx3Qh7xPK/dVSa&#10;S0YtY7kxrZWnhtsf0IXfSQOGvn61vgKyLLEAjAb8KwAroZ16/irSGSWjtaEBa+qv0ZQPF5EO7HFg&#10;r7eDRjBt8KlD8GvOqVPwA07tmmKj2dXxw261GS3cQcmQ+O/Dg1Nsct9Uixd9UHMQgBsGn+oASMPD&#10;AGAAwKrj0hCfdQBWnF7arHIWuACehQ4KaLiIEYANohc+gN1ndaNIsZCHrmoDpk/prAJMJidezmQ2&#10;FzoHkOZ+2XawzvDTjoAjQ5EwfiMT8GapNAk+KQsmoKgdax4lUF3SI6wgLcw6q8Mlz/PQSnMBUxaA&#10;zAXInQBYJ4onu9E8sF9huvWm/3BnWcpAv+JcjqEzr3cmp7kTgY88XuvIb+RyfHkAozOWuBPHXgCg&#10;uwCaIv6GnnDfXljfYmaDHpTDd0luDyj5Ho4pBwDncnz+Egj67WxpxuwvALBd6Viptqy9AXFfOlsO&#10;TA61odTJDcuItQGEpXtAoTrhyKZiSKJcWZJXhqRaO5eXrWYr3BAKvqQzO2Vi7bMlMXJT5ehv4Dyo&#10;onx09yiajOe5ZRrKTkyAak7AcGJAaeNaz3II73Hs36o+EtXK9UdjuEZ/YKhNy2tdxJm7DJB9C+wS&#10;2k+OcbVpvgV2MhoqQZWkLwUfAgBWd+zg5J1vE9qDgd2o4Mc5gE8r+AYOoA4RWiHjJiyxej/UMH3c&#10;YUHuif3SnCDvMqNw2tojz4QIvNJ92Yr3eiFfqQ5eg5GvAPYiccHg9Xmvi5ypzo3hWp86XVegxlq4&#10;vmFejzBxQXnrWZx0WcRcwNKRkUs0TP13s5iiOzIl5sEjO2LlcrC6WYAkG67dEd04R1ULeO8CfCcA&#10;WogF60YTbTeYOotzoq1v53jrRXl6AaAQiGQZ87mgRRk0rO6U6BqIdGW6zQYEeq2TP5VjwYto79qN&#10;zK/eOfF0kucxhZc9UsKtO+Ar4NiKAHJPjr8P4O3DTdgHa9yH4+0N/yxOD7VedOQszuCGwsJ2xVHu&#10;Qnd5HUceIO3kyuXZT/vZYiqO1YWnfyotpQDacP6OMRxfCdr1SDpeDqQMqoi/N1fJRDIAyvxTNYxy&#10;sbkp1ao2SZ1AdRNyrjpRxpUPz++kZH1Hf6ip4/e68P3zRqbaVQD8hE5LdTREeXuetg4szFNDPd17&#10;jOk7rHAzM/VX8KrdqhpbC7howQD4zSXXG41IHBzYReJUGUyAwTlxAQC7nhDKfXDt3umbFgBwcOTN&#10;LynywRtcH9eMVtcI6W4QaLVcEhZdnbZFIWoo3vyJleFnDst1zoaAKqmsHYGLUKYqB2DAKi6s/Fqv&#10;bFwRMW9IE3Zdz2WdXdK51AmFmMXH1OzDC04op0ExfF8jdo6ctE4uuEuoYfrUlJ/PlJkPMPKY2vMB&#10;bx4XQx3cM/j+XHFJXlM5jZpiZ/BcgM/mO3LgwDlYP4FPDab75oRb/450d6cfcT+2gzrH2VAytgZ3&#10;JmcAQHXjPcUp7a0vjs0AwNUfj70HlcAFfHchN04+1rkQUMmC9uG1vpmAl5thYE4Un6HpCJa7D8fS&#10;B6vWm2MdTEXHcAIgI5juRzHGYAGHQz8GANC+WN9BfH6QvgeQ9gbIfal06ZMVBsdt7zru9GDbC+12&#10;iNSC3A42MifURmW2t7FZHWxcdhQjxsbm0hUert4fv6A7f2+udGaOU2FktffSUGhc3X2U4yE/IBf+&#10;r472nTg+cf5UKpvTGZqhpgxIsuNUNP+0D/mWHs9tFPBWQSPqCDn/DBbfnxnLmhiyut5SAmpo7YNX&#10;AH5/RVbYJbS3OhWiWo1NqF1THkQzikOjpn2AW8Vd4IWSATfDB3Aw1/VTKoN5sA/mRtXCoWTUc0fV&#10;EUpshJy3cEBaoENLcT3FiZs3opNLXg+j9i2ULjICrWdhoRI+5w0893lxCJShvagDFkjdz52MpoQU&#10;52TgmOFkxOEdx/Jd0pPVDVLNSGJdPwb1bMA5ctZCPBTAYp2KmPJ7MmUWA+heTME9URUKlXvAb2ia&#10;VWWuFnNJ0nQMNVD8X5SggM93A3AFvKcPjsqYLiwW0y3RRgDYIUhJQwHeYAI0g7FuAzOwboyS/HAb&#10;lxtqo7F6JZ1oLp0Xj/WLALRwWG6kXvQjHgDo+vF9/dRkjzGM9w5hiu+vm4Rj6E+fhsFYyRJANoll&#10;FKbmxNj8vARblBdn06EsEwD6KG6IMYB+NDfAYG6aAYxBfOcgjmUwxzEIaziY7xyR1s4mEHyY0jnM&#10;JnUmv7dzhE3IDbPRyGBjAfxYknXGdIoD4DE2gE713USxxM0DvNypH06dIY9FUqLyMfAjcphBMnl/&#10;CucpmXOnZuNqkjKUiOuKsfmso6cl2SbBdSewAA24YyHHP50ttY9IarK4LRpQBz3WEHjfsELRh6sE&#10;Na5qnbiAjCYAKxLnWWAFLL6lEOq0rbCvl7Tjj+CSouAcCQdmF0rW8kjSe7nTiLg0Ik43A96ms8hr&#10;yHbPTkyxmQOzLAlOFY5Eoyle4UoNH8BheL+/cujEd/8mgHHQAHB0KDQhlBtB3R4l0qvLDfqp9Fkl&#10;wKfgwKh5dTbWJxcgiJv1hAf2B0CDyEEYhoQ1nNBwP6a/Qpy7TlgYnfhM3pvulhxg2kU56YFV65eJ&#10;lcVJGZIdaWML42xicYqN78YqRyypNTI32sZAH4bz2hAs7rCsEBuRE2LjAXBpxxCblh9hs4uTrZTq&#10;hoFYyn6Z0TYYSjEwK5rfBvAAbATAHZvV3kYDspJMgNapg42nN8OoTGrTAN9w/obSzHCb3TnWlnVN&#10;spXkJCygmfdsvmMKlGMK29IMrDLvHcyNMITvHImFHZMNuPnesXz/BMb03BCbnd/BZgDimfQJnp6n&#10;G4Pj5AabTLvVSV0SrYTfGKnjhO7kYVWzNRtploK2OHkRdcar7RNoyb3gJkqR5eXGyWSkO6cyhBkq&#10;1iayyM7Gcdn2mBWWXl+YxCpKZClSwfGZoNonKnO8hVw84Pr04SuFwKkDyA7AygeWjPYlFwLJTDJa&#10;MAf2s9GCwfvt42ApzQ8ta73bRuiCD+AGZBJZd1V+NF1iDbTjE21SL5w418fLi7wFA1jPvwVve8Au&#10;AMuJCAmywK4rj2tVCuCxxBECPo5auBQHrRTElO+VGSFzwSM7ycHi4hdolSIurgAzjH2jAPFYpr1R&#10;gHcw1qQ/F6IPnLE3YO3Oe3oAxN5YpYGsWDQUKzkakE4ApFN7pNh0/pbJRSlW2i2Z5+k2r3+eTS3K&#10;YPplms/sYGMB9YTCGJvSPc7msqzXfMZMHo8DLCM7RttoLOhwpSamkVPATVWSiX4KyOfSq3d2fpjN&#10;ZymABT0SbHZXAMB0P5rjHsMoxVLO6kQb1K5xtrxLjC3h+5ZwTPOxyvOwnDM7Rrn3CKwlWN8J3EST&#10;oAqT2U7je2Z1DLW5ndrbgnxtQ21enn6TdTQ6RfCeCJteEG/TuMlKAXAJM8pQeHlXrLtu7CwHYGRB&#10;/IxkDIQLj+PAJUGz1M1esmE6FCkFyiFVQrSrCMs8siAKWS2KZJ+etFOgEyqLymi5r3f4Rx8B8Gs5&#10;bD54ZX3FfwNU4u0l5UwEKIQam0hGE4VoUoKNllRS4EILFgZCyVISlE6pGjb1PAumC75T9wW08Bbv&#10;MRn4OH+SzRyFoFyoHg4s667E+eZLcOBDY1mjLeELgEUZZHE1BF5lhimxxteD/a0PYJ8+eBzYi9d3&#10;oM+uhlL+ItW9HIE/RJlhLpURGYrpPhtnpgAwdhdwmVKHcFFH8HwstGACIJ7EGMsJH81UOQHrOpEp&#10;ejxLbo3IBjS5rOPWkSGOiBUsBZgzO8Xa1MJYLClA0TY/joHVKky20YB8sJwivrs0L8am8ffO6ZVi&#10;i/piKVl7bmZ3LGW3GJsI9RjL947iN8ZmCVxhNpeLvLRbtC2nR+9KvPdVxbG2qme8LSsC/AXRNhuA&#10;zcFazmHKX0ivhmUAfDmL3KwgaLC8c7QtgcIsy4u1JQWxABmr3JFjzW5vM6AL07DmMxnzAezSwnBb&#10;WUi0rBu/0yXCVup7uvEb3AhT+RunUTY0jZtvKn9nKU7pKKxwzwBvz+W8ZgnAiiQG8jFcroZyN0S9&#10;sMYK8CgHWn2UU5gR5S/05/xN7Rlu+2dn2+1NWsSxmH5qQ+wt7cdcwrsvm4EnSWd6riicxjtRCbfQ&#10;IRZYAJaM5ucDN9CbzCWaa3lPLfdJFlAjPEQUQut1+eD1o27KQgt+/CUrLbC6eJNkMwBcy6gHzLK+&#10;jYwG1jz4ftcwG82FE4XQtO/rvj739agENXGiGEHc2AFZielKug4eAdktlG2EdGCmNoG3nZqfSF+V&#10;540ykA+AuzKdDuACjsECjWdqL9U0ipWag4MzB846G4u7APAtY524ZVjU+YBgJgCbzAWdyHtn5LQH&#10;FGE2j6l4cWcsHpZxTvd4eGQkVi7UhsP7BvC7I+HXY3CeSrFck/KYzgHb1MJoW0DG1rJ+MbagZ7TN&#10;7BZFpCoS7hlqM/IjbWG3WFtZHG9re8TaejpCbugWbuu7drD13SNsI13TN/aIs3WAeDXWexXbldwE&#10;a3vG2hpeW9El1Nbw3tUc2wqObS0AX98l2lZBW1YS0l0BTViZ1wGAh9hyrO7qwg7u+zd3D7cdPWNs&#10;a3G0bSqK4bdibamWG4BmTOMGn8XNML8g0WbhlI7nvAzEZyhGiivkJu8kOU75F/gMSiRSQpFfrKoU&#10;TvWoSE6hiWACnTVJi01nZpQzO47jXDc21q6uKbBy1p1rhp6+x8i9Q7F6GwDpF/AqF0LJPIz3l5Ha&#10;2DonzrfAjkLAgbUmmKyk8oHriIYIaAJwk4owg/KBv4aNveYmfkqlr0ood7hFC9RxN30BMKqGANxw&#10;mpxjDujmjkE2Ip+8AChBNMqD8m5lfX1L6ysOeu5ksAA39qNzqhgIBnAoSkQIo4MSfKRQAKAQRgfX&#10;7ATnC8rQHXAWYW37YH3HwSdnFmLF4KNzuVALsU7LsFIrAPVaLNZGnI0N+dGAIcIW89p8gLuci7oG&#10;K7UWq7WG1MEl7FsCP12si833TYRjjoUnl0BNJgHkCXC/iQB4Nqt6zuuaYHOxbIuKuSlY/mp570j2&#10;cQx5WMKuobaAxwugCquxtlt6xwGoaNvdK9IO9I2xwwPi7NCABNtPhtd2gLwqt50tZPZYXRBuGwD5&#10;5l5Rtr4H4CxsZyvz29m6ju1tA2Mbx7mNdZu3FITa5oIQ28ZndxRF8B1hjA62uzjS9nMsu4tCbW9x&#10;BM95rUeUbeJvXAXQl0AvZuHwzcUKL+2aaAtwEifBuUfidA6QpMeMli8+LKBqjTvXqlVZcio7Iqih&#10;5CL1t0hIQhmidxuh6FSuTw4S5TBusg3jE+0H1p8W3prwsVQu9B7MvRNYfaurrQAcAPEHAKzX2/0n&#10;stHKL892FlgNS+qhD420NP1bOrCfCxEMXl+REIC1qozXlVI9IyDlqnVzOjKLE8KF5Sg20Hui7iR8&#10;h8Tlm6y1MJSLrqZ9UhAUvAhWGvRYoA2mFr6VVp6E04dd10U+q8wzAVf1Xmi1armvXl9RKsNXS1ZA&#10;1RmrWAzA+gLesQByLlPzck3NTLur89rbms7tbANpgFu56LuYhvcyle4s4OJ3CrHNndvbVkCwv1ec&#10;HWDq34Gl24oV2+5Ge1sLf1xRGGrLec9SQLgUYK3oyhoTWNvlcNbVLF+7hjWV17Ia0Nr+iba0O5a7&#10;K8Dv0h5rG2ob+oomYBUB8zpAuL2ove3rFWYnBsXapVEpdm5Yop0ZkmAnWOftYDGg5HjX8zdsKQwB&#10;5BxnzzDb3KOdbS5ub5u6t7cdrP+2D6t6EEt/EFAepNxH4xCfPVQcZgcA7H7ed6x3hJ0dHGenKQU6&#10;3LOD7e+hvzHSdvHZzV3CbB1/x0KyyuYjsy2FUiyGmkzHB5iADzCS2aw3s1pnUQUMhcLh3hoeyv9Q&#10;ZTVZcqqyhgrGx9PpPgYQh+HkcY068plRnNujS1nTWh0tXc6Dl7D+EWx8YLj0SeU+aAQy0ZSV9gkA&#10;6/UvFKIMz8/18D3Sy3HgRnRfZY7VMP0rnVLBiGbyeIMrMvz6OD+YEWyBHYBdUhCW1pUksTwscpoS&#10;exrPSGem8QX7L63vZSM4QWlIYfHk/MqyygILpI7nBsLHeuw/91UJVwMHgP2wssKaESoRUuK1WqtK&#10;cVD5DsBNZxrvxInuCZAHYzHlfc/WdIo1WtctDGsTatuxgLuxSPuxSIcA6FGs3wken2J9ZI3TWMHz&#10;VBqcJ6vqdL9oO8O4StL2rVGpdnFQvF0YnWrnxqXbKbanx2Ta8VFZtm9Qsu0fnG47SVbayMr1G5ji&#10;1/GdqwHvWgC6c3C07RsebzsHRNn2Ph1sW0/2MfYxjvYNtXNDouzSiFi7MiKOEW+XqHI4PyiG34+y&#10;E4DsWM9IO9oLEAD+/T1DbFfPdrZ/QKgdGhhmx/vzeq9wOwIgjxWF8DeE2bl+kXahf5RdHhhjlwZF&#10;2/kBEXauf5hd4neu8Rtn+4fb8V6hdrQ3YOezu3ro3DAjQTUWY/EXYTEXQ5EWAOIZ+ATjUDsk6+Xj&#10;rClUrUaACa6VgUqWvEYsWvYsytE/gkpY4ORoqrDR4QvxMcYxMxyjAPQlK0+1kAfs6AEA/QBt9dMn&#10;XQZaYAjEvwGw0im9ZB4tkdTPBTKacL7EgZVOWa+1upwe97Wl6rclRN/2StNyoE3oxq18RmvdNiCf&#10;1QBi5UXUn6KE/lgPOvH0s8sbe1kp3C3dZfVTMhSwuD5V8MGs/S4nwoHaCycrF9gVZ35J2FH5j5a0&#10;UrKO1zpfJ1Q5CHnIPj1xooY7DzzUZuNlr6GXwRas0/aiMNtb1AGr1MGO9eECChxc5IuD4uwmAP1u&#10;RAoj2W6NSLIfsIQ3hycw4uz2mGR7MDHTnkzJsYeTs+zB9Gy7z9KtD+Z0tnusGPrdlE52qSTTLozN&#10;tKNDE203K2PuH8CNwfcdGZlsx0Yl25mSNMCebIcGQRP6AZwBWNwBHez80HD7nqn1wdQM+3FCkl0e&#10;EmaX2XdjFL87NoWRareGJ9vVgQl2hZvq8hAsaP8OgBag8l4Ngf804DzDjXARYN4YEmO3hsbYTYD7&#10;/bAY/pY4+35ULH9LlN1gfDdSoO7A+9vbib58F2A/iEqwA6u9AWqzrCMRNHyGuVjjeVCs2XDiUunb&#10;ALir03e1/hyzqfKilQOt1rfqY6EIqrt24sUkQdGuKovX1PG9FANyAgv8kpzgJllggPoaHL5T2bxA&#10;q0UNlUbphmeFvwGwV5FRRX2SUiCVTvmO6JnLB1alMMnE4sAegOXAfe3EE1zE6ecD+3kRohICbtsF&#10;WmtyRykSV0mjikrKlaqO9mR0pZFJX/th92BbwGItAnAcUbhYGspJdXB1afTk8oEsReJby+ytiRGc&#10;ceYVdLoeDqgP0iVzkc4KyAZTCHYInvMkeNxcOO1ynKTtfZJsf584OyxLhrWR5TmBFTzRjwGQzg8I&#10;t5tDou2HkfF2e1SC/YCFuo01/J6LfZeq24cTUuz++CS7D8BezsiypzPS7NmcdCtf1NGezwXINPh4&#10;MKOjPZrb1X6Y1smujE+zq6XpdnMazfBI7L48Hms9NM6OD4y0sxRAXh2bYLcnpdu9yWn20+QUezSN&#10;75uZYY+np9pPExPs7sQkuzeR3yxNswd8z6MJmfYIHfUBN8hP3Ajfc0w3AeTVUVF2bmgoljvSLg2N&#10;tGvDo+3u2ER7PD7VHpUk2+0hkfbjsEi7OzLafsKBujMmFjBHc0OE25VBWP3+7exUvxA7CeiPcCPv&#10;xsJvg4KsxRIvRbFYhKO5BAOwEMd1OlFH6cvd5F9IMlNTRddwUfnMgJjZNA6D40r4uVZa/yNNHTzh&#10;v90B/oy+sXaBdlTl5D9IrWpjVn5LP+EPPH4HYN9AP9/CBARov6BTdXGfoQ8qMXJOXCUqhELJSoFU&#10;LsRrJ335FhgHjA/IifMjccHJPMFhY98qf6UUfIbwcwsHImsuACsts/ZkL26E3lj3oejA42zjzJ7k&#10;ESg31QOwCxMHZLSvGvBXec3nwErsUYTNZaO5fgVeRYbKgZTjkIakk8vJLMBDLiY+PwIxfzZKwgrU&#10;Annwu/vAJwdSJcC6wad7h9nJXlieXu0AMBcQS3Suf3u7ynT8/Ygo+xFg/IiFujMi2n7kQt8BJA/G&#10;xQPgWPuJ8WQyIJ6VZGVzkqx8TqqVzcuyigWdrGpxoZUtYrnWuTS9w0J/PzndbkxMtmulSXZzYoZd&#10;A3jflWYC9E72dHYnK1+Qz+hsL2dn2eNpKfZgcrw9mZ5sr+Zm2XPtY1HuR1PS7PHEdHvKguYvJuXY&#10;i4k59nRCBiBOtjtY7dvjYu3ayDC7OjrSLg+PsBsA+f64RHs2MdWej0+2R6Nj7Cf9DcPC7O6oCLs3&#10;FoCPieJG5YYd3gErHGKn+7SDG7e3Q32ZnZg5duBsbmK2Wou/sKJrBMoMmnNBjM0FxGNRZYqV8aZk&#10;HuU048CpL0e0a38FhcA5j1f+SYBSpHCd0qF+veT4Dk+zW9ugm2fHgxPSJcHge7qUflIFhmteokR3&#10;SojA4AcM6Xs5eN8CWM39vFwIom0kravY0gslw4G/lBQpeoZOjCn3ARxsdX3nLbjNqt7bhPTmSut5&#10;XOOsOs/PUU5/ES0Yy/z89CTbOLsHi2+rT5i6pcthQ/rCodPWUyT0OABgl8zjVWZ41MFLtVQ2mqt7&#10;U4MOvidV+QnksuYThOjO6EvewBg854U4VOtYW24rbfIPIBmdxpk6i5R1qjdW1wG4PVy3vV0YGG6X&#10;Bnawa4PDsU4xdnu0rC/WeDjWa0SEA/BPJdFY4Xh7PCnRnk5OBLjJVjkv0SrnJlvdoiyrW9LJahZ3&#10;BpCdrBIgv1jY2e7Tiv/+nCx7uCDXni7Ks2cLaEVKnVj1yu5WQU+xioU5VsmoWdLRqmhVWsbNUDkv&#10;3WoW5VjFfL2Wy+POVsvnqgB82bRsq8DSl3NzvJiSbs+w2o+nJtv9SdxcHNOPsrAA9ik3TNlUZges&#10;exkzxqORHD8AfjAywh4A9J/Y3uNv+nFkpN0YCoWBihwtbofz194OQqs8EMfYZs7ZGhzeZc4KM5vB&#10;hxVy7ocs2TmQJ+Lq6JSbraJRrU3i+ilDAXW9SMNM5HpmQSkGpeNsMoPcZ605Sa3NWNtWNS0hL+Ij&#10;fSMEVFeFLPDCjWVxHYjlxMkC+05c3a2FjkJ4kTj1avByIRwHhkLIAqusXsk8TnEIaiXlW1s/iOF3&#10;rBSQtTyoZDQ5hFrls/YcgRBG83nAiyOngtGHx8bbItoRpTMFqW+Xx23p/0DxoLbSgL/QCE6K+hS4&#10;GjhVyapPASdHSUBeNpqXvK4meuo71pmQZhciQsUAeCDh4YlUBixHWdiCxrmbcQw14WyfWOeQneqH&#10;M9E3xE5gdc5BI67C/y5DJa4A4ptMwbdGwB/ZficAM/XeGxPnpt8H4+LsOdN99RxAtyDDquYD3iUZ&#10;1rg026rnZVgllKJqQY41UjpTvSzfngPAWhZDad5B5tWGLla2MtvKl2dZ/bo8a1pXYDXLsgF9hrWs&#10;7GhNy3KsYUmWtSzNtYZFmVZH93PdGI1L9Voer3W2mvnZVoV1ruGGqF0I6OcCZKjM0ynJADoFy5xo&#10;T8Yn2KvJ3AjTMqyaUTEpxZ5z7M/HxNirsTH2HCt8HzD/CHB/YNyCP18dDHfmXBzp0R5lIswOIrMd&#10;6Bdre5HwtiKxrROI0Y/nobZMQmIcgnEoVE8LBTLUcoBrpeVttQqS1q8Lw6luT/J7BBUcKdTTdQLA&#10;Y4gyHsdXKCcHohXD1oqBbFE18sVp5PtOQmWg4JNwsZSI9wFVwi/s1P6PKBGBULIHYAUyFIlzyTwC&#10;nSooflXU6QUyfLAGqxA+9/2a5OO9r9WpFzh/jHocuqYLHOR55VLQAR6uc+/gOJs/OstVFnhrnIk+&#10;KKCh7DSPSvjc19d7vT4QXicd16hOpUU+fVBbUgCs0nGFLPPxiHsSCRqRm2AzCuOd8L8NCrGXQMBJ&#10;KMRFsqLOoyBIQjqOE3W8dwgADrNrcL8rAPhyAMDfjYT74vTcGRuPRYsFwFCHsXF2b3Q03DLeqmfn&#10;ADCs4dxEK5udYJXQicqZSVY9NwOLmWv1gLdmOaBbV2Tv9xJtYr3h5m3drW59J6tb18leb+1m77cV&#10;Wcv6fGsCvI3L+T6A3MBoXATwoCZ13CDuJpmXZtXz07H0WFM6olfzu3Xw7vrFnbhpcu3l9DR7wqzw&#10;ghvrObz5OdZXAK6anmnVjEoelwHsckYl4yVAvj80zG4NbGc3BrSzawPaw4U7cG7C7YyUjD4RdhgA&#10;7+8dbXtQY7aiIW9EuVnNdikBlNk0ux5N+Ls7WXDKiXBdMdU/Q6VhbsEahfO5nmrXGkWT8XYh1hHZ&#10;dDIh8mvLi92Saq0YtJazFFNgMFvOTyJkPN4BVw6bP/Tcl9a+AvjfNX2pSlZCu3TghqN9vzQ28QGs&#10;fGAvlOwBU5TBrSQe6M4uOvHt8gKqPvZCySgPzqJDUc5RUs9Qo+yyI8Ps9l5WmmcZU1UFRHJXfu07&#10;IKdNIwjErrmcRxO0/KvTgZ0W7DUccSVDyjpTvwZOpKoWtDxBL07s2PwUm0Wiy3IiUpsB8S62RwjL&#10;nsainEKCOt4PJw6n5VQ/vHd43wUoxSW896uDwuwGDpZvhW9DJ+4C3sdMw08npdpDePCjklh7NSXV&#10;yllq6sWMOHs1M96q5qRYzZw0a4AO1GKBRQeqoRQtm3raBwDcuh2tfUOhNW0ssNbNXez15q5uvN3c&#10;zVrX5FnNQsA5ixtDdGQBgGUrK1wDcCtmJ7tRNhNuPAPaMgdgY4k1KqAoz+DjjyZwTFNT3XGVwZnL&#10;GbLAVdP4PBa4HFBXwMXL4czPceDuD8P6Dgm16wPh/eL+/N2XUUYk2Z3qz7mSgtIzyvYQpVMQZDPy&#10;1zqqjVeh5CxE355ANl1PaFq2WmNx/lWZIeur5R40ItSbQ445jnomr4/qnGR7phTZ870IBPhGjSd6&#10;g5X+5D6MwgqPx/EvCQDXq0L2QfxbAOPEKaFdMppLp4QDN6EUqDOP6tdqAp15/GQe3wJ/G3UTf3bg&#10;Vgl+oGJDmWtNqsoQfVCFh6vOEN/RCp70nDgyyu7sHmcz6OaSqIoMOK9rW6TOL2oj5WiEF9hwST2B&#10;GjfHeRmueZ76eKkXWqB40wFYFbjc9dlY3wIiRMqdHc0Jm0FCylJyFTYB4J1dY+xIUSycly2i/iE0&#10;1GMA+LR0UQB8Fu30Yp9QuzYkwq7jyWvo8S0oxG3444NxCfYczvkSXvkSkLyammbPp+EoTYvFMqZa&#10;05Ica1qca61LoQZLO1njijxrXdfd3m7tY+8oJX8NhWjb1sM+7e5tPzNeb+pizWs625uNXezN+gKr&#10;XQTQ5iRa7fxUgJvB92VZ6/JcvhNrOz/D6qETDQuz2fJ8XqbVikbArStnpnFMSdCHBKtCwaiepX1Q&#10;GcBcwXFqlAu44sRYX1GJR3B68eF7OHu3oA7XcFwvMy5wPs5igQXgwygRB9Cc9wHg3T0iscKEp7tH&#10;2lqMwNLiRJtMuN1lqKmMSH3diMJ5VduS1BRQQlnSenkAuwcVKFumD7SnB2YyQ1NSBN6ajvekErm/&#10;VzKE9X1Lopcibf/7FvhvplMGSoqCAFyvvmmBXIhgxcFv9udno/nLBriOPeLOai/F52odlRDP0aLi&#10;LCVwvMTu7i61mf1Z/hQAx2Nxo4PAG2yBPSfO478uw4xpSqXqrrOMaw3lNZ3TiOEEqktNZ5K7i+C+&#10;fTmxQ0kpnEgSzhKSYzbRw2t3UTz8LtaOwucOE3491DPUDgPY4wJv3wisLxyYC3gVJ84HsCyxb4Hv&#10;4hg9xHoJwBUzMu0lztOLGSn2UrQBgDUv7WzNWNxWtgLwm7Xd7Oft/ezdlt7WtrmXfYZC/GHfQPsD&#10;ZTQC8OedWOatRfZhI5aYRVJEIcSDBdp6LLAPYm0bF2fy/by+rCO/Ad2APtTNz4JmwLdnY2XnQBUY&#10;9XO5ieZDLUiWEXBfAVqBt4KZQ9sX3IRPoEAPBWDUijtIazcIgFztjwSHjHYGOnWyl/yCCDvSM8IO&#10;KaSNI7cXGrFTNIKxjnO4grD4DPJZhsKDu5MbkaOmheqIySyoiJxrqK3qGC1Og0oxgIy2Y8sQCE7P&#10;AqTkAmPk3hGd/XgJrRfp9e2l8fbhygTHex3/DQxZ39+1wH46paxoE9xUHFihZFcTFwCwoxDqphPU&#10;0C84LyI4qf1LUIP3NisJSE6f6upcTZxArQXwRtEfbaLd3zXR5gxABxaAO0hqoZVqgAOHqiMP4rcX&#10;hVOETiFjr0xeQFW3R1XACsiiEF5pvVYKQkIjpa+Ait9iEsP7kqQ+hLj9BMKfC/Cc15JuuBMd+CAW&#10;+CBJLAextofhvYehDUfZnoHzXULAv9w/wq4OCfesMOCVI/cj/Pc+F97nwE8BQhnT8nMcpldYv0pZ&#10;Q2hD42IBK9facLYE5LcA+DPgbV3fHWeNxzv7258PDLY/7O5jv+zsZX+kGuGPlNN8pjq3ZRXAX93Z&#10;3uLUtQJiWWGN+oXpVjsPauLoRDrfm83IAeAoHvxuFRSmfHoKNxS8eBZWm8W4m+bxOvJbFTeYs7yM&#10;KmaOqikZ9oIb8D4zyv1hOHEoLN9xs95AfbmMM3uWSOBJwtInigXicCQ1In5w4CM4vQcAsPIntkMp&#10;NhOEWoU/MZdQeQlppX1IXu+EQ67CU+VAyAq7Vrfov2oEo8rokcx+59cKE1MAJ4oDMYbPlMh/JkVS&#10;CTzvLsN/rzACgA0Grg/mjzhxn64EdODam0EqRCCh3Zv2v1IIr7mfJ6MF9z4LTqv8VX+0L/0hlLyj&#10;g4VaKClInxe10OJ3pybaEzryLBneybLUjQeQCsBy3jwZTdE3ryo5uBLZb9bnaY1eM2s1onPddwiI&#10;qMBQJet5AFf1Y73J5R1C9lQpFng2UbgVVBxshQPvI4Vxf9cwtiGEj0PwtInEYX1PKzcAWnERa3yF&#10;KfUKfNDRBwB8Gz1YHFgOnCzwMwAhClE2PcNezUrHoQK80IYGwNsIkN8sL7B3q7vax/XQhY3F9hrw&#10;tgHiDzTz+NOe/vaXPf3sjzuhESSzfAK8HzZ1c8B9t77Q2gBx/VIpDOLSnjNXC3gr4djVs5P4fiw9&#10;1rgOp64RKlEPYKtnojYwE9TOTge8qBsAuXYGwGdUQ3PKS+HN8PcK9OinBDd+GBjqxj0A/D006buh&#10;hMfxA04D3lNIaGfQx09xQ5/qG20n+xF0AcCHAO8+6MReghA78CHWORqRQDZdIjOd8oRpKQCFcz2P&#10;CSa5RR7RhBOxxApgjCekfmu7ijOnuIVePmLkPoGLDwwtXij6oJXo30pGk3xGSynf8vqUQgqEp0LA&#10;gX8fwH4uhGrZFAr+5wH8GxUC2tCEitFIUahbrROdT9lnArA6VraoF/EJrQnH+sfjulhHtT6Shots&#10;5gFXeq9XlaHhmu0FKozVbNmVyUtrdIAVd9Y+rX2mJtNeSXc2d3ueVpYkF2IgJTUlCO4zyKpaRpXB&#10;FvTgPSTq7CNZZQ9JL3uRi5R/cJgLpjyDiwQ3LnIhL6KHikbIiVPo9Q7y2V2ssDiwnDgB+MUkLBs0&#10;4hUOVDkgqkUqq0OzbUDaakPqerOi0D6s7Q6Ai+zt+q4AuIu921TkACuL+2lzd/sIcDVEId4jrwnA&#10;rVji+iWy6OlWD3gbAHINakTV7ES3rccq183D2gLmWnh3DZpx1WwkPZSJBhYdbIVWNHJT1U7jPcwQ&#10;FSgSL5HUnjNeEEEUgO9pVgG4d5hhfiC8rMjjtQFE8FBgzveFAwu83NCnAfBpkohOkg9yFDpxgDze&#10;fX2gEgB6k6xwr0Sb3yPJxuNnDMhWIxgiboST1TdDHZGi1agbhzyT6zy9f7zd26saN6ysVisib+Yj&#10;5WUfSDV4T1OT9xdLAK/aSvltpDwQf75a8qU/msArcP9NAH+bzCMAB9fEfcuBv6UQ3nMPwPW0yfwK&#10;YCQT5Ugo70Kr0p+dZTumdXcd2eOQVqJcHZwno8mZ80LK3lZJOpLPvrSRUrqeehBAF9TSKZ6tepSp&#10;danqrzKZylQxIAAPovxHEaMZlNIsQ3wXgHcr2ww98wAJK/vJBtuHI3eQcPJJPO6LBDcucBEv9MMj&#10;19QaoBDSgX9QZKuEAEZpKmoEPBIZ7RVT9Cus3Su4Z4UsIXpsPSBuIZDxBgnt/aou9hHr+24disPa&#10;AjcE1o+MDwI0Vvct3PcNCoQssKxvEzy4AQvciDbcIgdO/FdO3YJUrG+6G3UAt3pmglVMj7fyafEE&#10;K7RNsGrUidb5OHpY5GoCGpXIanLaXqCaPOd4n3L8T4ncPR6bDIiRCMmb+J48iRv09b1GaPsayUWX&#10;uJHP4Qucg06d5pycwJE7Dg8+AXCPIqvtA8g7sMQblNpJYGgu1KCU9NPhnVhfWc1c1JctsFB5Ihpw&#10;Bn2e87gmy8kPeX5snOu88xba+pkE9s8noQT0C/5wHkoBhfiAFVZK5ddeaKIMlBoxHJiveFb5bwL4&#10;90LJSub5WxTiWwusyo1GVWIA3joaGtfTqKKRaUGcuA1HTsS9mZBhI62lDi3o6ap01ZknEpnFA7BK&#10;i1SNIfBq7V/PAvu9gF0KJWAWhdBCLnHUucVo0UCVDKnBiKouAG4BIc7efLeE9nE0nJtF1Gg5uRCb&#10;yEHegQ65jwqEw6QiHsLS7IdCHCJj6zjW5QwX5wIU4hLeuE8hbmCpbirJBodHHPgB4dmHBDIeMZ5O&#10;wrrh7QvAZXDOalQBWeBmombvlxfaR2jEhzVd7P26QgfQN4BVjz8A5Ler8+z1Cs9hayYA8hoQy4Fz&#10;1heuW8OoBbQCcPPCFECcbE1YY4G5XnxY1hfnsQLwVgLequkAeDoUg8W366YmWtXEGKhDnNN9XzKe&#10;AeInJQQ4xqUA4BQAHI+EBgceEksQI8auk+xzFeXhAufkHOO86APn5Cjpl0dxeE/BhU9CHw5y3nbD&#10;gzeRV6z8ZZU7TSLdchhcuAu1cOmq0CDvQUt3JaL/ptMEsDv1cbtmo39fmALfhQZAL385Ncp+OVli&#10;P9Mf4tP5ifb5cinpkgKxZ2WDlQjfEv98rQQwj/nvAbCfjUaehCvG/Oc58Nfght4LcAFvLT3Q6shG&#10;a5JIzXe04nG2KOJHy9X6s5Ps7Or+VGWQ5AwdUD9e3wJLSgtO5hF1cAqEG3LqCGYw1PVcDaRVcRGl&#10;PmIAOI16rRz1qyWNsj85q0MoXx9P4oli98s5yWtJWt9EEeNe8oEPkTZ5ECflING4I9KEmTJPYZUF&#10;YIFXUSkpEb4TFxzIeCQwyAqXAg4BGPDKEisi1khOQyvh4nfLsbArsLrLOlubgConbVVH+wCAP2KR&#10;36/Jt3cMAfntKpw3trK4sr4aCmhUz0+xNsDdxuNmwNyM9W1CK25kfx2acOW0OCubHA14E3kOtZgJ&#10;DxaYSwHv+CjAG2tVk1EgCGK8hAO/YPZ4SnLPw9EkCAHgH0nTvD0ikRB5CjdoEgCGRuEPnMfynuRc&#10;nCBTzxveDX6EcQCLvAcLvBkArydNdBnO3Axq8kaRZlmEdJmt1UFZMUkzaDxVGKksUFlMQcHhxb2t&#10;+TIAhuN+wsH/hQbXv9Ar+Gd8ok+qSL4wwWt2DeX0gxdf1Qdx32ALzEKHPgdWOqX69jYrYIHDVqNc&#10;iEAouZnUNoFPCsK3JUV+ZM4PbngBDZXOS2mgp4TygPWYu6mZlkAtrESvyMs7QoV1p8bb1Y2DaIac&#10;Zh3VJENKg6tCFkgDFRrKfVAOhPJ/1VJKHXXU4FqAd831BGCvE6QUCHWOVGfGThQTFiGu96e/whBA&#10;XELu6izyWBdRZbuSurP1lATtLOhge0nc3iMKAX04pKQecmFPEz4Vhbg8mIDGEHIioA7fwX3v4rjd&#10;Y9wlc+we4yHJMU/JDns6ERltJgk3CuWix75iW00ORMOSfGvGAitKVotu26Aw8ApyGdB12wDrxw1d&#10;7fNGuK94L5b5g5w3AN6yIteT0XjczONG3v92BRE70Qkct1aCGhpNC9KtgaBJ7cxErG4822QcN0AN&#10;haieGGtlJZH2cmw4AI6GRiRYOeMpORxPXAAmnoy0GKgDCstg8iDIS/6JXOYfSR0VgC+QAyEAnyYB&#10;/hTAPQFojyv3mOf7ebyLxzvIUtvcjZIkJDUFNWYip42CQnSnMWCGFldE3lRn/HiuXxbXdizR0Mvr&#10;oI9Uwb9mln7P+ARW3rPkwDv1g3B5EOjAhJSVPvkO5Up5EJ8caOHAssqBXAjtb/ef/z3dKRXIoORd&#10;a1m0KNkGENcwqpSAo2YkLqeBsLA6VwbVv7XCUdqYBnz1QY8FYgFY+5RG2SzFAf7cgL5Xh0zSdIVu&#10;K5dopH1uEN7mWKs8OspubxsOD+5CZTChYYITAqdbdchlmWkoBwIAC7zqHA5wVW+lgEWkC1OqqbUE&#10;czWBptken81AocinErmIMHIfMtEGoQWPIhttEhW2c8iJWIY13tAxzHaQ1L6LJPadSi4vIhkc7/sk&#10;mvB5TZ3k154d1I4k9nbk4naw6yS6CMQ/jMFiMe6MSXQZYI8m4NGTD/wER+4xztMzOLDGCzhwBRy4&#10;jjyISmS1cgUeVhAqXt2FLDUidIsF4k4AF4cNziugNgPa5pU4fzwXzRCd8EH8GgC3ov82CbwLyZEg&#10;rNxEoo+2LdKepUbgxNXOSLDaqVhfsuQqAWvleCwzYK4ojcb6RtozQP14HDo2EURRoe+V46EUS+jD&#10;XXKdbw+NJyKHI4cFvkieyAX8AVGII1jio3Bg8d8DfWJsG9RiG7PVFpLzN6DkrOkRQyl+tA3NjqNg&#10;lm6dGBN/JVV1/VTS+5qSrvb04FSa+hGoAG8fzyt9l0VdHLWU01aCnDbePskCBzLRlJWmRJ6fAfBn&#10;MPOBaN2XdMpvAaz0RwG4lm01X6BkHslfSolUXkMLltgPGXs5v1jVwPICfkaaX24kALcCXgUuBOBa&#10;rG89bTEbOehGFnmpowKk4shIe3F0sp1eMdgGoQ6oM7sAGgVQfwNg6bxa14GT4Va4VNqe+u+6pbS8&#10;BVji0YYVi08D1J2Jw3clkacX4rqacQyjSHM8ztws+PBSymE2kBu8k3q4fchCe910GIJERCohuucl&#10;LtoVrNIVxP3rpFPeIoT8PQqEwPu98iJwfO6Mwpsem4QjhxoxiTTHqeTwKpyMfPWSsO4rQFyGvFVL&#10;DkQdenANkbl6aEQTIG5eKZ7rWVcfsAKrgOtbXgFYoy0A4je8XwBuBvitJPVoNAPe1oWZDsBNqBAN&#10;swg9Y43rpxFQIVOuDuWhkbTMRqS16inxADjKnoz1MtDukoF2m79P4P0eDnyX3OS7wxLs+8GkY6JE&#10;XFHlBgn45wDqCc7JUfFgwCsQOwBjnbdx3rZQ7bGhG4WkRZQaMcMNAcD56jivnsY0iEnk/KuTZlco&#10;3Y6ZWkRzHoZtHP3PhsJ5SV4HD6/Blhr5vaWc/jPa8Cc6tCsL7euiLl42mj8+Y5E/MYP/xgILwI1o&#10;wQ7AgPULgHksALvUyEBhZ3BdnF+ZHEwn1JhCuRBy3GTFaxGp62nI1nwRKqK6OK0zh+fZcGm+Xd00&#10;2oZQPasOldGAU0CNwBL7Flhbl+8bALDrpavm0kg1WnorRp3JdcLUxVyr8WCd1QivC1y4GIeiH/3A&#10;hrqSeSoJ6FSzBBCvo2x9G0WZ+wiJHlCyClb3qKbMPvA/5KGr5AHcGB5r36kKYnQCQQysE6D9ThYL&#10;VeIO0+9PgPoRlOJpKbm7pUzLhJNfYoUlp5WTjVY+lymeaFzrynx4LYCFQrSt7AxVIOIG1/UdNYFW&#10;YJW1leqgIRWiSeoDINdjAbhtGYCX5SakrCEQvyaY0QaIm0nukQUWiBtRH+pI5qlF4qslM61uGpRi&#10;SiLROHKXscAPSJ28Ay26o2R3EvbvjST1chizC+D9jsQmWeArlB1doSrlIsWkp1EiBNzDcN6DOHJ7&#10;cHK3cs48AMsCh1IdTdm9AzCtaLU0ghp6C8CkyiZhlApQhjZOKqISZyYAhiZAWT+4AgoBWL1/oRHk&#10;QHwilVKWVgANBq1SKfVc+3+WIiEA/wMUolYd2llmSwWXsr4CcJ04sBryBcrqXX8qVWR8yXPwVuj0&#10;k3m+VCIHFnyRZVY3FWfRFUIWhYCzNNCQrYWQoSo1WqQJw3car8y1K5tG0G4ICiB6gPUUv9WSAKIO&#10;6lQZGggjawVNNYtWtauGLLVbmTOwImcs4I1TC1Kscy4cuBDwunahrpyog00CvHMoB18KnVhHX4Kt&#10;1HjtQYnYjyN3AEfusJwWvOzzPL8EkK+QVnkNaekGnrl44s3BEvuR0qjKUP7sw5IYpuM4l7L4cEKM&#10;PWHqLpudRsYY+QeAtwpQKQ2yUXw1MNpIk/ywGssKIGsXkagjWQzACrweaP3hAdkfb6AQArCs8BtS&#10;LDUE3tcA+bUsMla4BUrRCCdugAc3KH1SOQ8cYxl0ooKqjjI48OMxyv8lp2MoFhj57M4w6JCzvPx9&#10;WN4bjOv8zVcGRJONR0Ep2XpnUCWOc24OA9x9AHYHJVhbebwdQG+FWohCrKA1wGT8i4FZsfQ/w5Co&#10;caKipVqrGbWoI9dl0TCqSPYhoaE4vAM/78DHW3Dl+j2ANQdgrO8n6uMEUI3Plz2wCsD+81/QhLXf&#10;AbiGNTIcgNV4WiXvWuxQAOZLBeAmUK+1u9ow93LifM3Xr0L2lQd/nQyfWrh2QNxdLXzOUQhZYEKG&#10;TReGBEqNvFq5KkKKVzcPszHk6Ca4dSF8AGudsgCAA6XyHoC1vprXhzYaS6wO6c6B07oUSiRhn0pb&#10;1OC5i8q+AW8fmo8Mo7HeJNpHzYEPLwPIGwkt70KROID3rOR2ceHdXULsMA7JuV4UUlJudJXp8xo8&#10;8AbT6XdcVMlNPw4jHxjr+wA+/Bge+ZgKCHHKxwD4OdN0JeCpZjpXNlod2WN1AKqO9MoGwsAtSGFv&#10;CAG/BcRt0nmXkbNA/nDTcs/iNiyFDqBQSKXwn9ezT5ZaFvg1FlkAfsv27XKsNt/TRDCjZX6aA3Az&#10;klotzlz1lDirJ0+jUuVOY6LthUBcCoAB8RNygB+Q0/wj1OGWauUIWFxHcbmO03qV7TUSmgTgy2jB&#10;KgI9C3hPYoEF4CPivzh0u3DktvTwdGABeD0WWNXdpTQz7KtlwnCkEwg2ab0R100e8EqTXzIiw54c&#10;GA9gJxKBQyJjhn4LzXQABrjvAwBW5YVq4pTQ7ieyi04IwL9cHWd/+ApgmvtdXwCIxruQbzNOnCxw&#10;A3dFLRy2NtAXwufAancZHD72La8fXtbWVyOUyNNK6qQA3Ah467iDagG1UitblNTD67VEX54fHW03&#10;dgyzeaNzXWdyL7tMNVRfKYQssMqGRCtcql7AAsuR08qXcWrUrOmKk6XuiOnQB/XgKqTxXg+qBfrT&#10;rGQENKKUXg3zicqtplfZNqzFXrroHKRCwwNwmO2mePEIF+Jcr3i70hsawbR5Dct8HWflJjLbd6QY&#10;/kjE6h6cWAB+BBgeUpLzQI4Rnv4LBRKkCADgegDVoGADAK6fm+KkrzeA7wNAfCMqADAF2PolohkE&#10;KQBzE8ntb9ZCOVZJhSAszb66xYSSef3tagC8Isdal6FIAPZ3UAtt27gpWlEj2gKjmRtFNKKB8HYl&#10;FvgZ5UJP4bwvuMnKCWiUK6EdDfsBPP4HqMJN1IbrJPFfU/ooAL4xkBmHoMZFLPFpXlNk8hj6+BHO&#10;wVFuaK9amXA8GWnblFrpKEQYzV+ibAItrHrTlisdv0SVGApkpKDRq2l3Prr86nE5VnZ8MllnpSgO&#10;cFziAW+gpW/wtV7LAiMafARzH9TYxK0H95X7+mCW5f0FCuEssJy4hpuskcEXqipUSoOb9llIrpYP&#10;S4VQKLlJ1EDru7lq468g/rYOLtiRUzRPXFf5v54F5ru4Keq1zJa4thpmE415eXyM3Tk4xjbM7knH&#10;xyi3lpsSdSS/qIVqOGVGssQuE42pSMs+aYE+f5E+t/ql1k1TV5jASpVZWk0dAKtrZC+KDgdigcfQ&#10;02waYF5Kh5xNaJU70IR3U5y4Bw16LxdiH6L8YUB7qk8iEhKVwKRaXsPCXIPnXaVfwtU+IUyxlBgx&#10;7f5AboSqF24PJw1xNE7ROKSpyeQCY30rZAWlDMB5W7CSSoV8zfY9stnPyGZ/2Vpsv7D9sD4PsPIe&#10;qjI09PjjpgJCy4WEk/PZohGz1Wttq3PRirG4gLoNkL8DyO9RKz5gqT8x3mChXxPweMv2Hdrxa8eJ&#10;UToUIYQ+vOD4yibGIbXBi6dTWkQY/DFFoHehRLcA73Uy8W6SyHMd63uTUv/r5ERcIJlJiU1nceTU&#10;L+IAOrAolgC8k0rubWi/apKymXYEG4rCbRGdhUpwjIvTWN6W7LNY1cNhhbVgTioWWA20N07pTPHE&#10;VOjCBPughQvBmwAs3VcWWKvRS2X4BPZUWv8tjfA5sTjwFwBLRnMWGKnMd+Iameq/ABgZo5kfaXEy&#10;mteBx7eyX6xtQF4L1ohdR22qL1SB4QBMJK4ebtMkdUJNr7H06pVWRWvNh8dKbM2MQsqyoQwA+EuG&#10;mZYaIJMpGMBfZDR1B5caQXgyEcutNv9aAFCt+FUhq+ZzapU/CMsr+jAeEM+FNqzC8m5F7tmF07iP&#10;nhR7KY3ZjRSkrjSH8a5P9Y0n+pRglwD0VfTgq2jDV3uTG4yFusUF/15hZbLUbgwJwaELc4Wdz5VO&#10;Sd5BOZlhNUvQbVEe3pC0825Dd4BJGJk8hz8A3P9hdz/7N/sH2d+TxPNnUih/phLj7brOyGWdCC0X&#10;2B+2F9kvW7uz7WF/3FHsXqtfkoZlziTIgcVlvFvd0T6vy7fPa/PsE6rFZ8YHLPF7+PJHrPJHwP1G&#10;nJjEohakvEbSLBvg5RpNOJhuHymWldTHPRlF8ALQ3qKM/js48HWnPoSTA0JOCH/zKTRxAfgQAN6H&#10;2iDwHsQS7yUKt4NUyh0ktW9BB16PAViIojMKv0KOc5rkTC06rjXkqF/UkgY9KcnfMRsJkWUF3gLg&#10;zwKoktVVqEno2OUAY4llfT9K/w1y2nyHztXEKQCi6gwew4GhEEE6sCymOHADpfXBANZ076kQCmR4&#10;q3J+4bqS2YKqM/ywsjjwm4vkPQDgeh7X8L4GOEwLYvSbi/BfrVyvlE3i3w+gEYupjdOCJiHqVKmc&#10;B7WN4i7WkAYsFUIUQuFjyWhOrQCssRQTJrkFVLz4exa0ojP8uDs8uC95EcPJRhtPOuUMstEWk4m2&#10;npzgHeRCHKBrjujCIU7+3h4hRJZIqcTiHFcTE8B7lqnxEhlZsrq3BlHdy7g5mIHzo3FDye1KCCdR&#10;5uWcXHs1P9cqkclqiLo1rKG6Yksve7+1t70njfLnnWSdAd6/2zfI/vWhofYX2oj+/QFlo/UkqacL&#10;WWj5ZKR1tT/vLrY/7OgOeJUbnI+Dh6oxK4pauwTAC0ixwh8B9R83FtofNhTYz9CNj4DaA2+O/QzN&#10;+IRlfkOwo20Rzh3SnXP20J09uY3BTdaMSlJPsnsZEbmHw0no4W+7jeKiZB7lQZ9jtjnl8kIIYgQA&#10;vJcuPvuwwgc4R/twdHfhO+win3oL9EHJ7fPosjMSqlaA85ykkiLyWuKYQePxXwTgPjRG2b+Y4tVT&#10;k1CnyGkQp3VA1QKG4whsEchQoIJ9AvBXxYEwszRgKIPAK334g6J0PP4io31rgcWBa3iDX5UsxUAq&#10;hAfgX0fjvm0z9UUndhaYsvqABa4JssCvoSiy9qpWriPu/QQ5bUmpB2CFh30OrE47WjMjXGsWBwIZ&#10;og6S0bQmg0LHMVjbBFXEanUgAJwLJy4EwMVKnub1seiQs6iJW0bT6fU0zNvB2EvyyUHKww9z8l1n&#10;G5yVwzgzh7A46hFxGupwBotziU43t3B2bpO1JcH/Ftb3Oz1WlbKicchnj6eRnDKnE1XHHe3V8s5W&#10;RvVF5SqVC/W0ls097Q3lQ5/3DrJfAO+fDwy1vz8ywv60f6D9/cF+9q/29wa0WNtd3dkWAWjoxfau&#10;brxZR6HmYpy/5anu8cd1hJ/XQhmoofsD1OKPWOyfAfMHKIbGL4D7LwD7T9TVyRK/g2fL2ZOj9xpa&#10;0aYIHimYcvoUAGmYTQ4xpUbPkAIfjIwjzzkVXVtNXGiUwkxzAS58HinNlRQxC+3jJt/DOdmLNVY+&#10;8E6cbo2t0IgNAFktYEcywxXSiyMBuqfFD7XSaQLFCGoQPgwn+cxG+k5ThSEAfxZVYLyHpr6F976F&#10;QrjcX4zdhyAAC7j+8C3xryhEPfnA1UzjjQr/qnQeKc0D8NeVOn0Af8uBg523bxv8qSaumTKRZqJu&#10;jdwxdRygHLl6rHkbAJaUpkqNKg7+Ia2FFo7PoJLCi7Cps47LdXAAVscdgdiLxPkAViDDrdPgonLe&#10;8lSZALgjAO7Cd/RDmRjJyZxKUvuSglRb3zOd6FGy7aGY8wA5qYeo6zqCHHRUlpcLtJcgxh4icge5&#10;SCehDueZQq/Q5OMm2WguC031cCUJdgcH6PsxCXaDgMZ1dbcZn2I/Ud5+D4v2E4nld5myf6KY8xmJ&#10;7C+wyOWAuWFjD8AMJaCU6PM+9M9dtNLf0cP+vKuH/d3envYXLO8fsbw/b+3CwLpup8hzA07bWqzq&#10;ti7kDPMaVvoj4P0IiD/Dn39hfMYCv1kK98XJ+wMlSX+/pZv9ZVOh/czjP5Ll9kk5Figcr+UEOucP&#10;vk0ORbMcTHKGlWb5kr/pCQGaB+RG3Ke/xI+A+Bqa8GWSey4OibeT6iaEA7sf4O7i3ChquQMwbid5&#10;ZwdFndugEWqbNY8c6xFEODuTVJWAbp8cG0NlBto8+dyZXJ9xKBk39kAjL01HRsMRw+JKiXhDxmIr&#10;BQ7iwB8Aq1sHGcPmLertqRAfVZXhFAnPqfvZD2RIRqv/brHnxGlFRBQDgdj1hQDQfi6EuG8btELL&#10;A3wbtPi2N5rXXpVEdjl99IBoAsBNiuAhVNcjm6ksXwBuBcANWOkqHLn7VCcsHp3s7lSt76umcOr3&#10;K/rgLfiiEntCk1IgAKxKU9REIzYQ0NCKl1pLTSu4ZwPeQt4zgBNZSh7EAhy2tXQtVzHndmq69kjz&#10;pa7rMDLQSRSG4+oDxkXZ260dDe/oSdaLxHbCyaf6tCcPItQB9fsSWkyNo73UuDS7hOgvi72T/Int&#10;XNQ95MnuH5xkh4YluXZRJ2n7dBYgXJ6aY1fp13Brdke7z6qUz5d3s7JV3a18dZGVr+xmtWwb12Gh&#10;aa/1AWv9YX2RfaTN6Gc04p8JanzEcRNY/wCV+AXn7heA+WlDnr3H2fsAB/5lE5aaHIo2lAyB8xci&#10;dn9h399RV/dnCkb/tKGI7+mO80hIGlrxGu7ctppI3jKssFIzCT3XkvxTScLPK5J9HpOppk5Dt7k5&#10;r6G0nIUTH0NKO0hI+QiW+ABS4i7Oy7buNB5ENttB+uQueheryHMT+SSLSIwaQdJUAXJmGumvKXGs&#10;C62144iudqOV7eoxRCyPTMQHmoZYoNxepUziD2HE3BrJWOMPAjF+kvituPFb19wkwJNlrQPjk+sR&#10;ESird2tkyAIDOqU6trrSIcrgg/pCNAm8LhtNCoSnQvg1cN/2SXOAVqtM6caX+C5ohKhHE3eZFnfR&#10;YyetUUbdwHRRC7CfHhxqq8emu0VVEviDk7CiAnAo4NVC3yEkt3fAEitwkcB7tNCKtEW3sqYWv1ZP&#10;WvZrgWutndYFSz5Q7U3pPbAMZ20THvL2riTtIJXtx1k7gAykOq9TBCtclAkwHuLCHFUNGG2ljlFi&#10;f4weZWeoVLhCvsPVcRl2liytg0hKSl5ZSRfLRfQKW0RHyoXkFM8hCDOvM/3DmEbXkty9ZVC67UDz&#10;3D0qw/awIs+RcZl2bmpHuzQ11y4Sdr5IZ53Lk3Ps+tTOdndGHuHnAkrjC1ETSLWkmuMdAYpPyG2y&#10;pJ+hCZ8Y7wDuG0D4GtXhI0k/f8Qp/ISVVQbbRyztz+RU/JEI35957U9kuX1cAQ/npmmlKqSe+rkq&#10;stmqsMSVOIUVpGXWEECpmpVIhhr5Esh/Lwk/3yea+APVJleoPDmJEnGAos593KwH6JC5Tw0Iafyy&#10;2QG4A35ELLKjrDDJPPDjJcxoIwkWab26zDisL+F9FXfqGpXS1ec6q9Y3npwOjqawPECpW5Veq20q&#10;VqDtOxx9Ler9QaFkmp+LG6vR9VsMnLYfUCo+CuDs/0SkTo8Da2R4JUUNdEXRYt/qzOOFf6XbeumU&#10;qmVrgrM6sAY4sN+FR+2l/BU7g9uvNilyRwce9YJw6335AHbROm4Qvq+OqaKWhV9eHR9rmyd1tCyA&#10;qUW2lc8gAIdQmaFVi9qrUsMB2GuenKSF9FR5AWAV0JAllmMnAOcC6CIicEORzKaSdaZ+vps50XvQ&#10;LQ+J7yIFHUOQlzB/hpwHNTY5Lp0TEB+ERhxGVjqO3nuSNMOTWNTjwxPtINPodujG6k703gW4q8li&#10;W8O0uRq9eAkh1Ll44LPoGzaLNM0ZAHkmDT9m0vF8Bu1WZ8Oz5yMzLUZTXsXvreL3lpNXsAzlYxXf&#10;uQW6chhwXIGH3iV/4SW5CzVIcSoXasNxa8USt7AVcAXWN0TsPihzDcC2iN8i0SlC9xbAfyQ8Le4r&#10;Z01FndVzSCIiM05Zck/I0XhEVPA+/Pcect8jKMRDZDX1XXtAPvNPExPtu5I4uwxVOg810t9/hAjd&#10;YcYBqMQeZDV1z9xGx57tGIDN5FSrDe1WKlrW0xZ2GbPaKJw4OdAZVJenoEAk8ziLnOwVY3PpwE7a&#10;wPFJGLEJ9vbKJLf6UAsS62tmYo13OPbvZVkB8Ad15lF1BuMD+RH+Y3Xs0fhZCT8Xx+PEUZXc8D0U&#10;grWSxYG12Lc687RoeSwArAbX3vpuCiP/trFJcCup4EVeXE6EpLILdLrEAjvVQjnBWqFTndsVncPa&#10;16nYkz4AtWen2t45Pdw6a1qtPl75vq7/AwCmOkMADpGk5qqPATEKQyJDspm/zrDW6NWSqR2R1HoS&#10;bRvNdDabjuqrkMq2M9UdwPKqbehJcn5PYUlVKnMGC6w2qeoNcQLvWumUhyjsPMqUeZh+vHsIo24B&#10;bGsL2tsqrO5q9e6lDGkT4N2CXryB7j7LCUUvpCfwTJpkT6TiYzT9h7X4ihZnGYnnPZIm08No6T+M&#10;9M0xWOqxJNKPIBe5hNcmMWZyQywrABQ4jEcHtbfrYwmWkHTzYEo0zQKJni2iqoKARhsKgyyvANyE&#10;3qvqZFfo6cqJCJagPTcTVq4nhF1OIvsztN4HqAy3CWbcYFyh/Oki+cBniM6dGpdk50gBPQfvPTM6&#10;xc6PYZDrcQKre5ib9yCh8/10vNxDKHkr50ljG+dnG36BQLwVAEvN2UA23wb6G69FsVmOeqOlF/IE&#10;YAoQkqF8SdDBfLIMt06jmSMRuKZTpeCASBxVx27pLHDwluxEjXfkyahhyQes63sHWmgGqQb+8J9/&#10;ujiBQMZEePBEzwKLA9cS2lMn9TeA7rUiZX4CTlBrKRV1+hz4WyXC5T4E5LQvwQwOrv48HNgpEaRk&#10;YmkbyQ1Wj2FZYDU5kZVvpBNLw4VZdnTJAOtB8aXWK1ZOhDr1iAO3h0a0R4kIgU91UH6p6zOAd6sQ&#10;JVEeAThBrVR5rDb3HeG+0n8nsKbDQqa59USIdiO6izKcxLoqPKpxBonorKywEngEaMX7Jdrz2j54&#10;n4C7itDyUqzu0px2NLBu72L/u9GJd/VBzSB6twmrsxZaslLd1fOw+LxPC68M5kbU0lhaUqsXgFY7&#10;/W5cyGI6ZPZi7eA+2dHkDJCfgTZaArhnc2OslZdPSfspssQujCS4MLaD3RGIFxCaJnih6oxm1IR6&#10;nLAKyogqqY2rojbuORSgDC6rLkBVOJEvsaqPAOuPJSmup/BxZMBdlMivZ3ZZxW8sY7uUcPAaatM2&#10;DKBvcf8U204P4z3DUmwbiTvr8QtWEypeyd+1lObZCzm2pYWAlH1bOU/bGFsIta8leX2tOtV3pTE4&#10;ld0rKfBUSVE3rkEO9CENKS2Z2bSIDMADC3tT3DAJoE6DPky01zhwklnfXqb7ZADA78lW/EDKrVMi&#10;CCkrsV3jw3mB2Hv86SLVGoxfLk8i4WeSV5GhxiZaZkuROAH4jbrpqBVUoL2q351SVlP9zmRdRRX8&#10;bjzB6ZS+Nqzc4FamhHp6oTXBcRy4AbCWD9UCMlrkpVENTnSDnJvEmGMnlw+zIV3SiKN72UtR6tYD&#10;ZejAnRzCyQjRYx/AruNLgPtCJdRUOQ3FIQ3rLBrSi0qMybT0X8FSTpsR3NWQQ53I1cz5suL8WJgL&#10;8DvVfCnadAoQS+88TR/fo2RgbWNKXMWFW4HV1VZWZhfgPTKQZoAjM+003YSO8L6jQxLtGM7bwcEA&#10;mvb/GwD2MrzymbTmL2HdjcGAtxfgVa5zdy2KwjHmkzXXlRLzXuRpDOA4h7NMwGSs9xLC2BsB1wHa&#10;WZ0kSHJ1dLjdI6fhBfkU1Wi51ZQQqcVUxSxKhmgkWA2AH48Po2Nme/KRoR4EUh7SlecHQtu3kPku&#10;kNt7hJtyM87pYm7CGdxcE7lZxtDfdxRjPD3NJhCNHM/qSNMoxpxLx85Z1AlOZ5aYAg0qpfv7eC3B&#10;xU04iTGbTvQryPnd0C/JNrG66triVEqJWHsDCrGaDLVV/bWoDUvSkoPdmUYm2VyvDK7hQMq4zq3R&#10;7D0BKlmCcWQFIkAqJ/4d+eHvALHG+8sCMMoDIP50mYy0ixOxwujDfEYg/gzwfSD/DIcWkNGBm91i&#10;3+LAzonDysoCf2nuF9TgulULzmH2fQD7fNdf1EVb3xK34iG2oDTUS0KTsuEssDoQok7Q9aeRgEk9&#10;fLuasqK6s5Ot/Nh0O718JOvoptNXgFUguXPjkdHU9yHaJbdrFU/yIfSYRJFwl7xD3oOaKasTD3kQ&#10;Wsk9hceKwvUh+jaFaNsK1wsNyYwQ8Wks6yUctCuD6H1A2FQlQ+extB6A2QLIMzhqh0kn3ESL/7WA&#10;dwtLAOxGlThOC/6Lo9PtIg7ZlZE4YGwvULlwBcfzippUU81wmEbTR4dn2u6ByVzgJFuMRjqdUHUJ&#10;tXjDsbz9KbMpxkPvwcXtyWo9/WhAOJgV4UeyfxJRwiVaygB99QB69ClA7NqiTox3DVMqSAwqI8fi&#10;5XRq2yirrwHA5Ty+N6od+bzt6NlGcxK47A9US18mU+4MNODIQDq/04hkFX19Z0NjxmPttVhif9YH&#10;6Yt/0I+Epr7cRL20sCMh975k7fWhZq0v+SMDeKwZRM2rh7EdjkM8iu1EFo2ZSQLUItbKWFWcZmuo&#10;SF5NMs9K1JhlWODJWOXu6PH5NPbrhLHpxGw6hWUVbm5Ve4Wxbs3AZpz2NqjCa3LD31/F4l7FSROQ&#10;scDvJKEx5LB9uuCVFwm8vhUWaAXkP8Chf8YKOw5c/x25EHBglQEJwG9cCf3vdWj/2tgvuLVUcEpl&#10;cIaaZDQPwKIM4sBa6FtBkEFUcqAFc7dVU5HadH6mPdk3yfZM68kaadzB9DJT6l0WI42RqMCFUial&#10;C2tL/m+41mCASiTj8Sa4tcnIP4UPy4nrTPRtIBdnKid6Jb0fdmJ9j9PT4ILyWwGuACwgX1DZPPqm&#10;LPFFvOzzrD/h5DGktC1d2rn1Kc5KD8WRuwZHvFWSTt/dZLs5mmbSJVnsE6CTGIl2Ee305FAktOEo&#10;D6IX/VJsXc9EW9EzyeYj4U1nYZRxrK02iuVXR6XGsl5bIttEFi9MYJHBWJtBP4UVLJu1HVqihBm1&#10;+r9Jw5EH6ruGg1U+JcmeTFS+hegCIGY8LSUpfVQIQZYQGg+iVRMVvE6VyOnB6p4TZlvhpGu5iRbi&#10;A0xiPbihzAa9tT4zOSLdCfd2U7YetKtQi4czawlsnZW3yzksQsXprXYEAHqEUlGhRcO1UDc1beNI&#10;hprKUlsLsNrLCQithpot5yZfzO9NZQmxIihcLupDOvqvvnPpmDz7cTd5NccFYhlArz+Iorty3t7A&#10;faVCKKn9Lb6XA7ELKSuxHeoAgD0rrDzhUsd9/3Rtsv3x6mRr91/+X3LilgQ4sFq8k97mViT6LYDF&#10;W1Vt7LpOBjivgOnLaMGBDNeNR8sJ/A6AtUpRCymV71gqtAGi3nBupl1ePpDmeyxjqqWpsAp9mW67&#10;KSWSE6BmGEoGUaplPNs458SpM4/X+UXgTWEVeTlx6ghToPWDSVifASC0TNVuTuxJWoNeJFn7Kk7K&#10;dQoYrw/1EtbdwLpeBbznoRXqh7sbAB8B2OfpyH6LLuw/lNKIGpBeIW/2CtPyBTzyS8NT7NLoDJye&#10;JPgyHFvJ3YBvBxLaJjr+bO+fTvdGFAos0ixSDCeRi1GClRuDdRpL6X8JK7iPT2HKzUhhak+2hSz2&#10;vZaG0duhH0fgoOcA8C3C1Q+Rs15iVdXT4dmkOHs2hTo3yudfTSV9U/RhZHsqQ8KIDJL2iV59Ro4X&#10;qoYWiVmKCjJXdIAlbUexWlJ/rGoxoC1AZnSA1c3OyGPkMwrZX8Tx9QHcg7kGIzECJZzHUqpXJlBT&#10;qGKACVS2TCSfWmM6ywssYoZZhR+wGiq2lCKAaVA21+QPY5MJfShiXZK1kwvs+x1D7dnePlZ+UB36&#10;KZY4RhqBFhVSUQOPG1gQqBnfSMsJqApZDU7eA2Jlp70B9G/ImfFkNOULl+DEQSmgGQEL7KkQzgLD&#10;S/+mBYYKOG4bKCPys9JcD7Sg3Ag/L6LRtVRVR8rA6yo9UtNrZaKd5aARsNuoTn15oNTWEggYCXiH&#10;cucP1Vq6WIqBjGLogCxCHqHiLB6naw1erUcmDux6o2kp0yhAHOECGXq9AKBobeJZNPJbj1qwh7yG&#10;E6gNCoteZW2Lm1jRW0z/N1AZblD/dWOo1plg8RQ6VJ7B4bkEHbhJVPAGHvo1SoaukvByESnpMmtb&#10;nBuawqpByfTKTSIfFv6HfLaUsYTfWlaUaMuL07FG6bZpeIHN4/kUVs+cAS+cTIRqLBZsPBe0FKs2&#10;Wiv0MIuMS6QMJyPWFtKedDX5GTsUYFE93kBSN4n+PUDSUg8zdZSsoO9vBRXHVVQhywI/Gx9u90eH&#10;ui7rN6Eb56lpOwzn3YJDuQzOO5vlsaZQ9zcOaUsrkPYXXWDBwR6M7tQJFnGeijnHfeHhg6AU6mA/&#10;jpU9pzJbaEmwxYTel3dLcIskLsE5W8LazzpOrf45i9lkKjRtPt8vAK9HyVkBB57RMwUHmnWkMTRK&#10;nxyB/r5tbg+7vrm/3aed7LNdPe0l/eBe7e9rFQLzoQFWSUi96lA/qz1M771jUsGwzOTIvMUIvlaf&#10;6ZPM2IDba3gtTVh5El5k7rcU4n8HwG9JqnhNQk5wBYZvkbVfwwd4ozqy/wrAaMGuRk6UAg1Ya4Jd&#10;n2m3Nw626SxjpQusNdVGU3oyCjCPwmIM4YL344LL4dEK7srx1cr2aZLPFIVza5CxeDfWWEs8ZSGh&#10;KQdYAJ4DIBTiVBukk+i/53DSLmJBb1A6rpWFbsB3r2NNv4cG3CL+f5VEllujqTgm0HCbNSi+ZwmA&#10;m7Txv8j7zwD2U8NSWaMNpxDLuoKLOpdFTmay6N+MwhR63SbZOFq4DmStY7VzHal2o+Rg9EGPHk5+&#10;wCi44zg06Wkscjgbx2k2jtN4QDSO904GXHPI4lqBxVSJzkFupPNUfXxPwaUaqLxEUaghTF2/kHIj&#10;wtONJOnUajmDSXReR267A4Cv0K/iBJlku1BO1qCWzMdZm4ykVwJ4Vcw6mIhkXxYR7w3n7s0i5n1o&#10;uzUQdUArj5awYMskwK7VPpfRM24tuSLroR7baBm1C5lwJzfqbnKmd9NXeQeA3gIlWsWSuPNomLiA&#10;BKkVtOdaizKxEid2Tr90cq8jLAMLnAeAx/VOsD1L+tjlDb3sB0LfP5Ei+pA+yBpPyLZ7Rl+452Tl&#10;abzc1dsq9va2yn0stMmihy10rWxW50oWA9Jow3dS8vs7GMJHacaoGFCI139t+GEJOQpkCIFuqRDv&#10;eOFvceDfy0ILVh58Cy1Q10M3fg/AssBK8GnFmjchoZ1f2NXJT1NYQWgmwJvBdDVJq7AD6DEAepT6&#10;OmgleRbnLlC/B9cJHB1YQQy3KiQhZvRGJU7ncoG6AuARlNDPp+HcFi7AQUXbUBnO0S7qAlThmsCL&#10;E3YdUF5jyr0JNVACy3dazIWGH3cmJNsPhI6vwWuvjssiGofERPbVRvTfpUzHU+XMoDNP6QhoO6Wx&#10;+nsC0hGyEVOm1JO+hVk2t3So9c5LsnSOSzfeaAA/g3WUp6KdTgYwi7on2qKidKb4JJZ+JQjCGmzL&#10;key2Ie0dYBY4p15l9Jt4QE3bK/J3GwCvyvNfr6Tsnm6X9eoRDJ14QbXxbQB8kf4Vh9BoNyF3LQa8&#10;U+GsY+C8Wj53CBa2r2oDoQeiCLrBBgDokVplCD9hOiHgeW55WgVV8Bm0Bh7Rtb0EWg6h7x5iewzn&#10;Uh3tj/YkqCHHGCdueX6yLaCucBHO7gqCQMtpdjK3T6oNQArVIoY9oE2zRuTYvuX97fTKrnaFcPct&#10;gjHfEyb/nsjhD4TNfyTV9C7a9j3GA0LgT0glfU4qaRmJTdUHe1jtoZ6BwUKIh3vShrWv6ynyGhGg&#10;lXTcdv/l//3mr423l/6KA2uVIgUypNEqkFEfWKlT68QJlG4xmEBFsq/5BucI+7kSXnm95xC6dZO1&#10;0pHrUOmFod/QgaX+ZKkdm5Zli+Bsi90yqPTZonfAMqzUfKzD3BxKgHg8gYs8EAB3R4bqyLSbxlJN&#10;Kt6Mx+pGSTMGKIk4dLkpUcTd4Zp4/svUB5jVLo/Czc5wcs/iHJ1RvwPownWaeFylCvcKDs9NKMMN&#10;qMUtAHxLvFetlrDE57HOx1gTbn+/BJZ5ZW00gDeVG2wM/Hw4N8ogKm97wMULuYG6cUzp6NTKAeie&#10;m2lDe3WxPoXp1pU0zp58Zt6wQts6ua+tHJjFcq2sbczxLe2KJae3rlZMWogFXESgQ01CjgzQwoZJ&#10;docVix6TZ1xGlx9Z3jfLlQPcnZwHMtWwwjX0gHiOSnEX5+0yFRQHifStQYuey+IpU6EEozQTQcmG&#10;UQ08mDEE0A5m0fEBJPQPYs3jkTTjm9IrE96aZlPy4/FB4m0hTtgK0iQ1c+0gV2Q3kcIDgPmoW48O&#10;NQeH+CD9H3bhoK7WwuIsCrlMUiNS2irO9UIUh+HQpW6oFiNwoJeUdratC7raAboUnaJO8AyRwNNU&#10;ap8mV/kcrQYu0XbrKumnN1cV2O21hYC5i90jj+Onzfn2cGeBvdjT1cr2d4dmdIdidKcBO/kjR3tY&#10;6wmBuadngev9SJx6P2Ad3yhxHbCpFZTWSvaW2VK5keQ1qQhfl5b1q5B9VSJ4qx4SrW6hF2/VI8lq&#10;LXCXRsh5NR5p85lSFlYcZ4dJIFmFXLWRLP9dvVM4OcksjcqCIgB6K8BREs4C+pmNxYnopa6TibGW&#10;yZq7aVCHFC6Q8oIj1CcNAGdgXboD4AlUBqxmrd/dyDyyHKcI+Z6hp9cppLNzlNFcxym7ijN3ieqD&#10;7+hOc2tkAhYZ4IgDo1Dc4PFpKIf64W7FsVpJ9GwO1mYi0b1hUIPe3Djd4bE9mA0GwGFH5WfgsMTh&#10;dBKJIomla4pauyLqk4vcF5137bgedmH5ODs7o78dHtkJax5NcSnlTchb63E0N+L4rWbF0s2sY3wI&#10;oFxAW/6hRMtrUfHMKkUKUrwht/dPtKj6CwD+gBVuQPd9Op5sOKz1OaS/feQbrCCcPRPrO0VV2FCx&#10;EqojpnaMxxGLtsmFSTYW0PaiN0ZHadNqh5oTi0VmMfKMeBsErx3KDTeWv3EuDrCKNBUy34xl3gXP&#10;3ctxqTfwHs6p6MVaLTPArLGGZW3XslDk+l4JWOF0lhtgTT4pFoTYFzCDrSZTbxuzyD7aDuyjQ+Ye&#10;Ujj30JL2wKxsOzKvk52g/dY5Krcv027gOtXbNwmJ31yTY7c259q97Xn2eE+BvdyXb1UHu0AtulgD&#10;o+VYV2hFd0+FqENGUyDDWVa0WenArpKYwIYP4GZljwnEgR4Qwa1UfSfu29d+A2B9noSNRq2dTMup&#10;FgBctW+UHaa0ZR2ylTq9nB6SiWKAk0TizV643HFO2pmhaKt9UylZicMzDnOrDnVKiLJcrcmg0LNr&#10;KUWRJ4BOx0ILwJOZGtcgzO8EfAdJtj6OFnwKpeAM8fyLamKHhbuG5b2EsyTw3hQHJgf2HBlo51hi&#10;6io5wCfRiPcjEe0kh2Id/HQBUtS0DLg60/JgwNEXp3IwstJorFpJbixOEBaZ2aA7s0E/rF8frFBf&#10;jm8mnPLs4uH2Ytcse7xmjH03oxhako3mG2PLSAZaCWg3I0cpLXE71SFKNDpPYOQ7JLHbFGTe13IB&#10;gLiFXIbPyyg5WkpFM49ryJl4jPW9QtLRUZLPt+G8yYpPgeJM5jxNL0i2ecVZlLonoCZE2Lg8bigs&#10;cUf8iv7FGIl1s2z+5GGuAUwn6E8PzuNgPjuE4x7DTTCd2W8eIe9FhLtX5odQPo/agkS4ExAr+0wr&#10;nK4FwFI8Nqg7D3x3ed80G0XgohgAD4eWzGAxxoXQspWsLbKOGsL1pG2uZayD229C4dlKuHsH3eP3&#10;0dP4GNlxZ0i6v0D19uXlKD/r0u2HTaSobsuxxzty7OWejla5l6SkfTT0PsgKUAfzAwAmG02BDLWW&#10;EoDVeM9lowFgf7FvAa8Nre7bUiKXNhlQIX7fCnuSnAIjyk5rkkSHHtyCfPbu/GSr3j3cjiL/7CBB&#10;5ARhzBuUXV8mVHuCEOYJ8gOus+9OSS6L9mXb9t5JNg0r2BfwdAGwnbQyJI5CvJLaVQ+HGpFJVUYR&#10;4JmExV6DVdsKb93NyT8IAE8QCj2Ho3MZCe0GFvg6oFXzkqvUuF2hIuE6LZauUXGhJn5a0OUCEbsz&#10;AOk8GWWntWwsAQqtL7eUaNVCxlySWWZ2CqeZByvbk/E2DxlsMgDXSvaTiHSNAQxTufhHpxba822l&#10;VrNzkj1DLrw3vYt9N6GjXZ1UyBKzrJkMZ11DlGs3FnQfqYnqO3YZXn4bBeT2aMr3x0axYAvtVFEh&#10;3tJx/Q1JOvUs5FKOtPYAR+8yXdXVkGUD52sevztVK8vnM2v1ybZphYk2Ji3EZhWl2tJhBaxWigYM&#10;wEYN7WQb1syw2ZOGWp/OaSgSlMMTCJrN+0rR4vuLekg1wbksZTmsaQRBFnOzbYRCbIeqbOZcqp3U&#10;RtIqN0IfNpGstJE862XMoCOhfgLwEG7MCTh3U1kwZjYcfQEJ8guZ8RZoYESW0mNjJWBexSIzGynL&#10;2kVG3CFaxZ6g39vZxQSJVjIzrku1OxvT7f4WZpvt9NvYw2pQ+2l8eAg/4LAP4N+1wMrV/dYC/1Yu&#10;8/nu74HX8WLXoR1rruie8h9cg2slMJMSRwi5attgOwZg9pLIcp5I2HdDiHQxXZ2BV13kzr7LNP5w&#10;VDrWEb0VB2MhU6RyDXpygvOwgBkMyWex6j2AlJZJRE5WZiJh0rVaDw4A7+C79nHyj8Evz2GBRRsu&#10;qwsjFli04SItpGR1vyMb7Cc6Nj6k19kjlIhbnOAbLAN7m0LEH6cX2GXWNDs8KIE8CKQ5pLRDw7Ps&#10;AJG3QyNz7NSEAjtbWminxna0Y2OybQ8h5o3qH4a2fJIVOi9NzLZzUJXjBE9O4mydwGIeJ1FoG87R&#10;SgC8idnmANZ+L4A4StmOjusOebnfDwunZ1kYklmc1eDQtbAiaCPl8lU0E3xOf7OfWKDlMjefsujW&#10;MZXP47tkOWcxW02k58UE1I95PD7EmhSnlo61CUVJUDB6ZmhdN7h5Dm1Qu6ahmHDuxrEcw46xxbZs&#10;QJ71R+0pgpr1EX+WMsRNOZ31kpfDhzehM6ul1FbkSZXUb1FGHQDepMw8AjcjtPAhAB5EOH0MEboS&#10;Fo8sJRdjKo70NPyQaYB6Oj0n5iJhLsDnWETnoxX0qthI66vdyIOH5ibYyUUYkOUEZtbQhHt9sv20&#10;kVawW+h6tAOfYBd//z7yPvZly4lDhfiGA78FaD4HVl8I34nzFjpUUafXUip4/C0ANyurTXREAGYr&#10;MDei87VCIX4GwNVbBpB7gOcNgC9g7W4AjAvIMucA3U3yEe6jaz6AD35HlOsYocoN8KoZdNNRmLMA&#10;8OYAZEXfpAknUsmcyraQ/VNw/Db1TnYUYhcW+AAW+CgcWwk8ChKcQ6q6hhN3i2SXiyTQCMB3sAZP&#10;6Fz+giT0slkkoZPJdY+MrYfTcu0+ebw34aRnsMrHtKKRym2kJ0/uSPVFEWmKvezh/J5u+9P8Hiwl&#10;29kusgLnWfrvnsOSnuFCnYBfn2JcIMx7Bi5+HIfyGOHnI6gjpwDzeS6o8pJPMht9hyN5X0vPsvzV&#10;jywb+5zmKVWoIw04djWUMb1iSn7KOh13KXE6Q0XxPoIv67nh52Hxp5KDMQ0eOg0grwZQR8ajwy6i&#10;dcGKCbZqeJ5bVTOfWaxrCkBjCd5Cwr5daW07BWnt2KT+tmNcXxvbMcG6KjVVyTjMcsMJdU/FJ1nM&#10;DbaOZuDbyOrbRbPrneoRTB7EVllgALyY9UeGMwsJwAPJpxhBBcdI8ofHkkQ0jrKj8Rih8VCQUoI/&#10;03GmZ3GjzkXvXjyK9NRxJAtNhcvPZu2S+fxdi5kdV9DNfQ2z8DqW9t1Iht0WehxvozXATrRwgNzu&#10;PysSh4xWi4wmYCoSp0BGG5Shicz4BqIejU7ukob7aycueLmt4OrkX1VsUInhQsoqoXfcGpqCI/iG&#10;nrAfT48HwP3sLBdiXw8s7hB46ZAsO8Kde4wLcQvr9Hgod10JIBnTkbV74W2Uu88jYjcMx6g7JzYX&#10;AKfhUKWgBiRSCZuE/liARZ5EWt962t7vViADJ2Q/3HIfQD5B1tRZwHOSiNsVHJ87gPIHLO01pjit&#10;f/GcbjYv6adQQRXFq1k59hyL93ImHAxg/0ii9w16A19kPeGzfdtRtUvNHLz5BzpUPhDIAe39WchB&#10;c7vYbZaOvUHDv8tUcGiN5ItY39PozGew/hdxHi9y85wDsBdZQPwmye7fj890QZbzLK5yFSfyDo1H&#10;HnBe7lARco/umE+hChVwyTr6sNXAHStxfF9wPHeZvc5yHLvxITYioS3CKZyMCjFZFpOZag1Blj0k&#10;3hwf1tlOjO1mWwfncm4AFtJkP7hwb4WMSZQaQo7JCjTtgyO727oBBWTyJVgfrLMfWh6AxS5Fq19A&#10;UtNqkoO2cB534RTvRaJUm6ltGIcNOKNL6NI+jNCzbhIPwLLARB7JfivB8RuHQz2WMY5ZbBJqy3TO&#10;xyzO6eLROIREFjdPJRNwDo73PKTPBfRnXkKp/wraGKymmcw6+rptIjK5lSqSXbSU3SMAKx9YOvDF&#10;yUEAlgXGcqJCNJD1/gXAv2pw7RV2flti/22OhB9SrqNlq0As57BNq5ATGnzHAs+t+4fbXTjdIQBx&#10;cSTh2ZGdbRfe+P5cqoHJt306ioX7xuVTMZsDN4T8k5g+hWlxCBa4D1ObxHJlr6VjRVIY6Vjg7kx7&#10;kxDY1wacOAF4D+DdxxQrAJ9XKiWx+8uUk98FwOp7domFTW4MDiUNUUsHeNrrK9aVeI7nXK6+v2yf&#10;0tnmMVxN4x7a6zUWBTzP9Hi+N90rlSREVe9VUhhvEnq+AhU5i9U9Dd8+AV05ym8dhjocIddYNWaS&#10;6K6QKH9TgRPe/yO68xXWqriu9SqgBQ8IDWvpqzssOnifFq8vyS6rYEmAOsBbz8xQx7rHlVjkB0y/&#10;V8mw24f13QwHXpnX3uYhyS3TcmIoOAexiqdYxuzqiDyii0V2kXF0XDfbPaYrSfVZtJtNsrkdU21x&#10;DueWWWsDQYr5pKFOzo2xUUTclNjTG8qhJKDJGJWFnMOV/M46xlbaSe0GmHvhw7uQ3LR4+kq0bhUS&#10;KANvCMrNSBzSUkr2J0A5xsORS/slWinL+04cEG/TOAeywPNoc7WcxjDrSsnbnsYxz4V2LURZWUKA&#10;ZjlO9ioWV18LldxAaulmAZhU0p1k5e1ODQYwmfK+BQ44Xd+uVq9cCPUJ9h23/y4A4+DVk3pZRzhQ&#10;IPbq5GSFSeCgrfwvBDLKqQk7w0LTV6hKPjM63zZT+r6XGP7NQfTRGplL2XcWbY9SUBOi6CpJj1mm&#10;v+F4/0ORgyRTZZKBlqI2RljgdB7LMk9Ei1yNFLeNMpc9UJKDbEUhTsEvLzB9XSV55zIKxB0soxZu&#10;uQCF0CJ/P6lFFCB+RTO8Ci2Yoi7n6LB1FGqqbX81akAVDfzKJqkrT4R9z8LYFwHxSabJw8wihwDz&#10;YZZoFSXaW9SOEiZvqG3rETrAn4L7XVQYmyy2B5QUPZ2aDd/GuhMyVqOUh+qio5uETjr3BofYHW7s&#10;RxSVyvpWUExaiwUWgBtITK+jr8MrrZgEdz8FB94JqNYD4NVUSWwhJ+MwvS3OD0pzs9rtEZ24Wbva&#10;94D3++l9qdfrY4dGdLVd/fNQeAqIsuXYNsLFG+lev4Lt8h6ptoBss4mEwscTvJnO2sgLSNpfwW+s&#10;Ib10PWMbVn8PQQ61mlKHzx19WUgSdWMoKk1/ghgjkT/HwJPHc9OWEh6fRELVVHT1adCmmdy8C0iQ&#10;WsxNuZy2V+vpIr9tCk7sTGjVPGanpeSnrKJj/BpmofUsqLOZ0PlWmnhvF31gnZDdAnBKIKEdDiwK&#10;oYoM5UK8dosTBpaaDbRXFYUIzgf2+6B9SyN+Y4FZD7mBnmsOxABYaya7JB+eN+PMfb402cq29bGz&#10;9LC9As88hKVdy8k6CNf9AeDex0m6Q9L1FTz0w1jSZUyPkwCoat3G0QlRikMGslUSqZYpVGxkEVQo&#10;JhtqUjCAWUrrEFLaMRVxwqvPk3jyHWHkm1Td3sVJewAF+A5n6TYrvD+ipOcFCwWWa6UfVsBsoIdC&#10;E0Nt/GvVup9EmgpCuOWMMro9ainXh0zlP1BqfxXeeoHS+zNw+tOKpqFwXJRVHkWUD8t8dyJ/z5Rc&#10;ezQjnybYXejgg75JSf4DJKX75PA+lVxG95xHJLM/HNbeHtCX+CEW+QU8t5ILXQVtqJ2IBSa03EQ1&#10;cTNKRDWzxTNFDeHlB9HStzpwhZIDjCVzTVpYD5rk80tot5d6o4VLlhyYaqeGZ0MrOhIeLyC3uYud&#10;6N8RBzPLjg3Mtr39M0laTyOxnWghUthcnLellEatRzpTJcZOxm6ct30A9yCOqhZBVFejbQQ4JHUq&#10;620oGvM48iLG8HvjOd+TOL4plE3NJPI5G4VlPrPeMqq51/D3bKDd1Q66ye+fGWvH5wLexWj0KxPt&#10;1lp8AMD70yaWQ9iWYC+3Y3kBbs0eOm7uYSnf3cl/A8C/owM7DowFbgsk8viLGfp5EH+TA5Pv24i+&#10;rMUORSHcot8OxGokiBVGTivb1dfOkrh9HCuztR/rGXdm1Xi2d0aiAaI+3MVZuA6XOk5Zz2amsVUA&#10;fCnT4yQALLqQBu9NJXk6KyHGClNiCZPi7fKaOLDi+LLA++DAB+FvJwmNygLfIoz8A9G4uzhYArAa&#10;Pd/D+j1mLYlXFDfK+lZRN1ZL3m0do5YKiOqpsbQqjaEUPdZqWIOifo5WyaT5CAWZZXPyaauK6I7z&#10;95DI4mOtHj+7M53aWVV+fheqKbqzfGxXeHUnezYdTXMmTVBmQ49Yokv91Z67tk9ahJC1N4a2c+B9&#10;MrS9vYQiVHIDVHOj1VAKVMfFrqPwsombp3U61ljrIdPX4TsozAks/V4l3uNs7WDGOUS19ClUk3NE&#10;IS/iOF1QOFhLiilEjBpwGAnv5GAkwkEEFHqlUG6VjqOZTRVyMjWEcFKug8qolNAvqWw38tkhrssx&#10;DMpRopMHeH5EfTQ4n4e4UXZi9Rd3iSVBnzIqZLwJCmoA4Ak4q1OhUDOQ++YgVc5HNl0i+QxndCM3&#10;4nbO9wFyO46zzvSFRVCwFWn23VqWOlhPS9uNhNO3UHWC4/ZqBz2PAW0dAK4DwFW7EwNFncoHpqRI&#10;1ECROOnArQQunBNH6UeTknecE0e6W6Aju5LZNUQjvi0lCnbimqnAaFYnH9dTTX0gVMhJHJuEZv1e&#10;8xmCGvSEuABINrNG72pO7hpO2lmAew/99S5ZTg+4g3+Ct17BQ9caDSfJCNuL3KZkHSViK3HEB3Bn&#10;Uit7kqBdShLLOpJuFDU6gPd7UAWdXIQzNC25PDAOp005BElM3ZwkNN/7WNEHBA2eYAUF3hooQ61b&#10;f421KFhQpV5LWc2IsQbWQq7FCtdgMWrhxjU0NKkCwJWM8rkCLEL7AtaJW9qN8p9udKfMYx0LmllT&#10;cdwwj9e5YE+QxJ6T41sGeKvg2hX0761gaViVuFeQ8/ucHN9nw9vbixFhVgEXruEmq6PpSC3WvgY9&#10;uIYevw2T4q0NmtPI8wrK4e+hZZ9TGijlPYf4ew+g1+7TykKkkJ5DS79MOullHK7jzEB74cs7mf63&#10;YhB2EozYywy1A4drJ7r2znyyxzAQ68lNWY+x2Azn3Y5lV8+Mo6olJGHnzEBynwH/EW6CY+w7iTN2&#10;jOc7sNgC8Eh60I0h4jehX4aNooXBRDj/TAJDc3BGF5A1twTndAXFo+uhaluZ7fbQUf4oy+qeXUhy&#10;1TJmqnWZdg/t90dUh58200B8Gx02UR0qdnFd9mBUAhZYNMK1lqoNXmIAgDVjISWjNbhmfF4oWX0h&#10;1FpKJUXBAA1uL/V7+RAt5HM2k8CsVE1Xii8pTqVJ+m4CJ7Un0JvJ0r9J79uVcMYVmgIpr7k5uiP6&#10;ZzoAjrWn6MNPNd0jPz2dnG0vF3azq2i1a+G0gwlm5EEhMsmLSCOhJluBDAA8kQywdayivov2UfsJ&#10;iR7EEh9E6jmCLnmak36FC/sD/PcH+ONtrMJ9HKenSFUvOalV0Id6AFwvANPJplUNpNUVnQLKNgon&#10;2yjxaaaRdOMMrDCWuA7LWUMRpVYGqma1oBo6Q9bDnTXq+K4arGUtYGsg2lSvimOS0+umqgl1mr2m&#10;xVMLIeE6+grXq65N9GRcGOtahCKVAeBxEW6JgAq4eQ0Rq1pCsWpaLeC2cjO0aB/Pn3ATXmeaPoZC&#10;cAi9+wR88yQ5zSdQKLTem/ocX5KEyN9/FEAeAMS7ONfbMRZbKSrdhH68DdBuA7Q7SMXUa/t43yFu&#10;iuNwd4XfL5I3chFd+zzqzTn8h9Os4KS1pY8jA+6Db28iD2IaVTCq+BhGoGcCQC/hppmI6jMXarWQ&#10;JW0X4/wuY6ZbSyvarcy6u6fTHZTWWWcWwnmXkRm4GtCuR4sXcDfHw3upQpFkBt+txGmr2gtt2sd5&#10;3YdPwvhNbzQ1NXEN/rDAakit9qqqiVN7VbWWcuXxQTpwcGTOB/DXjDQ1QVHqpaytB2BZYWnDit7V&#10;HBcXVr+JEtLretoWymhWcDJXoSPeKS1iwZGOdoMkkkfohY+QW8ompNkfNg22X2jF+iMA2ArgS5Br&#10;FLrNJfk9lXKdbMp0epBoIy96LUlBO1lWdj/O3AFAvBfA76cxxzEu6CW42C2icT+gA9+hN9hDAPwc&#10;q6D+uVVYhXqWCqijRarWYlPZ+geWBPhEg5BfVhfYR5Ww056pFVrRTGJ5E85HIx507aQIwBnpRt3k&#10;GPrzxlkT1kXbWoDZQPfKFsD+eibfCXg/UPr+idU8X/NbDUSh6hnVE6OsgjzfivERrGkRAaChEBMj&#10;cdYiWaQF8E8SgLl54MHNALcVK95IbkEFzt1d5LnT6K2HmcUu4CwpSekSDQkvowJcppj1AtLhRakv&#10;OFQXlJ3HVsvIKnByGGp1UNa7G41dAO1Jlls47QpgkbKUO0KjkxuAUEvvXhmC4oLDeYH1Q85yzY4C&#10;0p2EkTdAGZTd1gsKMRCrPp5gzgSqXaZBbxbiI8j6LmRWWUY3zw0ELbbLaZtBmH8ebayWRtvN1RiT&#10;tfgDG+C8W1iMcRuJ+zuYlQBu5R6ahu8VaJn19tNy9gBLkB3ICrRXDTQ2cQntso5QhSbKPOqwkg7A&#10;ANYHsErig2vf/OR1P7ldz4PzghuhCI1IZn4C0JeMNNcYBfrB97+5NIFkjQG2Hx66HAAvxwm4VdIF&#10;LtrDLhNjv8cU9QywNc0ptP/T/gk0xRtvP83MRIfEMSCntYj8AwE4jZh+DokpPRHkp3aKszUkZe/p&#10;FmeHyUXYByfciU4qAJ9URhoU4pqsMNrrfXTgJ/DIZ/z+czzicjK8arGcTWRPqY3/e9qkfgTAH+h7&#10;9pkVhj7R4/c91OIttOcNIH5N9KiF6uGGaVGEe6OxzDFYVfZT6v4Oa/0asDfPEGdNtHck5fxM45JP&#10;ZGN9XpRjH3EQ28gqa5gca/WAvIZFWKo1SqOshlTJehpma1uhxVrgwLXIZ43w3haWzGpzI8Vap7J6&#10;/dQse0ZHoIu0BThOsOES9XA/QJFuEbK9qYw7QuhXsaRXKIm/hipwBWt9Bet5hVntikLpaNSXCNJc&#10;IkBziX2XGdcwGjeRub4nS09a+XckDd1Es70FEL8nxH2VAIsDMDPaLhzEDTh+pYTUexN2HsQsMI7A&#10;1ES+cxb0YQnndzF0aCFq0ypmk20oObuwvgdm0UhxEfRmBTwe8P4I730AdXgqy4viUIb1/Ra8Am7D&#10;IfyPg0Ti/vN/QAcGwH5/YPUrc53YSRj+AmDRBnXTUTQNAAcrD8F0wm9u/fsAJjCC9RaAVa3spWHS&#10;F4BASSsl1BWHCClzcZYzfa1hOjuJJFM+q7d9D7e6jWD+mET0ulkFtCUdZ393AMAv7Wqnx2TYTElp&#10;RItyyY1QIk9Has76ZiKQk3C9ppApioy0Q+SwahmBHUyb+7FAJ+DVahl6kYv1HTqtAPwYp+IxJ/gx&#10;09sLOGYtPFgN8NpoU/qedS003pHC+I7VgT5DKX6hy/rPJJ78DKX4GTB/ooH1G3o4tM2DmxIKfTs/&#10;ifem2Sf6N3yiFP4jN8IvdMf5Czmwf7eG3mfL6LrDvo/0KHuNA9OsjupISRq14wEytKF2AvvQnmvg&#10;zOLCFRxjNVJaI1y4BQrxmhU423DqZIWbAHAZAZNr6q7J33kWdeAqXv8PWOH79H14wPiJc/gjwLxF&#10;J/ZbJADdBHzfkwj/A7PPHSJ7P2nVTpzFuyQRaWgBm/soHFrQUYn1d3jfbWjAHZZWuEu/4RuoNufR&#10;qI9BT/ZAITb0SyU/Otx6UcE8mNmuhAqYifzeLIItSzAOAvASQsbrmOV2so7dXqqqDxG0OCUArwTA&#10;azg+ACwL/JSImwdgT+/1rbAs8O8CWK2lvlhgFWFS2lyvddyoQxKFcABW8+tAg+vgNMrgpta+BfaX&#10;3GqimYlvgT3dmKFUTcqJZJVbsMAtLK3USMXqTUC5QUs2AeLtOBX3J+QDriy7ibd7HQfuCdW/7zcM&#10;tj/uHWctW4bY3QW9bRGJ4t3pJ9xJ1Rhkp3VKg4OxSs7MwmTS/RJoaEIKINUFu6EQu7DmArA851Mq&#10;5ATANwky3CHgcB8t+BFWxQMwUz4AbqQSWGtOvCeN8eMS2jkxPjMEvM9kTP0MuP8IkP/M+BNNRj4u&#10;SLK3CxIAbqJ9WJwCcNPtZ/o5/Jnev/+KZO1/s6XY/sfNRfZ3dNT5AymDf6DR3mcoyge49hut70aP&#10;sjqAW4cjWYPFrUadqCHbrBpwVaATlxOdqwQEtSxp0AS4W1Eu3rDmxWu4cJNWoIdi/cjfdA7uehon&#10;7Sztnr7Hd3g4Jo3lZQnGjCchBvnqPoC6BwVwgyn9/hhq75h5HhIsuS+HluUT7vN7Gg8B3lMS67UO&#10;yH3Oz90RlPrTt+Inju/WGApjccxOwon390+ydQSeRpOY3xsADyM6Nw7LP5lG4LO4SeYhUy4A/MuQ&#10;C9dyfrfC+fdQXe0D+MpK+O9abpyNyJKbkQbluH0DYIFYNEIArj+INu8ssJr7BXWnbFUehAIWwQDG&#10;Uvod2l2OhAo2qVHSkAUOrpMLTnT3LO5Y3iMQBziwkttdgo+XVywAN5+lTwA69HMK/3ZDF9ZCIzZi&#10;hS8NIqkbKe17ejFcIdpzjfTGR5NyWHetr73dSZXr5vG2sW+W9SHppAs1c7kKfWKB+2fH2JxuyZTF&#10;JFP+QooibVR3kROxF61yP9W6B6Rm8F2qg7vONKl1grVa+4ORAjBrqYlCwFEb0YFfw1M/AuBPAPc9&#10;67xpyn+LA/eGEvd3cOSfcfL+iIP3C01HPgPaz0uSsbQp9udVWfb36zvbv6Ip37/ZUmj/113FjN72&#10;9wD5Fxrt/YHKhL/QjO9P8Os/aNkBqEUNPLdiVCh8Gj6s3AcAVE2qaQ1JPW6LUlLLaATAAu87puGP&#10;3GgfONZWnLlGEpCeUb93U+vcAeBzKA63KFrV0lmPoGBlKBllSJWvsKbPCZQ8QW9+zO89wWF8VhJO&#10;1JN9gOwRAH3E48eMpwDuGb/3lPFIi8OM6IAlJ1oIj/2OBRQvD6eOkJvk4CA0XXjwSOhDP/pJjMb5&#10;nkSwYhrndRb5HLPoODSf965CZ1/H+d2EXLgH+nWUvsdnFqMKrWKm3ZBM1hkriG7nZttJtt0u6gAD&#10;oBVw/eFZ4UzHhdv9l/9AMg8UQou8NKAKCMBKmxQH9hpc05Q64MRJhWjTapuB5iZ+FbJfAxesSPjS&#10;mpw4AVgplB7wvZwIz0JrkUSpFGN5PpGM+xI7xULQG5B3thHxOSjZiwDGLRJ8LqJhql/vOXjvLbje&#10;s4Xd7dHiAbalbya5uXSjhAN3ohq2I8nmvVQxW0gVRQ9yJwgnb1ZkChDvpLXUXjKpDmKFT0IjLqFu&#10;XNeyUkxzt+FpD7DCT7TiEBerXBIVvcPewIMF3Ne0a2qloPIDj3+hychHLOcnKMSfWTr2jzTN+xm6&#10;8BkN85elqfY/0hb1X9NF8t+wVMC/pVH1/4Xxb3cW27/ZWmR/oqv6Z5YJ+Jmm1KITf4FO/ExH91YU&#10;jFrW2KgipNpAEructDrAVgttqMEq1mI562mD2kjkrQ3q8B6O/okb6SNa9Xus9xsUjhaSxCtpGXUP&#10;bnuVhJvzOLmX4b3fY5U9AKdYGda8HADXAqJqHKnKCRFWhfMph/EVlrhcXJsbqDaglFSzlU+g5Qm0&#10;RNdjchbuDmuH9AgFGd2BnA5kTSywALyWULI0YFngkdC+UgIWU1kQZw7tARYQLl7KjCIAr8ECC8C7&#10;Z9BLY278Fw58m6yz+5sB8LZ0lIfULwAWB/bHFycOC+ycuP/yH6nIwAKXB5bZkgohAGuJAb8/cCNA&#10;fg1w1VVd25agxQ39yNu3pfUexRDX9SywAzBOmyJ8ykrzrLboAwMVoo0mFk0nJtqted1oRELbUqbB&#10;fYjyhwDzeRJyLiCIn4ZXndBi08hDZ5n6D6HnLoFzDVNmFRlomWqvyiimrdQUSpPWFCcROSKDjUy0&#10;dYRBt+JYqF+CFvY+SZabekFcx3poTQgtMSUaoSVYNV2WoXI0s3B3G3Jao+Qt9FnJZn9aXWj/elMR&#10;1rULQO1m/wo68DPtTT9hgf+0ItP+1Zpc+5/o8/tvWTrgf8Lq/t8PDLC/7u9n/zcqcf/PO3q5tqef&#10;APA76sM+4xx+pn9wKzdHNdy3AvpQTRhZnLeW45DFrYZ3VjEz1JJo1ADwmtB836JkfIba/CLuzYIu&#10;7+CS76E7b2lY3YDM9gqL/ZOShiSh0U3yBtl3j7DMr6iyruAmqOJ76wFlDQWh1Sge9ZMjGVHkV/z/&#10;WPvP97rS7MoTjGDQWxDeA/Teew/vvffeOwIgDEGABL23QROW4UhG0JPh0iglpVJeqZZKWZlToVJr&#10;aro1NVUz9XT1v/DOb73nHvAEkpEpqfvDeS68uXed/a699tp7O/ryc2S/L7lBdD3nd32RyopaAKzy&#10;+YfQBgH4lgDMLIqzgPMoXHdoW5BpoOlA8+CUxO3gxIzn+U1jjEEeyxSLoT8CcAVUpQb+3Mz/qyRu&#10;mMqbm8RZACsC+wD8uScC/04Aa8XAg2MMn9auZLYUiUI84xKANZ3yS7jwjxko/GNohV0fC6WYbJ90&#10;B/t5p7Wr/+1bpgh+DY92dWBx4K9wujnfr58DuI8jtR0nmTtOWbltN08GEgt65ohm91KAOIYH4hSd&#10;AKOUMrVoepzkRJZGfU0Rd3u8NfbQrSwlQkM5cFlpM305EloLnQ4tJHBNdHh04DPu52cOIfscRbs8&#10;QwS2lkpuBm2qfMcH4I+IEl9QYHgBgBV1XxDhniJxfQVl+AUA/uvWVeZvkf3+gZUB/0vnahtVf8HY&#10;03+g0/YfD64z/6+hreaf+jea/9y/yfyvg9vMb3o3mF8d3GD+rmc9E9RpB2J6+rdWV2atVi7LEAHI&#10;J/gqPiECfg6AHwLgh3DfLziy76uYQeb+EP75CHrzlAz+azTnP4Q3/5ztRX9cyt/E/ow/ZRK71I1v&#10;APGTJPY3QzkuMMRFHSYyKt1GBhOAH5EoP6V8+4JCylO02GeA+CWVRSWR3+L1+Jqq2JdQk5dw1JeA&#10;12745H+/D7jvcd2Ng/8yyuo2syiuQkPO8XPHqfYN4VupXxcEgN80awDxxsU0snLKZeC4y+NripDg&#10;yvmfqvnf6rl5xIH7ufGOkDecKONvrSGBayLZbGfvNAAWhXB031fSmaKve0lG81EIZ1eypRDipFp/&#10;BXif8mg3dSpKMjX7x4BYEdgFsJvEeYeZuP5glxNrvNS3SGQOgJ2RVF8DXqkQrq/Y4cAUS7iBvmVu&#10;7I9HM+zc3IPokEeRgi7ghTizGR8uFjx5IY5AA07v9KfpkXr+dkY4UaiQ73UHHbZL6eeKxDm1Ut3M&#10;dCUUYQpqoOTcCIAbtRIKDtznA/AYY05loFdBQ4mcs+yaxYVEJ22f/xwn2lMKES84opXIfUMz4h8Q&#10;Mf+ieaX5a+by/pJo+h8Htpr/TG/fP43tNr8Z3mr+ESnwnwHt//vIHvNfBreb73o3m191roNKCPBr&#10;zd+0rzG/YG7vTxiJ+rVa49ls/zHG9PdJzMQ57wrA0IenON9UMn7Ilvn7zH14sOctkrfpNrF7zvH7&#10;Y/4m0Za/YKXAX7B64K+bYniMsSrHt3Dpp+jDmiVxkcEo4wD4OMai6/gzPsPJ9iQVyQ0t+Rtso9/S&#10;MPoTNOkfi0NTCfwa4H4j8CLdPSPa2kjM555SfLnP771PdP6EG+x9/s473FyX8PGe4QRTVW6QZtUa&#10;DEDbee6X4lVZSQ6zCw0/g9eqkJK9dGABWBSiEQrUCWUayGd0LdW3k+X8rRQwbja/ArAohFd5EFh1&#10;iTYoeXs+TFfKUIRDIcSBtSNDUVIc+GtkNC061K5kTWhXKflbLfZ2K3E+DuxOZnc14N+2Vsr4zjA3&#10;gRQubT/vA7D48jeUqr9lkPE3zHv9kt//LQsP//Bkjrlbs4HBeQyd5g6+RDHjwo5w/Lt4VaECQwjk&#10;45Qzz+7BY7s3Av3R32TSwrKHOQvr2JK+FP67gbkEybQUFWtqDPy3FuBX03SoptFe7fkFxNIux+UM&#10;47qklbJEq2u8yO9Q5hSA7/PiPlE1jfb1L1kiqEUpf8rGoX9gz8Xf920y/wFq8I94mv+FMZ//36sZ&#10;5n9nVu1/YvPQb1gj8L/2bjHfdW82v8ak9MvmFYBrmflLvvcXtJD/FPlM4/2fQhvuw1lvQw1uQxE+&#10;4MVVJfARv/cl2+5fUtx4TDHk8zgiMEmWjvqnqBRfKvoi5f01E9r/F5bC/F0X6kbHEpLDRVbZ+IkW&#10;uNB69BBp7Sr/y/gmeaDfwOwzBZUFOY6Cx3OSvR9lsVcDz/OfUPb+40JmDnPifEsB50fIW+LjAvBT&#10;APsCbv00I9BOcJfR6BOt0+VGuk1ydwF+66wgoIdxUxhz6ALNFsC7BI/xauywe1gUmUU1tWg3zjZM&#10;TSXIb1XkF4rArQwj7EE/P4zsKAArArtJ3IftgbTW+1sNWCB2o64tYABeAffF4UhAHOkA+AWjpeSF&#10;+FJcF+4rAD8BwNpW/0ieYN+yb1ti1jotu0Lg+4tebF+cVAcVPWwrkSKuIq2Aqy1GziZ7SWh2brAt&#10;iPC1PhXi+TE6oBly/QfHM8yL3gPmGGVejXg6xpMzjpXyCE2ZWsoyAIAPA0J1MBxVBEYeS2eAx35K&#10;mJsX+Zl1MfPNTmZ2pdKfVkjnRgXOrBqcVLWa/IgbzUnktE5LTZtIThQ1zlNpkon8Ep0ZtxDpxYHv&#10;kdWrpCwXmgoZvwCAf04k/Yu2VeaX3evMd/g3/jcGzf1vUKT/wkDm75jx9v8g4v7HljXmP7auNX9L&#10;+/vf1C03f0EX8U+hCj+ilfxrDZ0WMAHIYy0FR/p6GwfbbdSGj5nf+6miL/6KL0kcFfllHPoicRqF&#10;jWkUOmZRxUP5gHL8OUtkfgV1+W5wg/nH4XXmPw2uh86s4iahSqj9yZSmH3Nz3CS6S6cdo8PjNJbP&#10;t+lNuwtNep5G8QRD0Y+zIuHRi80vSpjmnkdRhZvq5xRX/oARrS844p8IxCqPA+yP6MuzagQR9D2k&#10;xlvcHBpFcJ5pnuNYNge2RJiqlczIoDKqE3Az6k8CrrccptQXMoZLAC6FBtXw3DYKwIzJ6uL/G87D&#10;LScAV1EsaaCM3OJvPmgNoIS80Jp3HljjulOF0+VG4YlCxv/EC6Ek7iFdyc8s8BwV4ikge6QlL2qt&#10;txEX/dbuPdYwPoCoZM52ajAbTbvjNLVSX8f79hJXtnxZiRzRW+tq7chVJxK/Wlern81G0DE49wgS&#10;3lHoCkOQrxctsU2K3SReAwIvbv/D6IyHMUUPy0TC8T9I9ttA6bQIcMbhH96Ol3Ub5eO9jHJKYYBI&#10;EYCvAfD18N8G3m7FUqnNktqwM0IUH9/GzyOpO0Zl6iJ+iCskGzeQkd6hyVBNlF/IEwF9+AkVuJ8T&#10;Rf8cEP8lOyn+A3LYP4/uNv9P/Mz/aXi7+Ts47t90rbEqw9/Ccf+qbqn5ixqibv1qVAuMPZkcfRzZ&#10;mm+mjP6RvMaAQps+r1FMeJvS7Cfouo84vl9Q1PiGo/VFBnQhZSZcVbRhtvmGI/7HRN9fQGX+gSWJ&#10;/8T0mv8PSfH/cX6/+e88z/95eJP5Ozj4L2hL/zH+iufQk3eIlhfppzuDKf48Efgy3uJrrE74lOLE&#10;s3QWI+KG+3nJIvPnFUt4RN9G2/4FJ83PKdT8iFGuLzHYPGec6xOqiJ+J/1JgkeHpttaLoe9KfryM&#10;RDe+LYAJ7gB4bZDZREK9mq7mHcwNTmbUVD4dJ8UYpko5ZWqJ2q3cVB1QCNvAyXqDYwWM7cI+ebkS&#10;DZgGzvdb4cAkcp910khAEvdFrxOBXeA60ZflkUTgVxQCP/AjudHssBINHAFgROHHPDEC8BMXwCpk&#10;KAILmABRj1qT9UQb7HkUkN1L79uP2UjrDDSZGILiM/a4JemJWWo4114Cih9xM33cspHu1yl2rP8A&#10;XQUjtGuPbebaGsj0dIDH5PBeTCLNZNrVNAmm4lvdDWXYRWFjH0BOYVRpMeXjGhK/ekDcxBPazNe0&#10;8zHNN5CVcGQTvJrS61F5BZDRrpApX+eJvsOL9LF4pCQkItCXRM4/4Oj/UySvv2lebv4OoP59xyrz&#10;952Aloj8ZygSP2cwx58y3v8vGf3/C8rOf1Qea37GYpfn+H0f4ON9AP+U+fyBKmsCMC/iLTouLm18&#10;Ew16OvzSj49TYWM5+LcyEbHv+Eui4Nd87Ze41X7MEf+HHOd/TvHkH7iJ/vnQevPfBOBz+8x/5zX5&#10;J+aM/QO8/C9q4dh0uDzPDjPvQYUuAeDzGOM1KFCVtwtE4psY5O9JkiNK/6ww2vw5OzT+rCLW/Bma&#10;9B+x/OUndAX/qBDPBpPhv2KPxhM07wckebrJZP18Bz57i+frujZ7QiHGeD36Mc1X0I2hjvG1AHgP&#10;dsw0lJ4CvCYlROtytOUGvreTm7iX/2eAm+IoJfZTJeQzJYw1EIDrsZa2sParLegHAexSiOfDnlLy&#10;06vF5gtFYGvUkZUSDjwJwM44TPixIqi2zvvAave8AeAn8vuq41iTd7QkXB9j9pkirXf1gJd6uEqG&#10;awiSrPYl3crfHEvE67nLDKEMaKn0YQbpjTFza5RS5RiUYmwzM3xREjqpNLWh6bZsYagcR9ZOJuds&#10;J5nbQxdBKu0sRRqXJF8rnck2CsOh5XPtZctkPwNLxIVVBh3jRjhBafUSmbLKqreJwB8QKT7liX5I&#10;EvMVx/9PKCX/HGD+BdNj/pzNmH/CZsyfk/kr4unjP2WR4E/hptKI/1DuNTTkp3gVHgDaT3kBP2eb&#10;vVZaPafwoKXcLziuP0BSurCRox1/wafcMJ/gdXhItH5GZHySqbkPWoPF8UnnxTPe/jEJ1x/Cj/+S&#10;3/cbIv4/A9p/ZobYP7Jr7lds+Pw7KM6fM+XmWxLQR3Rs3E4gum1TBH7LNoleI2KeI6G7xPUeEfQB&#10;IP6W4SJ/Usp2I0D8VxiVfqql4TnzieKUwkudHcyPMPI/ILG7Rwn4U37mXRSOd1AWrgJgjeYaBcB9&#10;ALgcFWIz4N2IFnwAS2cGMmc+br9SKFIFN6kFMDdqLzfqECfNcbTzM2WB5lwZzQVVCwCwP42baPzf&#10;A7DcZx71YYIDK4lTJe5fvvzu8aVCqwM/ttU1Jqczd+op5eTXRmAfPVD01aWtm7pc8ArculwQu1TB&#10;q1r8kILxLb6Ir5gD++VovPkcx9kAidxBCg8jAHgIc/ogRYnDmrTDCKMBrJFdyGh9cNguvMFZRNxd&#10;tHPvYIn3HqbypAHgQgBbQQJXRQJXY2kEnbOa/0VJ+SAZ8hBi+2E04cPaSMnReoESq6LwDQD3Di+u&#10;zOZPcrTdkuUqpWzAZBrOL+Cff4ah5+dUz/4YoP4J02T+pBruyeinH5NAKYn6ERzyKdLYp1gHP0Fd&#10;+ITo87mqa8r2Ae+P2Z0se+Zj1r5eoZx7EW76PsnVh0kRRP5F9OMxTimTGWFpsURRlrJQIr5Ld/Rj&#10;gPyShOqnGIH+EjXj79s5BdgL90sWHv4VSd1f87FfEEm/QsW4z81wg7VgJ4mUp5l1cR2Pw3UGuJyj&#10;L+8Chp5bmMs/QnV5xv/4syLK2pwYf4YmrbL2j6EwP8UD/SPefk6kfET0/ZyE7j4c/TNOkw/Vx0dw&#10;uYin4oxWMsjMTt9dKROVNsN/tzFcJVkJHHPo8tU2T1AoB8D1cOcOfk4vVGmIqD5OdD9fGWwuV9NY&#10;Wxtg3m0MxIVGEaOLU+ugw3ld1UGR93tJ3CsVAjMPOzK0r1gR+KV0YMA7OQJbDiyXmnrifBz4a7Th&#10;b1i6rMfJgH7JdvoXvtnBXqnNG3Ulu01wY7XpK6HjRvoKDvxxy2bTjX7ZQ1FjCMAO0dE6jDHnMK1G&#10;urQedpgIepwZvf1IbTnQhwPMTztAEneAjelpTFrMZ1NQKQUM7XmoIhorCjeR0Gk5dTc8+BCTega4&#10;QYa0Ew6xXx3GArFWyN6ihecDTCz3OPKeZgFitvz8BOD8MfO8/pQxSLr+BND+MdfPSmPMT+GQP2EH&#10;sRKoZxRB7sP3PqCj4sPdyGBk8PJV/EhRWlU8bdHkekwl7wbJ0Qn68c6ghFzZHcbvjmYeBUPvsJNe&#10;i1vMQJcQJEMWD5LUvkcP2T31xNEl/dOyRVAaeDn05c8oSYu2/BkJ488Y0yTj+4coDhoLexSZ8ARR&#10;8jJDua8wHvYcdOs8N+x1GkHvoLrohFAU/hlrcv+YZPOPuAH/UJIhkVgU5jGuOBVZHqDffsYp8jHP&#10;y3skb9fwA5+W1EmzZi/PZSvTlPJXzGeSKPIZXeUZWxbSOuRnCqQ+EBQq0LIb0bA7oU590DIB+BhU&#10;RQC+XkfCCX14twn+2x5Ch064+bzXibqOZObwXQHYjcavSsnMRntBV/IjFh0+t8WF11OICQAL5FpO&#10;B2gVed1o60ZeF8gTHJmo7pXbXMnNdbS5mrG+5inm9mdH2Q12JsN81LKB2QOYeiiHqnXlKJ2sRxlt&#10;OgKQ1d92mCPqOF6J84nRln9JSotjxFMCEyHjIlEmGGySjyGomG7kUkT1SsBbxZyvBqJxlxZVE4E7&#10;MA71coMoCo+TEJ7GrH2GISHniVo3iDIfEMHu0fbyCLvic+ybX6MA/Jgj/GeFKh2z8pWJkT+S5EUb&#10;/kvUgxc8PiBL/1iaLlH3Q4oQ9+Qsg8d+Q3b/U8rOP4F2aNP8t+w2fgTf/AiqcYYk7hCVx0H2TfTK&#10;w4yaMrAulG4SPM+sce2k56yXRPM0vP8W+vcnaUQj2pW+KaOqV7Pc/FENu5YZkvdT3n/BKIAP8R9c&#10;YljLCBJhP+1Yw7QUHeOYP04n8DF+1mlu2kuA+AYB4lOO96/4u3/KDfqH/F9K5v4IyqSixlOVttmY&#10;9FCVSSbFf0IZ+kOce7c4GS9TDT2jvSIk1L3kFK2bA0whgwo3Y4Xdg3SZtT3A5JHA5SO1FRMQqih6&#10;tHIK9UAfDlEYGkaeHC9i/15VCABmnG0dbjkqcXehD/e6FYGd8rEbgfX4PT+wW0p21mwB4NPJExzY&#10;7nCTlAYVeMrKo2e2jciZC2GTOD4uAOtygeoFsOiDOLKlFT65zete8+rG+nnuqq5nagA9RsXvdDp/&#10;PMYe7nK1Fylh09ipQUA3TG/XMAAcYdzpSeb1njwQwbqrBbaYsZ9CRjwDORKZU5YCoLM5ygro69IK&#10;rAqqedWAuBFVox3+20ZjYov6x0gSDyOnjcKFR0noTvB4jqilCt1NjtyPWHL4gOP7GbrpV4DjBTrt&#10;c3VCANivAfVjot09ih/3iWT34Yfvy25Id/N7Ai/i/0N1YlBc+BYpTrvcXgDal3DLpxzRj7BaPiCS&#10;30ZOU2tOK9ppKYWYPMriBTSrFjL7opBKYyGdEppP1sr0njEaNa8eCDHvYmr6mI7m+9lEK/6upwWx&#10;LH6JQUGhExnjujou2vnfmjmpurjZrZmJZPYIz+FJrvPkDjdIXu8CMPXafa0ksYibkimSf8DctR/B&#10;1Z9y8z3jhnxK1U5zKD4GvLflEaYh4DKVzMvImGNM/pSyo8UveShF2xlttY82pXSKUDl4IQr4+eVI&#10;d3XcAM1U/jox9ffBqQ+jbpykkni+MoiBK0w/ogfu/Rb4L0ae+z2hvP6vIrCiryKxa6XU+xMy2v/A&#10;D6wdGQ+JwEq8RCHsghcfB35CsUH7je1MM7v8RWoDkVoymo//uiB2o68AbFUIa5l0QPy6KZauKuEm&#10;edKLX7BD92vNaRvaY87QddsMz20lOnWqPZ0XZozjcJyO4lHM0qMcUYcoY1bxwqQC2H0MsDsQMY82&#10;cGrwzFDLYT5CESOlSkniytCLK/m6RrhzGzdBGy+ixiIpodP84EGikiQ1LT08y88+y02jCt0dzNwf&#10;YYJ5iJrwhOsL9FpF2E85+h/ytt7XCoCP4czvYFi5gevqJsNI1Pf2EDrxBDA8kwYMd36JkvGI4/kx&#10;yd7nyHOfIlV9zNt3SNxOM2S7j7anRgowhQwnzEZPzeBKhVOmMKAkg8SogMcGOoQHuHnHaU0/h7/3&#10;EhLV1f2MBsAueYVVrqOYnbroY2sA8CUAvwhnWCXPQw1tWupx66Xhc5w+tQvctDcwub8LP74P3XiK&#10;Mf4bTpNvGSHwbQ4nDTLcCxQTeY9Ven4IdflEfmFAeQXeex632Slm2A1htmrllKhH4szkOd5OBe4A&#10;z2s6CVweXuRCul3KiPICcAtUqpMChgA8As8+xcbQCzRwXq7i7yeB+wAjzyddFHgOOgB2dV+BVxHY&#10;SyEmOjIEYKtCwIGfIHkpgdMSlqdEYenAj9BwH6twYRe/0E0MJXgqUHqSOZdGuAqEF8A/lLy5yoM7&#10;6d2hFABYS0AYO/Xl2F5q4VvMRY7YXlrL2xHjteK0AytkFw6rDk1jJILU4lDL5EnbRw1+JxMZd9CR&#10;vC+UkaIoEXkkciXIZ6VEXikS5USGRvhamyIwwG1H4egGDH28PaCOXfjhKQokZ9l7cZYbQxrnLXjk&#10;+ww/+ZTVsPfxEXyGmeYTqmYfk1F/Cif8DAB/BIDfgedd2jzFXNwyBSM4bjai81Oy+6dE2KckRy9I&#10;9J4x3/eLkmjzgEh3D875EZH5fcxCWhJ+jV6/0/uZzMmctQE6hTvpL6vHx1HKcZzHtJ1s/scMAFyI&#10;UaaWDusugDNIOfwIN9ooYBmmA1nt7uoiLiEK5nNpSmUaN0Au4C/mqiSadzBbbhRz1EV2xF3HhHMT&#10;qvER+rdUkodyoNHp/JTHL1WJJPo+kXqCw+0BN/FHjAa4wzityyRnp/ndo/wNhyjRt+vGY2pSDo97&#10;oWxJmoGGkSeHZoECRgKU89wIwG1U8nrUPo/+ewT+ewrn3vkqho1bAC+0BQwHwGjmPgeaq/+64HUL&#10;Gk8OOdowe+KcTZ2TKYQi8PcArOhMBFa0VKR2dV836ooyuAB26YMi8A8B2Gv6caU2p1gCRWFexJeU&#10;aX/CjrAXw7vMBxQGrpAgnSRjHsZgfYgCwAB8rBtpqBwpLR7zyA6O222M0t8SrHWnsxifRCcAUyOL&#10;AIDAm6eEDg24EfA2EX2bqMo1M6iuVVvXoRVaQzCKLnySXrJTdESflg+DF0p9ZVeJIjeQ2N4hktzF&#10;EfaAaHUPu+MHasWHb94EAFdJiC4hTV1DwXgfCet+AW3zJFSfA9h7JEefEYU/LYCfkjC9i0T2PpWw&#10;91E4bsIJbwKaGxQ6LrDS4DzU4Hx6rDmeHGsOQ48OsvWoiUhXplGlWmMb8RarDZjTwCDrBiTBVkDb&#10;zs1XRzGnkI+nwUETAXoCgJXJKREAZ9Jkmc9UykoWK3bQ8jNKi9VFJm3e4Ga9gZLwLlXIj9G/75Fg&#10;PeRv+Ry5TCB+lICpCXr0gHagu9CHd6BU1/H4ykd9HG49ImpCcGiBntRjaM8n2U6V/4ETLI2cIoPZ&#10;GHk8J5XYQRs4kdrkQKOje5AO71F05pNlJJXQh8vMgHAA7EZgbKGMjXJUCGRFKINLI1wgP50wtPs4&#10;8GPLgZ3dtXYNLNW4RyRr3gisZd+Ws7oUwav7vq6Q4Rs95QXxZB1Ykdg1yNuWJHFtAR9n3I8oQ397&#10;HP49yteMQEsO7zMPDu1mSchu80HPDqZ7rzA1HIMHiE7bMO9sRULbFj7X7I+c5wCYEVWFjPgs0LYe&#10;gCwA12mjDp6IeoArPtxC/1gbvuMegDAMv1Q37xggHyUyK2m6qI1GaJ5XiCRvE0k+EF2AM35AA+hN&#10;ugwuMQrgIpH3GpW8W5ovgVHmPW6096E/7yObfcD1HnzyNtszb5Ms3UwLNVcZJXUrNZItnByhJEkX&#10;1J6DvHQGO+VZdNIzfPwEfoXjDA48nrbUHGHyZfeuSAo2YaZgBSsJsJBq71sJIC6HIhUB3Ewic7wS&#10;KEC7g5FbO3Hn7WfIdRwTjDTsOpfewQoGV3dSpTyG7fESBaG3abq8Cchu45d4h5LzJ/zuL/i775Ns&#10;yf8gU9BDIvA9PMnvwmXl2LtIVD2JYjKGgqPSfieJcRMArqWlKI/nLR1gZ3JypVKeT0cnLuDmroaX&#10;N2ACaqGi6AL4CDrz8RJOugo0YJnZfwvA6N9EYQHWcl6fEiEqYTsyvD1xz2TmsRRCPJfNmoD4JTvc&#10;lMSpEqddyZLPvqFTWQvqlMS5UdYtaCgq65pciXvdrDTXOywZ7Uc43fTofuyF/MJM8PlWVkyisTbW&#10;fMn1YkzRmQZTWo+eUXR5fDzZ3OzYburZ4bYXAG/ixdvEKqmt0IcDNHSmsVEnGzea1kwVsimnmONY&#10;29S1h6Ka5K1O4CUKi0ZoMF0fHonDZOsjvAgjuNY0WFv7lDUj+JJkI/TMtxnI8Q6R/11e0DtEpRv4&#10;Js5DGc4zGPBt5KV3SaruMI38BpzxMhHnMpzvOnrwNdp+LpDJXwL4Fxn2d3ZfIHPKws3bRNyz6KNn&#10;ydAvUao9i7n8PBzxHGXmEyROJzUcMGsZ12oznrqK0acrTMWmcJPNioIMQJtjL0aXEnEPANzdAHcX&#10;NGo7k9Z3csWT1CbhjU5nkF8up1NlBDvw2G0xvplovy2Qfjh/FAWqaoD4BqXm27jiPgLEd9XCz030&#10;hJPkEfPXRB/ukA+oMfQ8X3+CG/sIN/ghXH7dKs+jDjVgaM8HvOkko+l8TbqG9gH6Ek6tKp4rlZGb&#10;sW5206EtCnGYISZHab86U04ZWQBuoGukTRSCTgw04PvMgFAp+VGf0wPn8mCXC7+yU/rcaJ8fj7eF&#10;jJfa4aZ9cHKk+VQIDfdTV7LtyJCEJnOPby/yRFOnNfk4qwdclcGdnea+74JUlEFravVxR0ZTy5Gm&#10;WOpjGq6t7fbQCPiwBbC6OI6xtYady0+4wXSjPcaCeblpkylGXtsFhdgOgLdqGR9RJj6ayYex7CzD&#10;4JNDm3c+5eUi9j+UA+AqEsJqWse1nLpFs20ZlNKJSb4feekI7Uxj0IhRpKFjcLyTJEqyXJ6iJKqK&#10;09vw4ZsAWdcN6MslNOPzXBc5Iq8BxgvMAD7LfLcLKeHmHHMrTpLYjQNO7T4ex4l1Fg/CGQoKx7Rn&#10;bi/JC71qku4uIdndIOJeINqdB+SXmIR5Rt8fH2xOJ0bysxab08nLTH9cjKnl6M+DA2twthbjpJOg&#10;xXP67FLkxQe9M2gG4NVwEeYxsJIhk5s6n0GHFZibGpazgBGpaxhz1DgVzXP8rEtIa1fhz1c58lXE&#10;uSlDP37ie2xp+pwm0Qckhp+QNN+GZ18g6p5A0hxHeRhh82kvyWAXb7cyraeapK6AZDiLfsN0KpsZ&#10;UKpsujUKqDKWU5qviWNiPm1LbYwJ6KMXbhATz2ihxkgx5LCS55OO5PcA8Edd/L5uzDwYeT7l8Yte&#10;tN9DRF2rB0fZSxH5pWgFNMJxoxGBvwDAT5lhJgDLUvkcsArAzzSdUmtjlWRZYHHEq8XId00ecD0Z&#10;wN6GT29BYyLi+lQK+75GWhH9bcGEsVNK5hwAbyJ5XMXn1hF515qHvP8FI6tOVa40GRxjWoe6A/Dq&#10;2sMLFkc5OREQpzJlMZNInEt3RgEgLsUbXAlnruaqR/9tAbwdGOQ7SQwPokDIJDRCdm7HJTEvQcu/&#10;TwDqc+KKRM13aCq9w1T3y0Ss8yQ/5yl8nKXj4IxmDFNkOMZ0zVGKBUc5FY4BynG4+nEcWEd5EY8D&#10;jgtQjPNsPjpJJn8Wi+FVuqovoiRco1ftNkncJXTni0S8y8h2Z1VFo3hxCpCfi4/gxogxA3tCTDNy&#10;ooZMF1OQKUJdKeR/yiEip0MrNI0onqHVSczEyOAUKoyeZUoZsVUFbdC6hRa6szuZnnMQrnqIE2aM&#10;atlpkrnzAPCsDP7QoEtIXhq39QF/58d0Mn+MlvsOv/Mq9Oo0J9YovHuI57xP+jR8t4XTqg53XxlX&#10;Hs9ZFlJkJkWSLAEYfTsfWbEM8NZAj+oZ0tLOptG+XKqqAPiIAFzG6VQpJxrNnJjZP2bm76c9QVxY&#10;OKVE9EeYh4fCuUQdHBC/PBxtvsLQ84JqHD1xTlv9F/hxtWLgJSsGZGp/BoieEG0nJvMIuEri5G3w&#10;yWKvG2o9GcCTy8belVxec48smtZmydgpzVHTFPeXR30UgnVKz4+tobK3lgi83jzib3wAsE/CgXOV&#10;+WrjO5FoL4Od9zCIeR8vZBybeBIBcho+4SxAnMMLqYSukuJFNc2OdUTdVqJuJ9W8HlXkiLgjvFDa&#10;Vi9N1gIYSU1bObUQ5ibgvbWPgdYY388yffIcAz9kJzwHeMcxdY8SwY7KF8BRexiAj8D/xqEY58i+&#10;L8KbL6OjXmWq5CV05XPakMSaLw38uwwduY7RR3z4CqXaqyRSV/BQXOP9m8xPu8Gc4fOJYdwETIan&#10;k7pDq3BRDw5yOnSTcLZRxm0lgWrD6NTACoZSwFyyBN5pd9nhv2VUVA2PdYylbcLV1wZwO6XAcBP0&#10;AsgxIucJTp0x/udREroTGH0ucfTf5H97hxvtHZ08PCdXoFenUB1GUHJ6KQx1UBBSAqlcooKrEBqW&#10;SzDIplk2W7MgOJlyaDfK1ygpPB+1ALghgb8fAPcyM+OQhlgXwKcB8EV8EDcaGLKIC+3jbhfA0Ii+&#10;UDuF/ZFAzONjgPx0UAldpI3A0oLf+J90JbuG9mc+DqyChToy1FLkAliJlfzAFsD6Omv8cVuDXj1O&#10;BrDVjRVdrUT3/XnCog/uYkQrp9lB2F4AKwIT+e3H1hP5WYB3cqOV+D4nAp9g9lg2HGwfAE6g6raP&#10;JSy7meqzm9Ge+0Ql4Hwp2sROJM4iqcvHH1xKwlaJF6JOhQyOww4NaeYFPAwYRgHFMRKbYygQo0Ti&#10;Y7QunWIwyAVAehW99Tpl0csUVy5xXQeENxiRepZRqUeI1APcDGPQjTEowRAOuUGqiGNw4zO0qF+l&#10;lecGR/IldNQLiuBE8+sMtb6JL/cWZep3c8PN+6gW72GD/IBK2LtUxN6jyvdRxXJzt3yFeZuq22l0&#10;2EGA0Ucrla4B/R7ANUTGP8xg8GOsNRjZHQSnn2FqGQtVTy+hVm7VaMM8V42qkOjgzSr7Ei0bmMKj&#10;BLaP/19DAA8B4EN0b4xoWr1VVJS0MT8OxeEaz8dFktsT8N4hnrcuSvMttkGA34WuXg54i/i9+QSD&#10;HLwp2bTTi//mWgBzCmCOqsYEX0sXcytThg5mz2OMKtaAPCZllnACVHAKMRPiDgNN7nYIxA4X/oyC&#10;xsP+SCiELooZA+zFGIy0IH4hUw8ReQLAmgvxXMc2YJHe+8QHYPXEaTKPbasHwM5oqe8D1wvm10Vg&#10;L4jdz3t76Fwt+Cm/205y1zZ7LQHHWukAWJPdNxChBeBN8PNd5nOi8zEG5mUhH+0HwMmYeRJI2g5Q&#10;Qt7LXDRFYpWUU6AS6bpcVYLoUYahp0bVIwoa7byABzlGByi1DsPzxgRiNGAt/R5hLNMxjDZnUSAu&#10;k8Bph8Z1rpsc7bcB4A0Wfh/XHjlA0asqIXRjmMSvH426HyvoMPs4jgKCC/Hs20iOQHFggQ204RoS&#10;2Y3UReZaZpS5kRdl3mYg4A2KCLcA8DsA+G2KCZepjF1gF8ZFJLfL2YzYyo41F1AuTh7QtHUsjKgj&#10;x6Eqp+CoZ+jkvoLx51IKK6tYm3tQWjmnjKKszEsNAM5uE5Lywo3WQKSsIQ+oovW+AfBJE9fOi07N&#10;NOZ0OcLpcoqb9yLJ2mWek/Nqv+J5UhXvoKRHfl4jlxLhagBdzg1RzCmWBwfOpnydzf+cg3KjiTx5&#10;zIQopsBTQS5QRSNoM1OHerCK9gPiEeYAnyjzM+eYiXaVjozbjZTv25kJAXilB987SPnYAjjKgvjp&#10;ABxYy12IwF9CJV4MRQHgf/n6u+e+uRDqiZsAMNHQber0AljD/SbvxvghALt+B4cnO31w3sstIevR&#10;oROMs4IuaHbwc/rMXtL14AL4xfgGIvQ6KMRGQLzT3BvdYQFcoAHKzJFIRWlIAsQH0Dm1JWcPXDAe&#10;ACeTzKXFcCkKwxPzkZ1KiEaVRO4GnG2tqA7dmNv7AeIgCc0Y0WycKHyEY3oEnnucROQCeu91Wtyv&#10;YyPUEsQbUIlbgOYiPFZl7W4ieh9JzQAe435uhl6y8UNYPIfxA4zBW4/vjzSn4mPgxJFmjG1Lx/ZE&#10;meFtwaYPIA5AIQaI0gcZENLHNYhHeAhlop+3D+LfPciR3gcYDlHa1iSis0lR7N9gy1H2cnMxNQYA&#10;A/Jktl+yhOYa+vGZuGB704xw7Pdz7HdxcynS1hNx6yj61DLcrxr6VA6Ai2kYKKbkXAWIGzmNmuiA&#10;6aQd/xCFIlGKU/Dic0TnM9yY4+QHQwC4i69t0QmGIaqS06yCRLiM56AQgGergEEEzkJqyyI3yMKD&#10;nMMstUK8EOV0MLsAPsi8uEGmGI0VcwMyQ+MCXuBrLHO5w1wIReBPu1nz0BNmHvRF+MCr9Vq83UdF&#10;zgKZkjwgfk40fuN/AOAnFwttEicvgrqSFYG9FOKllALoxDfa4Pma6OsCdcKY7qEKLmAFeu8eZX3c&#10;VSM0ptX5OtSFsU2YekjiKGR8eZTkUVU5prs/O0r0HSeJA8gC8Od8/ARHbDHJRRJTyZMBpWiEIvAu&#10;BPud0Ij9uNMSoBBJADgFHpyJIlFEE6g4YiEjRCvU8ElVqp1kpp/ZEyMA7ghVOHkvhuGbwwD4GBHk&#10;PMC9wsIVRWHxQ227f5toeuVAGFEakBCJevkZh5km38eA7g6aULuppvXviuL9aN6OhKuGkDiy3RLH&#10;VhUjSIv5W8uR8Cox6VTg6qrEtFSraiNRv4u5Dp1E7w6iYBdHeDvUpAVKM0hRY3QPg6mp1o1yIxze&#10;EUQ3MMYYOiKO7QlG6QgyI3SZDAE4PY7w+T5uKHHVFu12gypVES2LAHMhwM2n5FxIZC6jmlYNOGtJ&#10;blu4+onGhzWKlcdTcOSz3NziypIa5eSrY8ZchVbaIkeWAuBCPp5DZNcWojQicCpUJw2alUUELsD8&#10;LimtgmS2jpkXbXYeBF3MzJUTgE/gBT5HS9EVIrADYIc6CMAWxD0R9MXJnRaOIhFhAfx8KMZ8SfR1&#10;AAwHfoIf2AEwNEGTKTnKn/CoErI4sGS0rzWB5zUAdunEZMnM+74LcHcAiksfXpl4fKZ3bfWU50Ll&#10;ZEw9z0eR1+j6fTmmCuBGIjTbzE8Ddv6eR+jBJ8qWYiBhjxmcL43MWDTiAKuldjC9fbtG3JPMHSAK&#10;J0AhBOJ0EjltoCwgscnBG1CML6AGk08TIO4heg6zUGZkJ+0xRK8+zC79uLWOwGNPwn3PIp1pCctF&#10;ht3d4Nh+h+P6KuqAih8qhHSyfad3Zzi7JxaZDkBbhZMsn9+Xww2UyY2UDifXlQG9yWSeWwYT5LMo&#10;suQRzUoAQRUAaibKdRO5O4ng7fDNDm6OTiVoSIVNDM/rxXXXuzUM3h7AwnHmXZCYqVWqATWiDsOS&#10;lnw3QhlaoEftSFwH+b5urg5ae7p3BPN3BZtauGwpxZx8KEA2z1ueKBWzhLUmtppI3YS82MffMSiP&#10;CGagESL4GH/LoFYIcKM2AeAa+G85wC8ExIV8Ta68D1wpgDiVfCAFHViFjCwM9PmcLsUAuAwpsZZO&#10;5hYMPV2Y4/uZynOYGXLjxSggtNVfRQu+04Qnup3xV4D4Uxxp9wCvBbC1V5LIcT3qw+wPpXhOFH7G&#10;ZYf7OT1xqBBKzgDvc5Ypa4q6mjo1mcedjSYV4qWnmdOtqtnysm/Ytddd5i5AdM087uf0tZM7Nazx&#10;nd/3IxmENJKVJs8X+CFeQiW+4sZ6cRzwHkdO44QQpfmCz58sW2YKAHAKL0QmUSSVF/QAPHg7voht&#10;AHhnyFQWlVDYAETxUWjD+ISz8UjkYJjJjkKjVNMnXolqyrTNvKg9RKgB+O8AEXiAo3AQ4X6UZOYE&#10;5eTT2uSJGnEVuextJWApHOXsjdNe43Ze9E4iXCNRuB41oHZzsMnk5+/GVbadsVdbGf+6k4Er+3Ca&#10;7adClsDfJUqTwu6JLJpOS9Cnq6lmqaLVTnlWq11bkcnaKdO2YZBpWU4Gz8nRwRLBVoa11DPYu4oy&#10;eTnKSxmbNEvRg8u5Iasp2tSwlaicn1mkSh3JWwXgruXmat4abJrZeFrLzN4KqmbF/J48PpfPTVxG&#10;kacam2oFwGygBauXGRyDqBWHUBwGueS9lpOtk3yjkauGq4KriJvPRl+iejoUJJVTIpXTIhU3n6Jw&#10;JjQin1OrCBCXIafVaKxqPP8jUzgPZmCLzcPeSTHDATB5BXOB32uRKw1/SQfjpQ5G0ZmM485egLkb&#10;ExRR+Qsi8mPRCdSJiemUqsRJXbARGB6qCGznQiiJ8w33c1UIdy6a91GFCReoXm4r0HodafqcvnYy&#10;gJ2ozGgrNOcvGQgoAL+kwfMbIvG3drOnFIoN5uHYBvMIQH+Bb/hs1WpTjtSVylGYAQgsgGMBMF3K&#10;25gSvp0K1M5QEjpKzAcAchLROANpLQt9NEdmH8Beung6kYcoxgvXSnLTJYM2P3OIo3uISHKYbF+F&#10;hxN0357FB3AZbfQK2uz1xHBkMXZMIPJ3oxu3wS2rOH5LFFF5sXOgKOlQmVS4+B5GX+2i1Xw/Zu99&#10;FBziUUoyuIly+VvLuIEa8SZ0cPUwhLBPPXuUvg9x9UKLOllt1Ygxp5arBpWlnP+tiKJNIVcxyWsZ&#10;4C3FNlqNfFatDaL4JXL5eC5fnyFDD1XKbOhKPs9NIT+/aA0dEswwK2evcTlbn8rYZlrK95UC/jJU&#10;i3poVS/OskGqa4PIboeRKYeJ0IcAfBdBQgNiarjhy9CDJZ3lA94snrdUHlOhGalo5imoECmM68rg&#10;5ldLURHacrkcaVTjFIFdAA/Dg8eZC3FWLUX4IW4hpb3LQkONV/0QX/AnndCIDugEGzp13e+CUsgr&#10;zPWIBE+XHe6nJE4R+LlKtxrsJ9eZJvNYHVgLv7XXGPXBJ6O9DsD6mBudNWNNcpsX0ALoZAXi+xTi&#10;1cA/rR14yaCTr44xM0IDTyyAuUFObKJauBkevBsAH7CFjBLM6IlMs0zniU0jksThQNvGi7yFKLyF&#10;+v82ot0uQLxXfBhtOJmZEelYLW0kJgIW4M6qhkZoO3sb0aSd4kY3ID4ElxskmhyWKsFwjpPs/D0D&#10;WC/KjQWFsAAmCksJOEjlqYU2nXquGtSHOo7SRooDTZsCcWmFIDOxs5hCirTobIBbwJb3cvZJNDJC&#10;to/IeIzl3+f2xpjLu9F94dBvsy/6JtHyGoneWbzOY/x9w4rEgLOG/60M8JZRfawlAotGNDKBs44I&#10;XSpPBDeI9sPJ8JOBFyQR0CfxfyYC8gSuVD6WAaALWDZewcb5anh5OeAX8Ms4kWrJD7TrYgCADwLu&#10;I+qE4bkZFM0C0JpypBOrhAhcgKaeywmYzgmUxGMyiVwKWnoiz10S89gykCALyR+KKSVXYgpqoC2/&#10;hcbQdlrqezN4bgHwCebJnSeRU1Pn23UOgLWR866oBN0ZnwDgexa4EUTeSEsnBODHROKHcGUL4Kc+&#10;AKuc+w0uNFXitJ1ePuBXlTinqdOWhX/gcuUwG12VyMlyKX3X6sCvNGC3eudN4l6BXRqzKn8AGG+w&#10;qnEv4MBPxzbyMyhoMN3yKQOz7w/vNmPsp8ghkUgg0mQRubKZg5bArjNRiK24r7awcG9rIN4Ahp3s&#10;wqG2P4xIDLVIQmLLoG8unZVdObyopUS7Wo7JFnVpqLCBFDaAHbAfLjxIFi59WP7b40TlU2T4KkRc&#10;Itu/SKn3OA6tAXTTXnrMuklceog+hwD8Icz2vfDOg4Cxl5bzVrqqq5czWoko2ABwWzYFmG5M4CPM&#10;VDi9M4K9zRFoy+yGoD3qQxK1z1hZ+1k8WvD+CKb24GBDwbgIqE+QII7RpT3KpKJx5i6c4vvG2Tg0&#10;BHXp5GfXQi1KiMDZADyREvN+HhPYq3eA/3UPb+/nVNgNwJMZg5q/RP4QIjGURBG4AjqhFV0dALeX&#10;9q0+IvMAN8chOkX6CQ7d/PxmorBGFZTChwtIDnNJRDOY8J6MnzoN1SIN2S2Bbo1EktBMijpFaqnH&#10;J6Jl3/UAuNkH4B4APMRoqXEmep6rDDQXK9nGCo14h/FS2on8CaAVjfhU4O3B2deLl7o/Bh6MIgGI&#10;H0MjHgJiZ9Ghb9WsnQ+suRDqvNBCFrimSyG+3xPndB57L9dOadvsqaQ95bLzIuDQzlgpyWTOelrX&#10;gWY9xrrkcuOGkZfiKTeRdcVppBXRX1FdDjU7UMWeAk6C93BwjzmZt9iUUNLMgO/l8yLkU+tPhR7E&#10;EW134QPYQlfDVqa1b8EjvDnEMbjsw9QSj+EnGSqRgWKR4+teruBFqSGSNFFS7oT/9hM9DpGIDKOJ&#10;jkIjjmtZCoWDU7woWp11Di34HIWJM/gbjlIm7mf2wjBH5hgR+jhqwEl69U7tCTUnAeVJFpiPAbZh&#10;juV++KVKud1UtXoAgyLbCO8fRc47TVXtClbOuySHD5JjMNQsYrhJLKaaKBo6o7E5LqFFaRH9aWxG&#10;SmaxTGIs3mT26O0Lx4ijmwCFgt60NtEBInU2YE3CZirOvVfPBwb5TdCYTVpcSMk9SbkAW09FLUq5&#10;gatJRutJ0rSiq4ubrYfZct0kvT2szupi0n0roK6Hp1fxtYXowRk8X1mcVlmoD5mchNk8bznIj9lU&#10;JdNQV7IouOTznJTQFFCFXNiEQb6dMVU9DHXpZc7cIIb+w1CIsRIceAD4ag0VycZgErlwQByGIhGG&#10;LwIrancUQOZjRGRRiQdwYiV0ArIFsDoyHuHw0p64b7WJyLdm6ynvPwF0T2WhBGgvZLTx+H5/J4C1&#10;4NtKZSgZ7MF4SulXl7fF3gXvBIC1WAZTu12waIHseIy/oivkxUmGD8J7vzyRwimRbR4dTjLH81aQ&#10;wVOkkKkFn6y4bSrATCDa7vSfajaz7GULC6w3MfR6c8hsuPFsKnUzKHxAJ9Q3xwuYRTOoY7VECeAF&#10;aQDArUSQbsDbh2F+EFlrjITkBJrtKcq5p3k8iS57GlXiNMfjSfwOI2jFfQwNGYb3nYReXEzARYY+&#10;e3YXZm2AfIkh3eeQtE7i2BrHQHMEejGIfj1k26M0tIWVWADiqLbUk0C+S5L4WVq0eZy9mOEiS5lR&#10;vML8QckaVhGsMC9TF7MbI9b8KJ32eYohz+MjMdvgTd4VxKLEYLRbZo5BOdpI5moBXQlT6nNjWe3K&#10;/70N4G7mpl7P+Ket0JA4+YuhHkXskatETVGBo0U0CgWjm0Xp3TL/8P2d9Om18lgP7VBvYSn0IRfF&#10;IoOom0Xilo1mnEknSAY+iFykvyIVMmiSzUUOLBSAUW8q6fpoBMCtOO06GBjTTU9cP6b2YSjEMSjE&#10;WTqTr9Ri8WzA5N8ShjNNF6cRIP64k/+xk7W/nZxM3dAIqMTjPiIy1xv/AwCrI2MCwERgAfhrAdWz&#10;avZLZpp9xbwISwk8A0y8b7udGDYCfw/ARNZJALZ8WJIZ0de9nMmVTuXvMTz6mSI3Y5uenU5ADUni&#10;Mce8PE8H9fFi887BFNObugQZiiSODDwVnqfEKJ3CRUIEYKUtZyMRZ2PAdLOBCLyR6LtVURi31l6i&#10;cByJXTIurTTUgmxtoSTrl0mmnheliaSshauDFqZexpMehs+NC7gAWEA+ThSWtHaKmb3H4Xdj1PuH&#10;Ma6MohGfpnvjMq60y+w+vqSqG1rxZTTac6wGO4POfIbHE9vQQOV6Q9I6AnAOA5zDHMNj0l0BwGVU&#10;j5uYaT5MBsgZrO1iB93LItZ2ZbGqKwn5iArgS1rwv4aDv4SLf05J+2Oi/k3skadJpIY0ckAd2FCq&#10;eqblVKwMQBWZw8ROSYpszyShjdfoAZLIPKJtGYCtRiprgLu38dhlTwgllUzQWc6IWsDbBN2oQaYs&#10;Qa4rIGnOhrpl8nfnkPDmQh2y8EAIxNlUMPN4vnLxgwi8ZSg3VXg+aujwrsMT3AD/bUZGa0MLPpjP&#10;fA8oxDgU4mwN7rw6Su4NwWymB7ytUKc2Suut4XBiRV8BGFrVFYkiEcncEKgElwXw4ytFgCLBTlHX&#10;sm8BWBRCQHrqUyFeWLBptu/3J/D8PgA/58h/hm9BRRJd3+tQfg2ARTG08vapOjOYE/EFeu+d3m3m&#10;Zi8m9pEsc7krjf0K603B1ggTB2ATSWSSSUzSiKRZuK4ymIsWTxTegZFbAN7ARva18ODV8OCNdGts&#10;D5wOvZiOfwIQo8Um0Qyazg2QSwZegoykqpSqVQJysypTFBf6SdIOcyxq59oY0eUI8toYftfjHI3j&#10;dCocRSo6RoQ5RbXuDP1pF7V/mbLvHY796zRgXmUQ4RWqdpeIkpf3UQDZH0abPNSCYsNxZDj5a0/5&#10;+PVJov0Z6MslTOA3cKbdpCv6DvMgPkjl6MTUc48W+8+4kb5AznvKTfKEMvXncXQ30638Nh0kpyhA&#10;DFNl68IL0cTN3bTW3yZqeayPzeLmzmbwdxYRNRtA5lG9LOLkkZehmtOnhvJzixZ3E5Hb4cGdKxag&#10;PGjp4QK8FSR9KDZFaM25Un0oQ6dTspb3IZ98IQ/qIODmQ7d0FWB6KuFGrMQ+WoWBqQoOXIOppx6P&#10;dCPFjFYG+/UwumqgiCIJ5eRTdGZcYjbE2wD43ZZwkrgogMtW01auFjpZAPTdNi6i80dcn3VALQA1&#10;LUVff/foMoWM8Xg7XtXZVi8FYRtSGtMpNbdMVEARFXXiua+dyB0dNTFCykMh2OUAAOjBSURBVEct&#10;JjgwXy8K8BQvw+sohE3kPADW0GtxYnFd6w0mkXt2KsFcaVtnapBg0uGM+QwwiV/hZ5ZBDcJZbhg9&#10;FQul5gOTVSdTQk7jRUohiRMwd5HEaUbBOiLxKrTX5QFTzTrAu4XH7QB6FxKbda3BE5NpfBSPzlU/&#10;GQJ9FaJ8HUdpM1Gxg5kRPRyN/USWIZK6EaS1IbjdEJW6I3KeYakcQrAfBcjy/56F613ECnmbtbnv&#10;cd1gmvw1bJZXdgJsAHYJ88+VfcGAOMRcJmqeR9nQ0u8LqBnnSQhPyJ7Jz7qMc+0GGz91XfN1cryf&#10;GEK3M5k6HQ8C7Cf8jLv8jHf42TeQ+S5gujlKEnoILttBpU0JVzMWykpoQjFcv4BFhjnMyxDvL4Bi&#10;lBCl5SSrlkOP5tlatni2QmtaoWVNqBFN5BUtKCYNBIZKAkQRik0ez5EKIAJwFhE3nxuvmObaIuYA&#10;F5DAFnKDizLoKieBq2BZTClSWhl5Qg29gvV0ezQxb6IVP0Q3xvZDhVQM4cAnKvj/q3HhAeI7Tazf&#10;VQRuFYijzV0eBeL3m4nIjWxB5fOfEpk/BdAOgFWJmwTgrwCX5aO+RYd2UycKhSLwZPC6/XGvoxDe&#10;CCyzkLeo4U6qFIWwANaScfFkIvYTdOB7I3vNAOtc98BxVzJzazkRNZSiwPw33jD+b00xkazX2o6F&#10;MgEZSOudUigV60rgeJQveCM+4XVcK7iWYPZeBXg3Ad4t0IjtwcxSQ6PdB4ATyMhTkZsyMInnUZYu&#10;IypVc8M0YVBpJznp5GjvIVE5hCIxghoxSNQZ4qg/zIs3QNTpV7JHhU7J3Flaja6lBGKPDDO3U5DD&#10;6MC4jWJxg8h5iSTwImabK4DwKgC8GQ9AidAX8dyeo1Bymhf6BP13x/FbnMVieYXpkVdzo80lxqDK&#10;0HOD6t8Novc1NpjegFdfJ0m8DLe+sJ0RTVzi10OyS6ogQZRsVBc2fLgSdaECnl8OaIugS6Voz5V8&#10;vBZtt56btR79uo6o3aT+OuhDK+3xtSSC1YC9BtBXWPBOtR0geo4yAHEmYM9DLivhBiwjcS1WC70F&#10;MJyaE6SYHsIyjP4VnCR6LKV3sApXWh08uInBLy1M/OnEVtnPNqcReuOOV2BKqsQPDYhvMCPiFlz4&#10;TgO9gy1RRF4XxJHmbjNUoo0CR3s0i79jHArhRmCVkmVd/OroZjJ+dWXQ6iNDu51CKa+Ck8SpK9lO&#10;8UEfnhgh5QO221pkZ0JY3wQlYYAr+uAoEc6gawHZHXYtBcIuPxTvpXT89ckE8+HBzeZqyzpztmGD&#10;GSxZZ9ry1putJGmBrNRaSOSd99abJmouUpkkIkAbj6KQxBOehvc1mcc4qME2mhkF4FXQiaVE4RUA&#10;eAOqhBSJbSRyqtRZ11oYEZwkMI3ZapmiE1SwFJ2qOVrrlNhRLm3TQmsi3BFowBDVuoNw5D7432Ei&#10;32GOdF1HNPCZY/K6xqbSVXGTTuZ36c64hWFdBqCrRFoHxFSeiMqXkeOuURhRdU+04bhoCdbNUW6G&#10;EYA8AscexQQ/Rjf0EbojxpHUTuyLNifQjE/sRoNmWff4DpZ0b4+C4oRzSgTDXxey6Ul8lbUKGqel&#10;ShwyoYoPVYBYGm4dk43qqTzKidZAMtYibzQnjkYONKhFHs1ZenA1z6XAW0ieUAiglSukYZzK4pTK&#10;pfKWD60q5v8u5f8owmxUzN9dxt9fquobDr5CPMHFjK8qJ9ktJ9ktp2WpGimtlnkZDUyFb2NHRjda&#10;8CBKxDgdygLwBQB8nSk9txtDGXSCfNikyAt1IArfBbifdcaaz7uXmEc9S1EhFv0wgJVQaTeGuyv5&#10;S/rhFIGttuubiyb+6w72c3vkvAC2/Jg1sq8SOIceuD6Jrxk/pWntL6AtTgQWeOl3o3nzSt0K2q6X&#10;mlO16827I7nmYl828wYWmNh5b5mgGVPYjQwtkMIAAPdCGw5ETYcLU6TA55CKHyKByLoLCWkTwv4a&#10;aMQysu/l/vBhJXQAeHPITJI6p1JnTT/iw0TiZGnKRJsSJKNKIpSUCdGJNvwJfRrHip9A1stuXsBe&#10;bIYqPQ8CYi2nOQl1OKuJkHQsX5KBnV6yd+i0uM3MhhuA9CrR6gJ88bx2c3Dsqm3/KvMgrkEfzhHB&#10;xqEnI0R0Td3sXE+zKVcr2XwL5vhG5Lw6JKy6FSRmmNUbVy2E4gRSPQzBURfK+4F8biF0AMqABKYS&#10;eQNRtlFVRiJxgzqyceApIqtoI6rQBt9ts6MFcNThu2ghmWtUgybfW0GCV6qubp7LPACcx/Mq70Y6&#10;3olcwF/MzVzMjViE80yXSxtKMO8IwAJtJQaoCihVGZW4CpLdaga/1GLar6OBtZ5ErgUtuIty8iDN&#10;nY4SwQgtpLQbRN93oAvvt4gDQyO4PgK8HxF1P+H6FH58vwMwt8vM8wMR2AL4NRRCHNidwuOdSvm7&#10;AewmcM7QawfAAi8VNrqfZWS3Znaow1cnUs2DwQNmhCnjRfDPYvjm271J5vbhfDNcs9/0VcazfzcM&#10;ILNKADqwGYPMbiJzAv1vGYxVzebIy6JEnEJk3kc5eVsgshGRd+XCt8xyrtXw4HUkcxugEZtUqSMS&#10;76E6t5+fo0icyPdlaro7XLucsqtMNnVk5s1otJ2yS+L8OogM1kMvmCyTB8n6u2QKZ4jzCYzrp5lq&#10;KRCfJWk5TwS9Boivw4OvQyGuANrzCP3ntCVUVIL3rxCVrxCNL8FlT8FlRzDDdLJYuxFOKr9uOZbH&#10;EuhAPsd2Kq3yyRQhUpDAUrk5M7l5c6kuFkYjW3ETZvP353IjFwK2MuhCHaDVaFlF1SbA20JZuI2y&#10;sFSGLtSPDrnL4L8tcOYW+XwBZr0aX4neJdzEBQA3FwDLO6LhiWmUttPwaeQA/lJce+WcHoUqVnB6&#10;lGqMKtSniIgrAAu81cyTqCKxVfQt1YA/OHAVrfpVJHLVzD1uSMffgbG9j0UvhxmxanlwFc9TDRSs&#10;ETkNNeI9C2S4L9eH8N6PWtGG4b73SeLu2STud1AI6cCPaW1XEmd1YBndsTZqMo87G9gWKzxdypMj&#10;sFbNPqf0K4XDWavltNFbD7E7rd0H4K9YNfDtuXz0wHWmET9sHoNMatFc3xtMNh+M5pp7Z2rN7SNl&#10;Jp0K1nINUoYebECg3w6XTcCok0F5OIsXMIcrEzqQyAu6lwi7FQViNeu3lvu9BeinWxCvCZhm1tOx&#10;uwVJbTtA3k3SF4+0pj66DLL1PNbUlgnARN4qXrBadNtG+GUbhp026aT4fwdJKvuJxurq6OcFHYHv&#10;jdFCdJJIc5YX7yxJzBmO1QtE2ks2icO8rXkTRHIN2rvM9+i6tjcYGoFWzOMxHHHy8Wr0Va08t8h7&#10;pQwLKWREVioJaxLVtCSAnASI7cXbGQBZoNYEnyyqcAX4J0rxPYsu1MipJseaJnMC5HZA2sn/ovlw&#10;7fyOJqyVDdwkMqg3aBUDMlkpFKoQdaeAQJBLwpfFDZHCwL4klJpUviab7y8mIa1AYRB4LYBRHIqh&#10;PeK+5SgyirqayKPB1mWAt4RHu6keHlxB13M1W5+aiMDtGNu7c3guMbePy9wuPZgo/HYD4whQG94H&#10;sB9w3bVSGupEK4oL130KHQ+6fheAOdIF4EeUbR+rLUgJFn6EZ1bjddrnvaOkXhuBbRnZN21HfgYZ&#10;ddxZaDLvcFM4bUR0etAF/dWZRHOnbYdpRk+toV29m0jWQZdsG8dxGy05tw+lmA9H8+FMGxDEl5oU&#10;KMVqRPktUAQVJjIBcCZJXT7gzYMHZ9KFkUiD4+6wOWY9C8CXC8TowisAryLyGijFZgC8DVltN3xY&#10;fXTJ6KVpRLQsGkGLZHThxdIE+FJJbJrsQxRr5phVJJNd8SAA7kTPPQTwBpDVhvC9Hmd6z1kaM8+h&#10;f57Swm2i7UUAfIEqm3YYnwfIlyhyXEK3vcrjdSS1Sxjfz0BPTjKhcoyScT+Vu3aqdk0YburRZGuo&#10;lmksQCnKQhlvF1NByyMy5kTRTAmFyoHD50B/CuGoZUhdlRz1msgp3iv+WweQm4jGLZSA2+C+nZLL&#10;FIH5n1q4UZr5H2v5vnK+v5BELZ9cQC1YufBg+SfiSeASOAXSMT0VchKVUi53aYO4bxENoYVcohCi&#10;DaWyURKNS7ShHvAWA14Z20u0bpYmzyo1eYoHC8C5JMP5mOYB8Hn04CtcFsAA9f02ANuB4oD++1kP&#10;FTlV5xjB6jjTfhDAJHIkVbag4JPRrMSlBYg+3qskzU3i3OHW7rBrd3KPI6lRgcMHYSOwXWpIVY/B&#10;17ZtSLIc9sinmkUBF37MaNVD6REcVzitMMV0ISW1k40XMFW8iIrYheZt5tOjuQxcKWOWW6mpp818&#10;JS6vzQBRQM3AtJ4FD9YLmwelyOIxhYi6H2DKF6FkbjkVuqVc4sQC8XoArFkSO6ER+/Dq2ijMzZAV&#10;O8fkU0rN5YXPIfJYdQIgNOBBEKgaAHAj4G4CBA3y32Ji6QOsQ9CGowkAl+ElZ1jteoaCxFkownmq&#10;ZeeItqf4ulOA+Cwgvkj3hzTia1TrzgKI4ygcJ0kST7CddISqWh/Wxx4MQV0M9m5bT+a+kSZOlIY2&#10;hpI046WoRSKrwqtQySXOW0HUrSLBUrtQDbSghiJFDdG3lqse91gTN0ArIG7j79XKsVYeGzU7mf+t&#10;iihfSbJXTKKWB1izdMGDM0jiErBsHkAJSuBrsjh5yrjJyvi789GsBeJiijqFdF8oaXMB7CZuAnIJ&#10;CkQR4LXrZvEFl7BxqZR9c1XxnABp+E8y6fXLoQcRb7AoxCWuGxh73sHg/h4Dr+8CYutMo4SsKtwX&#10;Bxm1SofGQ0zutpT8VMP9NFBP2+O1yAUVQhxYJd2JCAyAFSUlowmwXtDq7ddV5zTh8ulpZ86aFIhv&#10;WGj4I+Y5/IiI/mM+9w1zHp5jUn/GVtAv4NuX2zeYAio6cRrWQTQogWO2JEebOsqyNWxeryeTbyUb&#10;v9WFmWcsjRFFy6APU81OgLcNcGomWhpCfTJAFnCTaCFKIHrEaWMOR+smjt+VcOJFyHGL0IgXU+RY&#10;CgVZSTK3HpPPVjhzPGbzTLnGuBF0M2TDq3N0IdPJwVVONJQFsZwoXEkJuJwsvppEqA3w9RBRZeQ5&#10;TNPmGLz3GBH4BEWN40hkx4lSaqc/KWsmlkMVL06jK58jAVLT6DmAcIrrtIojPB5BohvW/jUmQB4C&#10;tF0Y2tvx9baLxlBosAkXUl8DykGtWoakKPB3NKBd11KAka4r3642NNUBzEY4cQvKgvzFXdyArSRz&#10;9dyQ1VCUEgAs5UXRNov/Uy36KTxvyfDfRDT2RNEHfkY6yV8eN1UxnSFFnCgqFRegg0s6UxTWJS4s&#10;/bcMTVv6r2iFFAlF4zKGIpYy9LsMX3AF3Rl1DDpppMmzEy6snckn2JVxsYrWLSpyd9iX8V4Tc45Z&#10;vfWxhl5bOyVD/zDwPGL43xMGnjxm/NREKXkygKXJOl4IJvNMeCEcCvGYCOoCePKEnu/tySCKPzmr&#10;hTHQDUZEfcsywx/ZFQI7bLXv+dEN5vPRjebrK+nms/EEVi+FmEQSlgNMYNSk7914WQt58WqYEVaP&#10;vyCVF0XdFyexUT49lWs+GEo3JxviMIds5HijO1lFCQZ4pMBfk4nAqQjxabxwKbxA8USQHTiy1sF3&#10;FX0F4FhAHwP9WIzEthIOvBnteC/FjUQUiXS05AwoiOZKZAHoDI7qTDhhHiDIoyKlcVUlRLUSdTkD&#10;nBZ4bRcl4m766vqkSuBnOI2EdowIfAQePwYtOk6kUjlaydppIvApKlZnNfafF/kML/BJxjCdIlqN&#10;8/ZhfBWHGGMqqa4PinJQ3FsUwBdB27l5WvR71aOGlqsKmsYEtFBBrGfxTa2aNnkuq/jfa4icjcyG&#10;ayIRayNaHySatxO9G6AiNdyI8vbmojCk8D8miXbxmBBJTyE8+ADRN54TKJOTp5BpPkVQpULK4flY&#10;TXNRSIoovHjBK+C674sbqyKXz/8iAFcyELGcKe3ldGZUsNixht3QjUlq8mRwudZt4Qu+VM2sOOiD&#10;hl1/oBYjRq5+gonnnqa2izbQL/cFs4Mf9zM3rT/o+wCW5VER+OujdGXwKAC7bfVK4p6jET8FvI9I&#10;5NyoOzGJ8nUFDslo8lMAXvl7v4YifE2n8ZcMsnb63HSTxDF/LdMcr1xnMsiEE+BdOwDTaroZMimD&#10;Vu2LxRxCN0HaEtOYGGXK0Rv7s2hi7Nxhbh6MMw9OV5uLbYnQBCIsiZ2m9KSSdKQTLTPhiZmAOJ0X&#10;L40uhXg48jYWga9FgVgGfVhEcSMaDq1rGWDeQCSWf1jacCI+iRSohDtXQiDO4eYooqetEJthAdNx&#10;iolupRjYq2i3aaYxtJOp5GoQ7SMSjyKrjVPmHSH6jgDgo4D3OAagU2impyhknIZSnCXSXiBjv0DC&#10;c5b281PwxNMkPCcoiIzBJweJcP0UUnqQ7DSQuxX+aikAPFRrc9WsqUut9O0CMIBuRvarZ/pQjZo1&#10;oWICcDVXLdSgjufARmLskXWUkcWRy0nuivlfcoiyyRa8apJlzjI38AGKO3peE+V/4H8rg6cXQoPy&#10;AG8BJ4ToQwWuPEVdAVWXC16HFzsJnjX0cGNWMKHHBXAlnRl1DNBuSuZE8EVgtRddqGRfnJ3WTnsR&#10;0fcjthZ9iif4vq8b4xHUwQ444dJ4qe95IVRK/kaLuDXK6f8OAFvJjEII4H2Bk+wreyGl0bT5fGwL&#10;lIQh2RfyzMWGnSaPYy2Ouz5vbRhRdIE1oVfsXcaTs8gkAMZ8fLP12AcbqP/X4TcowXtbSgS7PYDE&#10;1p/C/oVgU8zyl2yOxkz4YBbfkwWHzeRIzLCRk7eXLjT7ov3MFkYvraWgsQxVIhrQR8GjlwDotfDh&#10;TSga24jCe/FTJJHQpdNLl7lovvUR5FCqLqAhs3CJxlXRUkOiVEz2rspdDRGxgWO9jWjZR4QaYnDJ&#10;CPruGJn6cajEaYoZZ6E/5wH1eapv5ygnX+bjV61ejEKBTnqOCHWepPUc1bwzyHDH4dMjlGY1nb1L&#10;04OQ8zQNvYcbplPRWO3tgLQdGtFuu4UBqOa+2cj7hqkg6arA7F/FY60tbHCjafUuNKgeEFfyPBVz&#10;kuSpNEy0TeX/VO9gAkCOR8kR/Urk+zLh+wXQmUJoUi4yXy5adYFAqcIFEVdAFkjdKpwLZvd9W5nj&#10;dCmB/4pCKAJXs7SxiTlwbemMhdXOZFSI40hpohCKwO+1sASHaZUfMq3nE9EH8V/1xdFK9Lg/zDxn&#10;Us8zB8Bff/eYVbO2lEwElhf4G8D70qdCqCfOpRCqxL2OQrjS2W8/EoHpLn7OdMnn7FX70o5NJflT&#10;AsfveEZk/nQ4wXQmxpA86a5fwHytGJO9NgIagZS1Ocbsh9Nuwdu6l0pQFmNGa+IiiMRhSDlEBfwI&#10;n45nmJdXys2Tc2Xm85OlZqRwLWK7KkZwOqKv+GsWkVfjpbKXBcCtA1gCM58ixhxUiOlmMXpyNACO&#10;nU+1jmRwjUCMW2sL13566VJj2bjOC5sOlUgTpYAfZiPwZyNV5ZKxawK8HFrlvlkTktraRSPEhbFW&#10;HsP0fiIRmyMJ3VmWtZxnacsF6NAFKMZ1DDpvU7W7zjDAS8xFu6gBgHgFrqQAbE2uRMk4zoiqI/Dk&#10;Ecq0Y9wYY+jQI6gAAxoHAHA7OAG6iMBdGtzN21ZRoNmyETNPNXlEFVcNf1+D1u3icWjGDN8Khahj&#10;82k5HolCrQPgf1B/XhJOtQM4+faxZzqO/zOVEywb7q3oW0DimU+hRS6zPAz8Beo49tEDAdQFsuhC&#10;HsFFj7pelZbRh+HAZcyHqGA4eI0PwO1IaZrUM1KIDgwHFoW40xzqWClpK7KmdvXEkbhpRsQD+O8D&#10;xk490f6MgZAfBrC8EI6MhjogGe33JHGvBbFWcBFtn4xoUAnFC7UVoTg8p7dNktz90a3mXM0KU0U2&#10;ngJQkqIDTMoiNp6HYYdEu83bvMTsxcu6iiNekyfzaLGpxczdmMKQOyyEDVj0TtQuN+eaVpu7I0nm&#10;RzfqMEevM7vhzwlQiVz4qiJmNoWOLKJpzhLW0i4LIrowEDB0Dk61GWbFfKgEdCWKS0BeRnFkLarF&#10;Gm6o7bqpuJGS+RtSudJQJrJwZclDnEnEypZWyrGsjo4KANJAr1kjXLFB4OJ/GqZ37jAVuMNEqVGu&#10;cYwtp+DEZxhTdY7rOqNWbzL1/TpuMwfATIVnkuXbWVTumNhzWUP+NCMN4/xp/BRnZJJn6ctxeOgY&#10;EVG7Lw7xu7QyrA+tugdloYuToFMRGY1XhYkmlYwpYtRLkeCxiiROQ7MLiay5UKsc+HwWtC0FwO6l&#10;Y2UHas0OOlripKmvXWjpWwndJUXovgW48aQ0FGAdLWCyeyH8N4c5aAKyACwgC7x634m6TlKnz0kb&#10;Fn1wASwZrYGJnK1IaZrUo631x4qgVFAIy4GJwB+SvH3sArgXCyUA/rwXHkzy5ix5sQCmrV4T2onA&#10;Gu73JT1nrhdCUyAfUh17SNL1VGNPicCqxL1OhXA/5v3cCwoVmrbzaHQDvgeVkAXejchvzH7guoSz&#10;6CAlxUbUhVwsfymxC6iIzTKbUAl281i+azUu/2izE15WHrfCjNWnUL5kRi7LXVowdrdilqncNQXl&#10;AjM5q6JeXi4zZ2q30rRIxCRCptIuJCktT9GXozEHapK3PIgIzSKYKPY5UFJeTxReNX+qWeRGYkzf&#10;yzD6rEDR2EiVbrc2H6mrme9PgkJkcENkwYWVrQvEmXDEHJLOYhlk8BjUYISpRyVoJQr3kKwNQiOG&#10;mWo5qmF/DM07wXVS3gei81kAfRWfg7wTF9G8LzCS9Torsm4zpecmiwqvsVzmAn6KM6rwoWqcxgB0&#10;An6tyUFHOc5HiYqH8RUPURns902L7EOp0NXN1QmwpVY0AGJJalUAuJxL68fy+XtzuMGzNBgQuSwZ&#10;AOt/3UEOsJskNmW5H3SBhA3qVowS4jjOaNCEmxcwtFoAdqOta1oXWF3u6wWvVSZU3EAjF4WoopAh&#10;AIsDtzFutZe9dAKwKIQdcuLrUNbOjLs+AD+glehzupAF4C+kQAjATgR2/MCfH4ujyvYKwHZPhipx&#10;XhVCA0/od3OTONeFpugrZcKr/8rwo4XhT08y14xZDtJ6Pz/CdB21K53bYT4bXWWOFFF338k6WUaJ&#10;dibEmlpMKZl4Tw/QdJnKHNvibYtIElYixyw1/aUHzFEAHIfUs43oKjG9hVGmFbuIIIxEOs9arq9v&#10;1JovL9eYr67UmYuNu1n7pPo90s1qZjRgypaSkEtzZd4yuPJS6ESMH/qvE4lXYtFcBB+O1bJqKnTL&#10;0YVXo1hslF8icrbZQxK3HwAn83O0hzlNiSISUzo2zCwSpAIAUUJ0qyDLr6ERshlQdaNGHMKpdZhE&#10;54hWXlFePUlp+ZSkNaLSMZSJC/DgG8wVFmW4xD6KqyyQucXKgVtMcr/BWKkr0IxzAjA/4wRl53Fk&#10;OHVJj1McOcbPV7/eELxbUVjjTnt5PCiezE3UsxEZEq26GjlNFKeCIkgFQC+RHMbNlgl45aWOowCy&#10;l/45AXcvp1UifXIZzJ7IZgxrFi342bjw8qAPcpsJwMX2Eud1EjQXrLacbK2UFDJk6vG9r2gsAFdD&#10;kSo16A+aVJOEuZ0ILAAfzHIisMZMXa5h6hFtRXeaicKsHNCciE9I4O4RgTWp5wFD/j7X6lkA/MgL&#10;4AcCMMf9l9KAmY7zDCVCfmC3J05+4GdEZ1eFEGBfB2C3N05gfsTPesgsh6fovPdHWR5OVU9Nol8Q&#10;2e/TWn+XJdU9yZB69qTVYYjuios1rQcWm3KW5qXBz+JIvoqYapNLZ2/Z7lgGxC0xmymXqh0mA6NN&#10;qaQrpjc28QJ3M2fsRO0m895wmvmj97rMi4u1tHwzrZ0XRhEmb9lcwEvU4EUr4gUqXMELBKVIYMP9&#10;LlqN1i+cZpbNfdOCWOrEUqaaL0UzXk1E2kwE3kkU38sVhxk8eSm9dySIGSSKGfy8bDL7QoCrqT+l&#10;/J5q+GUzRYcuInA/EXiQ6DuIT+AItsJTVBTPMktY3PYEn1P3xs2sGGgDTZ2sGXg7i6UvzEu7Q8Pq&#10;rRzUFgo7F+HQmit8HAnuKHxYo6OOYaQZBciH8VYMSGqjNNwDWHtEJQBvty78Gy0kfBpYonlwGmhS&#10;ysfzqCZm0s2cBIWI45TaR4nazlhW4yf0KJmlkhkboFv08GXi+chS1wWvjwNgbgAAWYKyIqrgpQwC&#10;s2Nkl33SBbGT5Kk6V4MPoppTpp4h2nXsy1B3hiiEVIiBHMYX+CiElh7eZNzq7WZGrpLI3WVz0Se+&#10;aT33+6AQTG1/zGzgx4O+CCw75QPa1B/T/fuSoSZfjjLYBBA/JCI/9HHgxwI0ncFeALsRV2B2I7C7&#10;YkstRQ+ZtP7kLFbKC/F2mfi3RPoHR5PMB30USU6l4vmNZ0vNIjPMSP4OXuAG7vIWpJr2uEiTT+ab&#10;QGTLIJrtU8K0MQg9eIlJBDRKLqroxC3gBWpMiOQIWsHMgWCTh4srn47i8eqNtnujlDKvXqADRJhs&#10;qlEl/EzNbCjixcsXNyY5S1u0ADpBUodLbQ1ReBnJ3BJfoSNGxQ5AvBJVYh0Fjs0UNnZi3dQu5nhO&#10;ghTktFTAmyYeyaMaS0vUeYzG2khvWieS00G8vn28gH1wxyHKrCeYMnmWqHoKReI0nRQXGI6i4X/n&#10;8Q1f4GOiDXfwAL+TE2Nu0U50DS35Ip8/x1A/VfVOosCMUyg4hhwnhWKA/7cXqa0LCa1TyZzoAyDt&#10;pMghjVgeX7npKuDGhchvufz/mWi/KZwYcUTfvTw3u/BT7ADAO0nm9vM8JcHj0ymTZ0PVctG28yi8&#10;FHCzFGEFLeEqhgsXYf3Mp4jxOgC7UVnctwJ6qK4M60xDZamEPrgArncjMAOvVcgYL2aQIIP+tHb2&#10;JjMi3iECv99Bez0R+DMUiHtuBNbCwyEB2CejCcD3BWCi5EuA+5LigiKwHSBiOTDFC3RbDd4TB36k&#10;933FDD0+RBJ7phYk32otm9Cp4CFP8UV62i6mMyQli5uhgLtslRmhWfHz0XTzs6sV5meXS8z9QwfM&#10;IRKy8lWYSjiWWqlkNbFZspwIm0FCUkoicTBnE9W4RSgPQczXWsXSvJVkywwP4cWoYXheV/ZKU0nb&#10;TiIOrsNla8xzaMQ7FDrGq7aYZrp8czWAmQy9gvKpChAFksLU8LjMHxAvxFI5D2oyC78wnFjFDUAc&#10;CZ2IJCGMJuovJuqvIJpvlM+YjH2XRH4iewIFgARusEQUiWwZv4nMlTRE1jHPQdpwO5Grh//pIADu&#10;J3M/DIjHMP0cIzE7BYBP01VxEm57GmfXBZSK69CJ25wqb9PNcRkb5jlNn8TJdppLXPgkHFrR+yjg&#10;GCbaWYmNFihNB5LHoYOTqYMbtZ3/s0HTJ4m+dYC7HADn8v+nI72lov1KHtuHUrObqLubBHkXHpJ9&#10;PC9JRNx05MhMbv4sKqG5zEXLg3MXQFUkoxUB5kKqiAVqH/IB2OXAVk6zxQv5hNWFIQAvtAC2/gj4&#10;b4XaiojA9axeaMRW2c7SF3HgIcuBHR1YHPgWU3reZT6EAPwxLfSfMVLqPhz4ATOCP9fKLWYDPx6y&#10;AP72u88vF5tPiYafq7BwFPAy/cYO+CNx09qBJ9qhrIk9vhUA0ojlZ3gmEEMFHqImPMN19gRZ7KEu&#10;Oogfnooz9zGmf3Q8zdwaTjVn2uLMUOkOk4rPNoXjtiNjlRkt32w+HlGjZoV5n6LExZqN2CgjTRP1&#10;804aGhuJPLlEmMaUJfClZaxriob7srUnbjk0I9KsZmzTNjy88eib5XsjTG/+GuZv4ebKW2I+OJxh&#10;XlyuNt9ebzSfjuWbFrof1ElQpv4vIlQpenEhkbwYX23ecn+rge5XYkfj43r2TCyDRsT4TTFRPEZR&#10;5IhWVwfRWJF4EyL/DnTSffDg/WTw++HBiUSvTABdQGRWFK7EyVYD32ygxaeDk6VXei6yUh/FiUFe&#10;4FHRAYw8x3YGMd2HjgS48hmi8BUoxbU0wJscZhO9cZInJWxjqACjlJlH8dmOcDwP6Kage1rrxtrV&#10;TaxRqtpapI5kKEKrvMNUCWtVKaToUcTns/A9pCCpHeBv3cvfvIvTaaeKFZwscVChBECfBp/O5MbL&#10;wCaahk84A6ddrna+Adp8XVhB8ymB59GRkkcnilNOFicWrYBe6FI7EX9jJby/Ci27ChBXWVM7E/IB&#10;cB1bkOpRW2xzJyOmOjMo2uRSgbQRGI+0euNY+nKriXlpLSwAZ1baXYaZfIqEdg8N+HPtTWZb/ROi&#10;8Bv/v//6B999drnUvI8X4hMd+yeZ/sgY/6/xKHzFIJEX8FgZb54xm+wZCsJXJGPfAOSvAO/LURUk&#10;UBfEn9lv/JiK2qPzBebuqRxz8dB+M9ywxdRlrWHUUKTZstTPrEJ/jSLrD6KTIsJvqgVEWfIKvjbX&#10;PLhUb755u8mcYep6KZy4AnNIM2bwckCchxkmHo6XzRSbFCphJRuIqCRh61EOVhAd11NyTodz9uSt&#10;sYldHRWvVjL83lS0w2PZ5ud3mkwL0yR3ElEzefHqaW+vIcEpJVqVceSWUkTJRuBPptghb7GKGatx&#10;qC2m0BGzYJqJ9ZtBNJ7K2yR3eIlX8Ln1JHnbeeG3EcF2aD4xFCITiS2bEnYePWQyAhVTqq3Ce1tP&#10;GbiDpLNHVTqAMUJUO8rRPMTQvREeR1EWhjURE6Afg3KcIBqfghKdpDgjcI+gww4SDfs4ug+T9B2i&#10;utdOK7uuDg0X5H/Qyq1aqml12B8bOV3q1VbP6VUh8JLEZaM8pBJ1E+C9e0g+d0IftvK8bYZC7EZj&#10;T4KqZfBzMrQmC8qRRfUvG/Dm0XTqSGhU36QDa/o6WnAu4JWs5jRxIpuxolcgLgPA5dDBKl6DaqhO&#10;La9DHadGPfMzaojCVVTjqihkaGJ7UyqnbfosADyD1jE4MBH4TIX8EFhMGbd6Gy+EAPweVOJuJ1Mr&#10;USAeMOj6Cy190ZaiYQD8P/77j767x4qBD9jJ9inOsEen4Lkn1jDkbz0FB1qLNIgPbvzEqgzyQmif&#10;sS6qbAD3y5Np+IFzSMyyzEdHs801KmO9letNKhnyGgzRi4heOopDOZJDAID//Olm3uy3zGx622ZP&#10;QX+lArYHzjhYT4XuZqt5vz+OwceLTBMduZXcvU2ZsaaGObiKDAlElQM8+TkkYDlU1bZj6l4tbyzC&#10;fCX6cBHaayvt5sO5DDxhUHMaEfdyE866S2XmePlq05GgST4AjdKqsvEaAFRO4iNunI9BJ4dOhyRo&#10;xS6i7Dr8EcsWiA9PM0v8ZqJOTKNq95aJlVoBT15OZJYBaLMmYQLifTQ8JmFrTEFuS0UvTocr5xDh&#10;S/nfysj4G6AUnewTlhm+H+7eB0ftQy0YApwjyFRDRDbNYhtBqjpMonSECD1GyXlE4GaE6iB8tEer&#10;BeCgHfSitRLZ25kiqc4KWSWr0aMryRkqKbJUIYlV8DxVUCEspriRK9qAWScOqrMbb4NOrc00sm7C&#10;5LQdQO/j5k2iOqfG2XTohi4BOYvfoZkPdmAJndgCbZ6KF5o6yZVDISmHCTy6FInz0YCLpQlzOpSh&#10;UlRzYtQD3lqaVCsFakrm6ourYVp7PYWMFhK45lRK4KlUGbOn8bqzPtjuzMAvXcNogQZW25LIafXA&#10;R1qAKBltYDKA/9vL7x5dzTef0Lt27wRzx5iC/pQI/PjIOttgqRFPz8cZZ8qUyAdc98aYinM8hWZP&#10;houcyDIfDCSay207aQtZbarxKsTzoqzliYmilUegFYeMpTctOmiaCaN8Gxw4xwQsnG3mznrTBMyb&#10;YoKY2hgMmOMB4ZnuZPOQuQ9f36gxZ5q2EgngcFSt+gvWcgdHEeU4Bpl1ULGNCLySsjA3SAYKxaHy&#10;fWaoYrd9wuvhzodyFkMZAkwLCc+tHsrV16qp1JWY5xdqzbm6A6YvbRXKB6I8kamYxKYCSqFZZSWM&#10;RM1FoUhCxN+NM22DOjikE0tmw0+8zG86TjbUCXzFK/AVr8bJtpFOji2hAJkbSTqqaMg+qnj7eDsR&#10;rTibG6OASFzNwLxmjPitisbcPO383h5NgCQyD+ETHmBVwCARbZBMfxAwDyOTHUbFGFDktWYeJCfN&#10;XGM5TT0NlepfawZw9UiF8vtWc2PWkFRWa/gIXSmlKDiF0IVcjDzpnDoJUIY90IXtAi98d73ceQw2&#10;2c1Nth9fdRzULgmZLYWkL4X5cKnQknT2hKTT+5dBkpiJcSeLyJtDpM2Dy2vijlQJ5+J/hCIVqyMZ&#10;8BbLZgk/rsKNJgBX4QMpJQeohBraxk7mQzRKgUBCa8VO2ZbGvo5sFusUzqaNTNU4Orer2R1Sywow&#10;KRHtGHpQIR4wG/gLRqp+LwL/H//1yXdPL2eae0hm94m6jwDvk2Pr7LDp53QGPxpLMF+MJVnQPjqd&#10;ZR6cKbLdERe78O4Wr4GsB5l9COLrkWJkUwwBkCE8RlH+jeVujyD50RVGRPOHNvj7zzIBgfPMQqJa&#10;aOAsEwoYFtCkGUWUjsfA3Za/yLx/LMscQxJLoEafQ8NhM4bvoaxV6MQkdvhgs3iys0mUUqnnl+6O&#10;NsNlezimFgEcNFkaMCvgmAczIlkkEkvLNpPMucFu9MaZ6z1J5s6hAnh3uanfGWYbFAvVgUzhow7Z&#10;qIqBdqVQlHwAoOrdXnTg9Zpkg394nQ/Iy5DblnKSLLZABuDcmGvhzGvY0baR6Tdb0JU38ah2pR3Y&#10;PKVbZxLZi9f5M8kcbswp0sBjG9SiGb7aoqmYuMl0tamNn8lAXXRA93J091Go6AG8XQBebUCtnBb1&#10;3HTW26vGTP7/KqhCJfKgfMFV9MuVI+OVQGUK9T/Az9NkhyTp3IvhfTtuvU1c65lgv5abbj3G/618&#10;7XZa53cB/H387DgidiIgTiYKp/C3pJIkpjNSIB0AZ7DRM2Mzja+s/s1iFlwuTZ2aB6ESsxK3Qt4u&#10;JLkrhOuXAvAqeLBoRIU8E2jebgQWgJtI4FopI7emOwDuyWLpev5MyskkcvghLlWx0gEAKwJ/AAf+&#10;RMOuXwvgf3n43fOLqeY+ido92RsB7xeSy1gq+MVYovl8LJMNRgXm3rEcc2co1Yw1HzD18NpkZKJN&#10;ZLES/hVBI3gM51iN4MWMgB+GUMUKBLShcNRQonEwbweR4QcFzzNBIX4mMGi+BbM/3NJfUZgyboQm&#10;6QDaYx27zfmuA6aOaFqhJA7rYW9ctOmFJtQx3UabORPJ/nehCiQq2mwNQQmgBMrvkpc4GzthJ4nQ&#10;ueYdWC1j0C3Rmrn7c0l6ujJXmGvdGSSBgWYvX68ZB1UAqk5lYKJkwxqOPEYqVSKzpSPs7+D02Iyc&#10;toEK3VpuNhU8lsC9F6EZyz+xRJU7VAv1562kyXRV0CwKILrgyTIGUTzZB51IJtKlc6PnUsatQCeu&#10;Xw8vxJtgoyee3BoUAnl6m1BLGomAzXDQVvXiEaUbAGsTFb5mornmBDdzQzRwEpWTNBZDGQqll8N7&#10;C+HwOfIxq6WKCmQacl8iysgeCkNbGOm6lv93Ga/FUm62ZTj+lnHKrKTtai0ejy0kpDvwTewh0TtA&#10;dE/k9ycxTiAFAKfi0U5lg1EqE+vTWAKTxhw4ATkHKpOnpE4R2HJkqBhUo5AIXAFPr4AHi0pUEIFr&#10;UE5q1SdHX5xLIRSB2zPpAcycQTGDOcS5M1Cp5piz5XhCKlnrUMcqXzjwh50UMwCwpRCTOfD//JdH&#10;3z07n2Y+O7LdfDKyyXw2thmasJOJ7Sk85hCtCsyNg+mmN3c1mamf2QRgFvPPhyL464rgxYvgKA3n&#10;BQviWPXnuA0ImmP8Q+abwOA5JpSvDQEEwdTYQ+gEDgiebRYGQCOCFhi/hbOM34IZxn/BdOjEW8Zf&#10;phoieXFalDnVmWg+PFJgLtbuMq1wxGa44nDKYjOQjkONMm0Cjqud/MyyLaGmgqnl2bzIsv8JbGmA&#10;QbbLw6VrzanG7fRcRdsndhfAr2LM05XOFHOieidFkyhmq5FN87Mq1a3A1MhuZLp2xo42SqHgf03G&#10;IbeXZHMn11YqdOv8pplVnCSiFCu4lpLoLYErO50evB8wy3ZLL+NmXcHNvBaAbCDq7YDu7AdoySRZ&#10;uUxXL6FYUM5jmbaIcjOWaLSVBuzBPauIgDLLVynJlN0RnloCWKtIDLXzrQaaU8HAvTwkvSykRJnv&#10;s7lJMmmjSiaq6m+WHzqRKUX7cNFto8tkNQFERZoInuNwBQtXIiRHWYbzbx0/YyPOte1Qjj30zsXB&#10;rRPpB0xm9lkSg12S1+MXBsRpADeDqfVaZJghDgyIc0hAc3WhTORaACMlMlKqTFU5OLGAXA+lq8d1&#10;V4PTrhozTz1zgsWBOzLRrbOZrZHLUp0CNPxiBieiBV+uYvkhAJYW7AL4Hk603wLw//m/v/ju0Zls&#10;89GR/eYTrI73Sea+OJtlPqZ150T9XjLHWJPKdsetcKfFPAFhXOF0+YbzAoUC2GBFVaJOQICAOdcs&#10;hB74Bc43CwLm2/cDOIKDuOtDOFJDMOkEYaLxB8RBoQL4Ar4POrFwjlk4f5ZZuGCKCUNQX8bRngk1&#10;+eBombk7kIskRZYLyHqZCXYMPtyaEIFjDfdV0iKsmMmmgRkJxdxcqfBArRk4mLOaCt0y08Akm/G6&#10;LeY0kbg9I8I+kS2JEeZQ/ipzqXW/+Wg4z1yo2W06GV/aAH1R23o7UbgLx1YbY5nqOJYli6UAwHi7&#10;f47OD5l9kNfW+NPFoeIHvH4FVGIJgFgKR17mPxNr5nSSPaK0CiHkAKvRWXVsbwfE+7gpEgFiOsd2&#10;BiVp2T0ziZI5gDRXS8kpNGRj08ySiZzELJMIK2BmkSAWUAnMoyqotQX5WqVL10mqfAt4l2XCl4c5&#10;UeO2APMB1ipsj4DO8Jyv5m+O4dQIRXYM5ArgxAsAxEE6NXHgxRJ8lsHZ18KJN0E7tkJLdlDQ2EvJ&#10;OY7SdBx8OJEpPMl0iKfQ3p8BRcgi2tqFLtCGLECcSZTO4rTM5W0pE6VUCkvZJVIKfZCcVovuXUeH&#10;ci12UcuBqcS1YqVsz6BBFgAPksAdIfoeL0FKQwtWEnejfp4jo2kBIkZ2RWBx4IdascWSw2eHaSn6&#10;P//Lj5lOiVZ6utB8QmJ2ayTRXDh4wLTnrTaJAHep/AH8w7p7w3mMBLRRWBHDia5BRFs/uKEfUScw&#10;GEoQBBgDATGgVIQN4v0AXtwAqEUwL3QI5pkgZCh/3g7iZwTq84Ddb+Fc4+c3F0rBx4nYC3CGrSGT&#10;HmtMYCZajulkAmMBPtdKjrThjKWUn2NMA37a7tRl5lDGWpPB0ZzO0ZyuSTRsA7p1KM/0Fawhk36L&#10;J46krnC5Ga1ci+68mmXTEaaQ/rpq2nuOFK4ylxv2mnc70sxQ0lLa17WCFmlKlSzK0AJzNVEyHxCl&#10;cDLs5yRRJNbMtXXcbBocuA4grwHQq6ASq4jGK4jQy+HJS/hYLF8XI2BzZK/guBbv3Awv3o45abd6&#10;9TDMaxTsAXFlIqdoUCK/S4UR68UlYmsEaiKqRrLUDS2s0WRNAJcITUvENafv38fNpV0g8YuYQknE&#10;3QOQt1I9XMtzrZsqHND6MxBmnq5pbxq/uW+ZBVCghVxB/B+hnB5RnBYruEHXQDfWQkHW8bdsQl7b&#10;wcm0D49FopbpANBEQJxMp0gavDgLnp4NhcgEtOka7qclh3xc89KkE8v8U87cC+nANchptcwJrqfh&#10;tYlCRmuGplSizGThRstlvkY+XShw4DGi8OlS5mbAgb0A/qiLrozXReD/+V//+rvPr/aYC4eyzXD9&#10;DlOI4L+b5GAV/FJG73DAFENEieGFCkM1CFs4w4QzrjRUUZSj0lIG3g4Om88j0ZXETNFY4A0Nge/y&#10;vYG8oCFEq3BGnIbCD8WFA+mKCOBj/tAJf3+i9sJ5vD3XBPMC+RG9Ynmx62gVunW4zNzsy6TlBPAR&#10;PdsBbmdcuBnMWoksFkNyxERwqmL5RE2VR0u2BfGErDOpiPl7NCqKJ7UKc8lY+VpzrX2XOVm10tTR&#10;+p1L1S8NM3gtMtWHfVlmMG2F2c9Nqs7eGhIZ8c9u9gm3spq1HhAXaJUrp4N48zaAqVm7W+mpU0e0&#10;5u1uVkcHoF0HvRBXXs2Nu5T/QxbNKH6ugKyIrALJSo7zNRpzhWV0C8DZotm9SHLbkOS2Ee23oBBs&#10;5fnfDgh3cPzvxKO7O2IunJ/ICI3Zxu/cjldjJ8/VLgovu/iaPUTc3VzbAPR6/sZV/J7VofNMFBRt&#10;IXPk5iJZzpk2xcydOdXMnTPNzJk9xcyZBaAJSn5E50D4fJi6U/i+JZyWK7mpNnBabIVK7UJFUYKd&#10;go6dDGhTKWSk85hFgSOb7gwBOI3nOY0onSlgc2XCnTXsr5iRAqWqyhGJqylm1GEbFYDbMmhrYj6a&#10;KEQPPohDeYznymNZJAA+W8ai9GrtT573PRlNOrAoxCNvBP5v/+Xvv+uryTApTBHfjAwTjWIQwB0b&#10;LI5LghUyfyZvQxcAYjTgiwas0XQ0RJJth/C+gBgItw3GEBPICxJIy3owVzhRNgKgh/hzAehwvi8q&#10;XN+H8kDmHsSL4M+LoWi8EGnNn0hsI3cgXw+wQ5Q4ie+RMJ7pTKLIUmbONey2U8EbSOQu1eyBH+8z&#10;/ZkrUR3wq1K730GU268BdCSYu8i6t/G/JBNVs5CdGuBkR4uWmOst6xlhtBzw+yGXqdt5NglsCZvv&#10;U9GGg5x2IXUy8D1av9VNFO5AoajjNMqDJyaiPe/hb9sNLdpDRNbjLvXvadE4kXYbANgMoDcB0LUA&#10;XL4Kt+tDj7p0nGswywqCwUqi+EqOcYF6JX/vak6gVfzc1fD7NUTatTy363huN/CcazjhOk3b5Llb&#10;w+9ZB/A3YftU5XAjPFYtUVJD1nKt53leGbbQhMybaeYSeWeh9MyZMc3Mnj3DzJw53cyY8ZaZzmy5&#10;mVwC8nyuAK5QgpS0+cX87tVE9Q3QkU3w711a36BggYadDJDTkfcyBWJKyxmMV00FvLoyfADWrOBs&#10;kmaBWDpxARpxFYm0krh6prQ3U0puScP8TxWulwg8VMjkTypxktE0J1iFjFcAhgdbJYJJnOjAj7Vm&#10;9jDrtkZoq/+nX//dd9tWRJpw7r4ggZYXIoQnKIgoEgqowoODOGIWmECqUUFE0gjAGc3RFAlYgwRA&#10;yWNEg0Ce8ECefKkNoXx/JNw3EtCHQQ1C4bgRJHbRYXOR17gZAEEgL3wAT7QDYtQIVImAoIVEbn8b&#10;wQOIZgLxcooEySRtp9r3m8GidWYfemuRtuZAFU6XbjdjpVT74LAZOK22c8znYPqpS1iCg80PGW4K&#10;NkEUC23xwejTQ/vO8ULGm9avMqcrV5gGBm+0YKA5W7/L3OhMNu9zCt3qSOLromjU1GRHRi4ReTqY&#10;N9ZOa3stemk2x2sif0MCpu8EjfDn7X08ZwcAX7yaQvmfdvB37wBc2zCIrxe/BKCLAUUsVwwUI5qk&#10;NZqCTgxXrCp8gNm5oGuWO79JFVAXeQcRfTHP4xLArveXAWAljFI/HAWESM/vs1Fdcp5Ajf1zx9Ig&#10;szSU5xLAznjzDTNj6luAdaaZMXOGmQaQp06fYt5CPZomECsSc/mjzQdDL0KRCSPVM8jruhIlZT3d&#10;yZspNe/ELrqPxDIe2TGZgkw6wM0AxOmM2EpD+pPclgFoMwCyonC2r9CRy6McbNW48SYKGSRxTWyu&#10;b0lDGcpiUn0hfYPw3xOltFaVk8T5IrDKydZWaVfQikY4brQnuNGeyAvxm7//2+9iQ7hTeaIiAKUi&#10;ZAhRNQy5K1BH+4LZqAQziZh8HMoQTsQQeCOJDOEcaWFEAElm/hyhQfDDUMloRNhwnugwfmYI/DbE&#10;fy5FjNkmAgohtSLEasLcMJLW+NpAJYGiIfDokMAF9veFEoWjePJC+bqlSEAN0IKDRZvoeyN7JzPO&#10;p2mxGypxtJiPM4q/jbakUjqYOzPWmA4KFWUYgGqY3liN16CHzz8YQ01p2226MA2N5rNQpXET+xmW&#10;mR6cYZ1YHNtp8TkCTfl4KJc2p3xTzQ1QRGm2gwjcqbH96Lgt6wKZnYBspI5ljnrx4gQAfABqEacb&#10;ReNaOX738H/t4Ybew/O0g5t9k4ZsQ7XWBswk2qJScC3zm4Uch5F+zhQTAxeNVlcIdCNSCgFvi7op&#10;5wgHWLoiuERHxK3VVS2z0WKbOHKTcwKsh79uFH2AG2+lu2Xb4kATrddvBtEW+jDTAngakXcakdcB&#10;8NTpb5ppgHgmwJ09800zh7f9ZvHazAHI81GXlJzyeq5DE98svRiteDeR+AB0LYlInMLplYrVMo0r&#10;nYqdkjoHwERfOHCW78pFZitBE66gElfJYJMqVIhamjobaehUIaOHyTxDRdA8WorGqcSdYO3WJTbY&#10;v10/39xh/axKyR9SzPiYCHyvl/64vmA2eIbgB6at/te/+uV3sZFBJgCuFEwyFgzQwlEIoiIWAGIS&#10;LZK0AKKxJDLx1whUhHCuMBIye9RzBRGV/RUxAX4kNCEqYh5fo5/F56EHoSR2egwh0oYA1mBeTPfr&#10;9XUhvMjixaIeEVCKcL4unL8jDFCH8fEYbpCU3cvMUEOqOUvCNV61zfQxQLoDbXEoNcycKl6NdrjZ&#10;1DPqqe0AvmG6Nooo3TahHR+r3EaRpsz87RdHzeWORJNPMlKgUanZKBj1m+2qriHm79axE7mUmWTd&#10;3AgfDeaiEJBYEVkrNWMXX2wTJeHujSE4vpj+yNTyEhKlTG6sZLtEBcsmEt4BlAb19iVwyhwgMu7j&#10;OYnj+dvHybWHKLqb53e71h3w/20gom7icxv53FqAstIXUVUMiuX7YkiuYuClsQBpMW1PS3XZcVpQ&#10;CEsjSCT5+zZogCGVtd0oGlv4mzYA5O0Yk9bxGgTOfIvEbYqZzThale1nTX3TXrNnTAXMbwHmKYBZ&#10;j1MdSqHPA+J5qpLy+0L5+6JRMJbRJ7hOWjEg3oFRaR90SlE4kTwhWds5CSiZyGcCbTbVukzJbWjG&#10;qVCHVChEKrJapvrj2HqqKT0VrNuyWjDb65uJwkrk+hjyN0Rf3BFmBY+Xa0olzZ21C8w7DX7MSKO9&#10;Xmu3SOTui0b0YmiXpdIF8KKYEBItuCcgC0SbDeYIV5ImAAaSvOkSgAXWMKKoLoFZ70tdcC99TODW&#10;5XxeUVvA9V16XwDm5zo/z7mCeZJCFLWJWNHcGFEWuPxsJKlAsuhAXsRlHMd5e5eb3uKd5lZ/rnm7&#10;K9FUcTTVU4M/XrDMnCQSD2UsJ8LG4v1FR2V6TSkegnLm517ECXeuhWodDaH74b0pzAOrolR7FGvn&#10;uz376MtbbXqZKFlIYleN5+A2Je3hgo3cEMEmW4kgFKSFQsdBnHAdq/y5mAS5lOQEdSATLTaJqmMC&#10;1a4DaL4HAJAUgiRu5hRuzHRyhWTejuemjeM52c//tptHrTrYxXO3k+dhKzeunSQPNVjF4yqi3iqe&#10;FxmKJNOt4+s38n36/Eaeq63c0Fs5nbbzu3ZRKNlLp8heZmFsBsBbUCp20Dq1mtcoEFDOZQztbCiE&#10;ePBsH4BnkczNQI2Ybi9APF0gfsvMIsGbqUjMtQDDlc17ZGqClqzCH7IRKW8bIN5FtfIAVctkOda4&#10;0ulUzlS0BbBZyGzpqDypULZkriQichKfSxeAmc5TRgTWfAgBuIGWohYMPUrkDjLkrx9P8FAhHSfl&#10;DP0GwG8jpd2ph0Jg6vmAKPwx1srPevBEAODvReDFMaFQBAdkAXDdAEATxHEnkLng1dsCqhe8XgAL&#10;sN7Ljc6vA7BA7ABc4Fd0n0qhg+hLNI7mcmQ6bhIldEStcP6WKE6BZSQ3GwFLa+oac7JmHw4rtfPg&#10;l6AGP8ii69PlW/AarzH1rKqqINHbQpRaTkQZKFpthis2mlqM8juV5RO5UvneelkYa9YzhxitmEjc&#10;hk7ZjQPuVM1WG7U/O1JkRjJQO3Zi4STidODX6MAv0bFGGzMDKeWy/43IlMrflKxB21CIBIGXmy0Z&#10;ipVK8pWJepDO/5TK+ynQsySuRD6vEVZx0KkD/N97AYnlzFybeX8D3HODnWVMcga4NZB7K9+/kY9t&#10;4fNSH/Ygoe1Djouj1SmegoX6Brdo5nHMArMjdiFl7mlmIRRhjiIu4LWPgNVGYR+Ap5HY2YuvE4Bn&#10;z4JiQC2mo1rMkWZM4JBOHA2vXwo1WkW38gZygK0Y9/dSCUxEI06hsdSCGIktHXktncU4aVwpXCp+&#10;JPKxBAJNirqZWfxdwswLzQmuOoAjjek8zUyp7KStvgcA96JGDJLMHfNNa7/B+tlb9RoxFWBb7D+m&#10;vf5T7VA+GEyDJxdR+I1f//pvv1sU7UTgIBQDVcV0BaLJij5Y/dbSBAfMLjC9kdcFthfcLph/CMBO&#10;JFc0VoSnSseLGEYEVgIZyosWot8LyMNI/iKDUC84chehsy7jiC3asdgcq0oyXSlLTRMDQhpxb7Vg&#10;Q+xlDNXJ8q3mdPUuk8+Tu5ejvWBTsLk1lGPGUTDaM1eZeFqClvACbdFkRw3+oMzZSXfw+SboBLy4&#10;H/9EM+3vg0WUnDsOmHtDeea99iRTD4CrEfc7KQG3se61bXUAfgQiPAWFHG6KdDhwClExCWClIG0l&#10;Ac5kwJYOqDIBbSbAzuDzaYBAixbTmTuRxvspHM9JRNx4FIQDXJqmuZNkeAf5xHa49A4i8k5ucu31&#10;2MbztA0Q7+LrD+gmIFmLQyk4QMe1JmwK5LsZG7Apcp6JhMfOA5xu1J1NlBWAZ34PwHBg3p8m0EIn&#10;RCumEZWnAviZPEcL4N2BSuzh2dEEgyXQlZXcqBsovuyg0LOXxDmBil0yFbtUAJyC8pDCpvs0oq7A&#10;awEMH9beuGQiczYeigLK+hr0V8r2+kpmpDUwXqoDT7BmQ/TmoAczH2IUCnEGS+UVjO0acnKbKT3v&#10;MuDkrvbH4Qv+hCj8gL64L9SV/OtfkcRFBVMJA7AL0WUBrxI2HfMCoUsZBFJ/ADQZuO77kymG+32/&#10;C8Div6GA1qEQDp0IVHIHiIPlG9bfwKkQDoeO4ormdFD38P5lcNGsveZKV765xXF/vnY7uvAS08XG&#10;npHC1eZ0zQ5TjY+2Gh/xZycrzF89PGnOI8WNN8bxxEWbXZq0iAWxOWWRGa/dZjrofhguW26uHdxP&#10;9XEDESHM5KzHjkl592jhOvNghKRORyZ/mwbltWE9bKOLupGSbi1HdzlJTh4gFiCTAW8qgE0GZCmA&#10;Sgu+s3Sha2eiWujKpvybC4jz0FpzAXg2j1lw53SuNJxsyXx9Aj9LCeEBorKu/fw8bVfaK/AC8mTA&#10;mwJwdcPEoxNLI94VMd/sWRyMGoGKI/BCH2ZOJepOewsJbSoWVqiCACzeC2hnKPJyzbTg5X0483Ql&#10;dnyvADwHhUIgljoV5nMWLkZ9WYOcuIWEbhdmpP14iJOY1yG7axoLZqQHK5lLBbQpRN9k3k9EkUih&#10;AJK5hZW3AFiD/koZclIpXzDjpZoYtdqGL7g7i45qJlWKC48zZuoCIL6KpHYDEN9kUs87tNmrP85W&#10;5UjkHjgA/uV3MSRxfmi9yv5FIRwAO3zVjaoCqJK53wVgbySeiMav4cDOzxVXVsKo3+PwYOnDIfJM&#10;EHFEL0JIeBSBw4jAUZSoo1EzFnNKrORnbo8NYlgcrfYV281nx0oh/+vZGomfQJ5aKmzjFRsoG7Pu&#10;Ck/F9f5MtEja91NXmI7cjTxxUVSCVpkXN3vML5+eMWda9qJP0qJTutLcPBRnTjSshy/DXSlfdyfH&#10;Mj2o1hzJWmG3WmqfsLy2jTLVwAVb6XiupdO5iAQuA2CloMqk2gswKvpS4s0E3A54MQ9x5VEsySeS&#10;FcNZS4igxfDYQjhmHl+bo2322myPJJfMc5FEJE6AOsVDKxK0HstybCphgDcD62ZaOL2D3DD7KBkf&#10;4DnZxbUY7/ICJW0Ad8Y0eC3XrOnTuFAiiLCKtA5o9TaAZtr9LMA7c5aSOT4OiGcB3tnQCCuvoYhY&#10;iRW1I4bTYTmnx3p493aKHHsxJiVSxk9De0+nxT+dhE6XA2AiL+pEIpfez8ZimU9Hs4Zga15wJeb2&#10;akatKplrSVUkFohpUEWVGIELnyxlUDgLEC8Ria/V063NpMr3bI+cABziAPhX//A330VHBNgILAoh&#10;8CoSB8E9VSoWcF3+69KJCX7rUyFcLqzHCepgEzzJYejAXDYS+xK4V9FdSaFzKRIrkQulC1iPzo0i&#10;FQOQi0JQ2YsEwNFw9Vh05UUkm0t4UuOovo037IdDrWC22lumkAy4kbLlyZoN5njVRj6+GJ/qfHyw&#10;TDpnY+ZwxS6etBhzqIQZcLcPmU9O1TJFPNwkULgoZNbBWDX8mr0cw2WLicwhph+14v2+NPNuV5L5&#10;HO/EueLNpo21ro2a/0DFsgXjTxUGnWIAnAOvtZQA4CUTPbXoO5XqWjpqRSY8OZMKWw5XnkDMVYLp&#10;phwOXYH/uJTHIuhFPmXhHMCbRVEmTYUY+HoCV7woD59PIJIncqUC9DQidrJ4NDf/XhLn+CWhqBD4&#10;S6AAqrzNQkKbPgPdd9o0LjfqOhxXEXgWydosFAfpwEreZgDgmQKyQKxkjs+pUqcihx8gDpR3gpsp&#10;Fjq0nJtpHR6NLZTx96hSR/k9ka6ZZG2tpxUpGS34FYChF4rM8GC52LKxYubDh4t2MRBmP6Nf0YTF&#10;hdvSBGKssGrypEdurFC68AJzTlPbWb/1dksQ86ODzft0Z3wKD1YU9lGIIBt9BTIpEHpUhHyd2vA6&#10;8Lofe10S93oAi18LpA51EHjdywGvc9M4N47+LqI0N1UIp0Mocl84jxG8r561TRhkWvO2mKNNcWa0&#10;eps5hCLRTzv6SNFic7ZugzlSugoBHZDRONmevoh2lxBGsgIoihMDFEJ68jehW86lXAtQ0JbLGAXa&#10;nYW+XLWCazUNoczipRv4cO5S88HBZHOfVQe3mg6wqNuPQdAaY8oof9ki8eHmE1FTOeIT0cQFOq15&#10;TSHyphJt0/idqUhuGVzZfEyUo4CPFWOSquB/qISG6CoHzIUkg3kAOQsgp3NkS6pLEsfGL5FEhVEJ&#10;o/2ZcGbx7Diew7gIP7N/cRgDvOeaeagOStZmEHWnTZ+B3juVR59cBkAFXgF0JhF2tgoZAHo6ye4M&#10;IrG48HSi8gxFZunDgFeReC6XPCoB0KgwmYP43avQwzdgRNrOabSP0n0cBvskAKzCRipROIVLETgJ&#10;qS2FxzSfpzgLJ1s+BveiXdhcGTdVG8+o2GTai6RIZKi0jLm/AEmNKDxeylSiamZmNISaG4ycus3E&#10;njttDP3rAsSMmPq9AHajqyun/T4AT3BfX3T+oQisCCvQutHXBXAQL4b1DXsivwoooVaSI1qjSKhE&#10;rcpeDIngCm3b3BltDlbuNpcPZZn3RzPN4/OF5lT1SqSwCPjwGrLaNYA6luIGgjuzc1cTVTaSlJRT&#10;wWvPWku9nsjF+9ortx8nXAUdB6dr15DUbWR2bZipo7Mgj030ufSXnabL+VZ7POYikhSiomaj2ZVV&#10;HKVFyEzZUiEUMfl5iUSrJGnFRMxkHpM4flMAtVYC5ADSXICcT0QuAZjl0IgKAFyBmlACnSgkwupr&#10;MhRtAWuKLtxiAnEqoE/j+1L5eUkAOAHKkhAbCH0IocI308wEwDOJuNOmTTdvTZtBxQ0gq4hBCVk0&#10;YaYoA+C0AHUB7IvKDoAlrenzaMi2yAGIAfIcnreFRGEl3SpWLeVvXA0f3oRjbydJ3T7cfAnYQVO1&#10;tR7QJtFBksiVgJstma6ODAzwmVy56lymxaiM3RkVUiTgwvUJRGFA3EZ5uZsI3KftRUThERYhagXX&#10;uVpssETh643wYXVpdKANd/m7HDjQUghFX1EIW3Wzmu0r9UH8V9cPAdib8LmR20bk11AI/ewIysoR&#10;aKTiwAKx5cECL8pEoAob4sAA2Y3QIaIYitQuTeHIjKQVPpwnMlqzfbXET1POGzaZF1dKzaGsYOS0&#10;KWYom4WCqAuXme4+lL8EzwRPKK02h8t3mFNNyaYlnUZQZLn9Og4B3QF03zK05UN0R59mQ9Kljh2M&#10;rVpClQ+QAO6jZetoXi2jmrfaVFJOzURXzuLSwOtSDOUF2sHM8Z8EeBOJnvGANB7QxmnpNslYMhRD&#10;klomVxagzqNUXoiWXExSVwIgSrgBingsgA9nA+A0zTzm0vKZJBoIUrjSKJqkAGDdDClE/CR4cHxM&#10;gNkMFQydDY+FQkwj6r45dbp5Y+oM8yZAni7wUlaeNWe6mcXXzKYvcc7sN2ntciKsPBHSgZXIOZdA&#10;ztfM0YXxB1VD13ySaCXzIagjMZwQy7gZ10law8a6C/1dZvgEujkSMOU7F1PveUyku0NJnbhwpnrr&#10;NFdYG40YJ1vBzLQ6ReEk8opURgJgs+xiWo+04UOA+EgxlLCSrfZ0K19CF77eOJ+Wez86NRb6KnGo&#10;EAG0+LgUIhiHmJI4b8LmRsTfB2C3kOGAmOt7AHZ48Q9yYIEUYAbzvcE+XmwjNC+6/MRB9hLI4eZE&#10;nVCy7jC+PgRjSyhl1uUAsAW75M/eq6cXbqsZL4k0PYwwGsmJoIy83bzTF0fXchATfebQ/1eF6pCH&#10;U4ppQGnrUR386bdjdwPDSC427jIX8BH3Sl5DIz5SvpxIHEJRBOOJOPFghvl0tAB3Wzw3yErTwPC7&#10;EiSlIuQlJWO2QkeJOY4ILfeaDD/7SMbixY9JuFJIXm2Rg6/LAcAFRNViEqNSrhIuRd9cgJEOxUjh&#10;axK5DvB1cdCcZHrbUrnJBOBUbhAligkEgt3h8ylTI4Ny9EtFeAMK8cZb03gExNOnm6l4IGbNmWnm&#10;zJ0JgDH1AMy5FCvmU8aex3MnMEsHthGaS18zZ+50vkaPUy14ZxOB50Aj5sm9RkUwksCxGBfdam5A&#10;GX52otDskxmezpJ4WqQE3kR5ielVTEKhSEWNSEMTzqb9qAD5ssy22jNuSqVl7cxIZBAhA69b4MPt&#10;6Uxq0gajPBoTiphwzxquMyRzFzH5XGtYYO60AuB2AfjXv/xuMUePom5YMAkXVxg2SIHPicJuxc0p&#10;G7/ucitwTlR1LjcKW7UhRO+/+ph+hsOBFWFFJZTECahEbAHS+iKcjylCR/Cih8tzAXDV1RFKxAnF&#10;rB1C2ToYl5b9PADR8JFqfA/3L1SYl9crGaqSZ95hz/J7gPlq4ypKxPvNeRSGdkA8THGjCj68B2CU&#10;7Yykp24xbqlwtMjV5kO8EJpymb92Khnxcnj0ejNattby4XKaGptoVBwrXW2utO6zhvvjpVsdQzqW&#10;y0LcW+KtWoMVDxfeAzj2YtBRaTmBvz8JmU2FDMlkadCCXF78Qq31IqsvprJXRCdFLslaBuBNVvSG&#10;/x7w+S0SoQ6KwFpsnkr0U8KYQqHkAFbWrfhIoomsSt6mEYHftNdbXFPNFFSIqdCIGbNmANzpABFA&#10;Asx5eDHmA+J5XHMBtAAs4FqA+645sl5yKWLPhlLM0e+Qn5gydzCUK4KTZjE32Gq4+Wb8w7uZenSA&#10;7pg4bmhbaqbIkYjpJ9HyYdQVlZs11YfRVCXaZCQaQQSuwRtRn0C/IABuZu1ARxrJHBW6gdy5ZhQA&#10;nywnAtPseamWCKzycqu/+ajTUoi/AsCBAFhAcvTfVwmcE0UFYikSbmHDq0a41EHHuYDrLSVb74Qc&#10;aERKXfbInygzv9KZvx+1xXVFH6RKODKe471wbJbiwuH6PVyK1qH8zMhIPydKE+020zeWT/v8+2fK&#10;zfObdebbt8vNT67nmfEiFq3UxJgrzfgmalaZQRK9IkR3rUwtYe9DGZuBNOWnnlJ0f+EGOj6wDwKW&#10;HOr+1bvYhElpeTh/BRODkNI2kQSS8BUyP+Hd7jS4WYJ1p8mlVsLvzyKiphOd0ig6JBC5kqhoJWJs&#10;SqBAk8DfqX10cbzgKQAyCwDnAuBc7bfjBsjQ94rn0qCaQJS14FU057LcFyqRQnQWFUkiksehOuwJ&#10;X4jrbYEJVoUN38O0KW+aKQD5LR6n4oWYhhasa7rVfuUDBoSzia6AeS7RdTbeYIFTFEIgtpfohJI9&#10;X4VOH5tjv2eGcwFiPwAcTJVOkXgpdGc9/8c2ktk9+Kf3kxMkMLYgidJ8As2p8WjDKUTfLE6/HCqn&#10;uVCIAjv0Wps8aaNi5YAicFOKkjm82Mhq/TR8DrH85SjFjdMYfdRuf5mxU29DI+5i7vms26oQf/ld&#10;bPRC2zH8CqQClypl8jT8NoC9UXhyCXkyF3YB+DpgewHvgvSHuLTLx53kzylFW6oBkIMEbkVonshw&#10;ovASXvjcfeHmSD1DCq+Wmsfn0k3TXujF3jfNaCEb45vW4n9YY1oZElJJO3sxUSKeLoi1HI/76KTO&#10;RzNOpLlxC7qnOpNz6V/rSF6CNrmGIXSxONgYNkiFqZh9FO8dTGWGXAWGoHWmfhsfp5MjW55k1IR0&#10;tNtEpL5kjDkJXAcw7OynuraP6Bkn448WF3Klw3EzkNTSAbMSNvsotUEeC/6XeC00d3fE2T1xulko&#10;aHBC7eW03B7M0Bhcf4HSeAHw1AkA8zbFDBfAFpBcswHwHFEEXYq8ArDlxNMnrgkg+wDt/ZwL4Ln8&#10;b3IVqmlXeYhKzZugUTtxrO1jUEocfup4nss4NjMlYoLPQKPPoUsjjwaDPCKwqwdr6Uv1BICZdSEA&#10;41LrT58BgGd+D8BX5JEAwB+2+TO5XSrEr//qu6WLg3y81Im4TgR2wDsZwP8aDixgKtrqeh3A9TE3&#10;GnsTPlfBcGmIQO3+Pn3O5eQT3xPGz0c+Wghf9xMlQX+N4IWOAsSLeVKTANntI2kWxCdrlyHLBJsj&#10;+czXLQojGq+E524whxicUozEowmNWwFsPr7fugM0gWKnVNl2C1l3nBaB035fR2VvnM6OC41b6KCN&#10;No3stxjOWWJudTJbmYrftxebcFGhMzP/oZJpP7lou5K60tUCxN8nAO/ld+zhpNAW0QQtJ+QITici&#10;Z6DpZsCfVWpO0e5mKRfQiEQumwhy6esV5RPhneLTB6Bcu+m62ISXegnGdQFYvodpRN23AK7A+wrA&#10;VNlk3OFrVLSYALFN0gReODGR1QvU3/m2EjsAvJAKnahEpDqe+VttQkeHtLp69tKKtJeS/gENpbGy&#10;GhVHInAevXIFSuDs0GvMPQC4Bm9Eg6+gISWih+h7KHM6zzMRGD34tAae0G5/tUaD/wAwFOLjjgAH&#10;wEsWvQKwWyX7IQB7CxWT3WhudHSjroDouta8QPRGYxeUbhHE/Zz3a/Tz3J/l0hILbnh1SDi9d9g/&#10;/aEWgbYzegqONszhvNhbaI4cb9tnXtxpNd8wXupz1th+PLgNB9pGujkoHTdtRF/czGziUEaOMpqJ&#10;yZgXWpPN8do4vMSsOmBuWoIM7EhFVcyR6IRfD+YvoyF0hzmPstGbEYbSQbSAU19qYMjheKH55kI9&#10;hqIVKA4ULoiqOdCCTBUd1MOmkjB/n0zvuhJ5O4UrVUUP1IRU6bq8nQifT5RERlFHVwKATZCyIU3Y&#10;ynIyDXHTQSF2EmjWkr9EAMqF1rQDSEngpvpogxt9nUcnwXPLxxbEPgC7EdjyYOiDLgF6HknfZGDb&#10;6Azg5ykCA+AgrnACxiL+xlWcHhsp7GyHC+9g6MpOmg/2o7MnoQ2nQyOyAbBktDxV5NDcy/cyjIVq&#10;XB38VwtfBN4O+SLYHTeYPYM+Oc1MY68eI6dUkbvO/rjb2l6EFvyxG4EXIcGI37pc10sfJkfg3wdg&#10;b1HjtzRhn93SpQ7eCp4A6Y3K3mjscmiXZrjfH8yLFxQqAOui/yvW30REkizyRIYQ6ZbDI5PZKTFY&#10;t8t8dqmO0VlZ5ptLWZSGM2ldiTaHsxmmR9XtYt1mQBhhumgWHa/YaRqZQ1yECagY/28yAK5BZ35n&#10;oMhc7UqlOhdNYhdjjlauMmfq1xMhIqAnJCFb2UNBifTjoTRzuX67Pfr38TekUja23FW0gFKzbcok&#10;eiaS0CVTEEiFF+tKJtoncSUq2UOikr6boq/h65OV/AHuFKkSktWI1mrm3E0E3oIevkw2APW8Sf8l&#10;6r7F45Qpr7jvKxA7AFYlTtU2G4nVG+eCWCqEzyehR0VgF8AuiF1qoYi9QACWLqzRYTL8cJos5/RY&#10;x027FQBvQ5XYhudkD34JJXNZGoRCt3IB/XEFtpBBFZIIXMfu5EZGTamQ0cmwkx4ktEPZsxkRNgPK&#10;p3FTDDshgbtKOflmo4w9jJqyy1/EgYnASuJcALtJnFeFcPy7uhxnmvfyRlAXdN4oOtmh5kZTb3TW&#10;1/+2euH4jr10xP35Ez8TBSIsYiHdHGrnhweTKAZZg/wME4VfIJoXPFzDUlAICmkA7S5cwnShdMZn&#10;pcJ/kW8Y0NGfIvP0WvTFrUTicBI7ObwAHS3uxRsCMbbDyRJWmDMNiaYBO2YSNswckr+e7GgGpOw2&#10;ZxvWmb50rJU7McSz6uASs9geMJLgastuM5LLdHkM9BrtlIwzLoNInk6hQj6GJP7GFFSYDFSYNB4F&#10;4iT8vgJwEsAWeB1PhWQ3ZCgAnMSNmQx/lt94P5e6Pdbz2kSRgM1X9Q3+OwMAC7xvKJmbFIUd/69j&#10;4HFpxASArcrgANihGb8dgd3orMe5aMTzyRlsdzNAdlr0KTNrWIqiMLrwFtrzt1Hq3wsfFoAz6YvL&#10;ZuiJ/BAl9MdV7qfnUS32ALiFUVPtDDpREaM/h0YFVs+OFFDaL54JgFmOruhLEeMOrjS12cvc/hme&#10;iAkAC5yuiV30wZXQ3GgcDlh0/ZCZx6UPLhhfyWivzO8uTfBGZpcSTKgMHgec92d4efEEvRCNEA9G&#10;A3WoBImMLJoW+PBsXvQojvIYeOMi6bEsSrzSw1DCK2W0cbMohiy4cedbpg8Qv9O5hxb7HfDaQIak&#10;sGuZsmia2sq5AbKYhFN/IIY2fafTeT8mH/V49QLiIyVLaGuKRQ9mIAoj9Ed5/71DCebba7Xmj9/t&#10;Qo9OoiiynJUG8FwGmCSTvIkWpEIBMmwxgzYcQCwAp8CTFYVTBGDZMX1XIuamBKhGvHwRkuegEHsB&#10;9Va+T7PbQilCzFfb0EQFbpovAlNC9oB4hsw8PiPPZA7sVSGU7Amkir4uD7Zmd/u9DtAlp8knofKy&#10;fBIaShPMiaPneylKyWr66DbatnxMRnR2p8roQyk5E7N7HlKkloFXE0TqmdjeQoNnRwbTO7P9MLUv&#10;RPcNpD+OZZGl0Icy5qVVCMCSz6APGNs/wNBzj5nB9/EGA+C/JAIHTMhn1nvgc4s5jjHprBzPtBjp&#10;eh3vncxjJydmXh7sqgyOZOdEdPfr3fcneyq8yoRLNdwkUXJaGH9fGNE3BEkpGCoRJOVEiSICfxRA&#10;iYQ7hnHEraP9/mDZBvPgYg2b74vNe0MJrK3dYa42UXGrXcuTtB7jyCYcaEyIhxPv0gRKPAL7UQbK&#10;kdkKadnfTTFBZeftUINkZlWUUdfvzwg2xzH/nKygIyQlEK7MWq3adeYqN8WT82V2o2gWc8cS0Jyz&#10;GXGajsKQh+6bRyTOJsJmAtQ0aEMqqkWaqnU8JukCtOLDCfDliQuOHE/03QOAN1C5lHE9gL9R0Xca&#10;13S032kUL6ZMAbz27VdU4t8CYDcCu5TB5cWvpDYATJl5ATKhQLwAAMsnEckJsZgIvAzatBpFZwuR&#10;+ACGpxR66NLxB2fRaqTtRpUM+VaHsoactKXTrpXpBzVjfZgAXBxgjqk3jvFSp2vYXETx4jLgvUby&#10;dpMmT02r/EyjpiyAkdEEYIFWYHUjr+NEc7RYRWEHyPr864sZXm3Y+7aXQngjsEDputxcgE++Ebwf&#10;d9/+vqqhGRUM7vApJyE6IZCVAuGFgfglwgF2uG5CGYaoHC0jy4/HSdaOE+3d4+XmxY1689W1SvMN&#10;e/KuNK6GE1NrZyrmaYagVDLrYK86jYmYYyU7zEDhNpoSo5lS5G9Wc1xulJKgre6YuDsT/Ek0MA/V&#10;rEV4jzYNBzQTDEqxY5q5NRBvPhzNMLmUUtWtrPVfmZLZGGCSD50owMubAzfOQEHJIFnLIDqn8Zii&#10;JE7laLnQdPG+ErxkwJuAF3g3BRG12avbOUB+BqLvVEloVjYTgGnchEp4lYh/K4AVfb3A/R6Iicjz&#10;4NHzRSWo4ikaL6RgE8LNFk7AWEQivRL1ZhNmn93L5zGeivYrVnLlEn21ELyS56gCI08NPogWVg10&#10;Qh+0crbPOtEYLUt38kmGm5yrZ+A1LrS3W4PNzZYAKIRGTdHc+fsisCuhTaYQPySLfd9G6URWb7Sd&#10;nNz9WyOwm7hN3BDwvzD5IKAJMUQjO6sCKhEOlQjWXDbslyGAOUR+YvhxFIpFhKp+HHNbGN5XnLjY&#10;dBWuNHcB1x/drmGkUZSpoWPgcA672BiyPcg62xIsgfmYU97tL4CbbWTk6EJTvGeR2Y+ZOx4bYRkd&#10;zyeqt8Kft5mDdHH00uF8ono95c9o5oIxJRPT9u1hRnWdK4Qv77E6chm9dcU42IqYJFSEzFZMD1sB&#10;N1auTO1IZ471Uo/wZs0+lqVSRQy52lTA0O46TOw7OVnWwaMXQz2CiIKa+zAFEL9lIy4GnimA+A34&#10;sD6m6hwf/50AtsUMp4jh8GTnfZc2eMGrj8kUP08gxjMhp5pmSyipC+D5DZOMqQmYcH5Nv9yDbzoF&#10;JSJHCxC3TWdhj+YEk4Pw/AjAbUxq72bISS/gPZTH7o8if3NUAK6cDYDnm2vw3tus23qH6z0u7cx4&#10;wMqBB9pW7yZxkzmwwKBL9EGXy4F/CMBu+fh1KsTrKISX81pO61baXsOBX1ccsQkeiY5sffKnxlBe&#10;ttU+kroQAVid0CFQHsYDyFMcpojM22oUjeBYjuWJ3ggNOImm+5NblWS7YaZy05umbd8UtF0WsLBQ&#10;vDs5gqobI6YSl5g0qkubiSzZm5lNvC0aCSgKoG5mZ3MantUNDOubZkoxqgwVLqaviyGE8OLuXPYl&#10;N6w2Nw7tZd5cofn5+53mwWi+OVOymf0Z/rjXGOpHT5uuQgof2WpNAqwZgDWNSC23W4L0bOnFel/a&#10;MVF4N9F6CxRjDRF4iZx6DOFWI6aA+palDQ6A3wTAbxKV/70AFmhdMDvUwbksqAG4ADxX5WVrBMJy&#10;6StsqCIaw/+wAi68kercnhULTCp+4WzainI2sxiSCFwbx9YimjsbGXLSmUk7WA721nwGOMJ/x0oJ&#10;DFTdTlezehffwzUi700Stztc70AfPiAC32fpiwNgH4UIgEu94qAOZdD1/aLG9xs3vWCeXA6eUAzQ&#10;KsVH5S6zDjNV0dSJIe7Ko30bT4PjgXB8Fy5gvQmh/rbJlCNM9IEEJwIOGUkUDrfuNmgEUTeEkQDh&#10;eARCibyWDinZISoHMcIqDLN+NJxztcZXMe3y7cE0885gPMO691DgWMQAQU2GWcqEmPVmIDXWlGhS&#10;I060/chyqSv9TPqaQAbYRWDCXksP3RZTuzucz5Ncad4wgD+CY+1i607a/1dyJIabLtZnHatcbe70&#10;JjD9vtA8Hc02fawRSOMGyiPRKUdyKtWYVCpv+XDIbJl0VLBQ0mYBTDmamy7JpyPv4m/frGk+Gl+F&#10;BSBKUz5JqqZLQqOIMRUD+1tTuajIWVDbCOxEVbd9yFolbQVOMppbiVMEVgnZUSusO802ebpdHAKv&#10;PsYj1xw+r7K0fpZmS8jwI21YxQ0NpdFynBXw/q3YLePxRmSsp8qJmb0U7bxqH2NjAW+rTeCYg8y2&#10;zv58Fh4WL8R3wnZSihbn65gP0UhvHF3J15pp8KR48R4Tej5Ue73mpLG1CAD/OZU4vBDu3IdJZhwX&#10;pGrA9MpYk9/2gm6iLCxzjkZQAVIN9dMVbFUCPs7W+DCAq0tfo9FU9uOTQOwma24l7ntJoLqafX+3&#10;2pO8yaML/u9zbaIxU4bCGGEVCcgXQUH2rA0yVamrGGqYb765WW/Hyr44EWcuEAUulMSYqyR1gzSL&#10;VnAEZqIkJDAxUiupNNxvM5EwbyMd0LugFfh51/LibSUL70hdwpCUVWjNa8wJruY4f5aRs+2dhO9U&#10;6Qrz07PIbBXL2BpEROcqI8GrZAVAJVJbFbbKIlQGZ+aEbJNO42cyN2sSj/uIvHtQKbagWKxiDNQK&#10;ehgXMSQlEADPQt+dClDfwgusaxqVt4nOY08Bw3ZhyELpuxyXmUw9KiWrkCHTu9sr58hqThVPsyOg&#10;FZjkZ2HP9Jp/HBOQdGUnoVNxI5Kbbyl6+AacanupZGaso2OG9voSNOBSzOx1rNxqtQu/ZzPoD6cf&#10;ezKGmc5zhOmUxxmver6WlVsULQTgK4040PA/3GVSu7YW3WfhoZYefg/AAoAAo6PYBeHvAu1kXdat&#10;wE0GsADqXhMA9n3MBbBArumVXhAKfJM1YleFcHVkb/Xvt28qJ5q/MhBxozCtJoyRWTHQC43JWgpI&#10;tjKjtzIxFi/xVvMRO5d/dqPYdO+fbnpxSl1HI75Rt9WM4UqrYRBgKh6Jrbww8k2kr6JxdN9ySqCr&#10;TdGWcBI75pVBTaQV12o/XEa0OV65zm5NqmNVbM7aKWaAyfFfH89hx1m86WT9VCmWwzJm8tYxBagJ&#10;T3I1hYASjDHZPKb6WodSoUjy/SZy7SP67laJmxNz9f8NAJ4lozr/i7VWMupqrkBsq3GO8cfVjScA&#10;DIg14WfWTKdi51ovXQDPkS6MecktL7sA3sck+nQS2Wza7QvgweW019dQxJAHWADuovLWB4CHAPAY&#10;VbdjFXPoTJ6NQuTPPDu2FpG8vaPoS1fyR1waMaWlh2/8w9//KWYev4mO49cVIyaXd1/3/msjsKKp&#10;IiNRNpxJMXp0o7EFrAfYDoBfOc9eRX7nYy7H9gJ4snY8uYDigtut8GnqUACe2UD66iJ8SV24RlcR&#10;UVfBM/fRhawxrPdZWNMKeFvp2RrimBvHTzxesNT6JsqYyLibqJJFZ/KF1iy8wnGMdIUvZ242acyM&#10;2A8dyMGF1ZPN2Cq+vgMQ9+QxkKVoDf7WpYjzK6Enm80J3HCtjFyq09oAErpWTDBtJD31gLdM3Rok&#10;bLJbyhehKJwMfRCA9yKtCcCbaS5YBViWA7p/bwR2ujIEYB39WCv5WQtobJg/T54IJ5lzSs8Csnu9&#10;ArB4sNc/LKO8qnqauh+i2XhqxYcLr2NU7B5G36ayzy6dtWDasawxUzXsy5CFshXnWWcGaxXwPbgA&#10;Hi+fQx4yi2YEWutJ4u6wcvZ9qMMHXFq59Rkjpu4x4OSNX0EhljBLwJ354EbRf23kdb/ud1EIRd8J&#10;quCjEC6dsMB1rx+IwJMtmK9zrnmjtde26Vbz7N+JRhxC2VmrDQJVuJHmrTm+GrfP0b8cMGexfutC&#10;Z4K5ykyIY4VR0AeOtTRknbxIPKksaSxaacpZeVBAN0ZX+lpTtJnVX5hXGuJXsP93NRuV1pie4q3m&#10;XHsix+IStE9kI7bMtxfCp8tRK7KXm2YtxV5KFweWzGYM4B3LZ5kuom87Rp5mWqRqkNcKeczSDDYM&#10;7tbkoxI0IN6DNr0L/rtJU+IF4H8nhXBbihzwIoUBunnz6Gam39CP5oZ5c5liqdYinyLhVvGmq8uZ&#10;COxwYaf9SB0cFsgTAGb8As+rgkMsXH41ydxOumASVpBD0DmeQ8dLyS6G/VGJc1qJaObEfabBJsOs&#10;mx2rYNUYxYuzRODLaL9vUzp+l8Tt/a7QSRFYw/1+81ffrVweOnHUunLVD2X+3sj4eymEe3z7FAbN&#10;QHO//4eOfm9ns0tpXFeb1/DjUg0vmCcXOVwqNPF90rFRVAI040JDW1Sw4e1IuPAS9NfFlELX4kor&#10;2hvFcsZi83bnbnOrZRUC+gpzBHltgBlqp5DJjpVvNHVs2ExneeB+tOC9dDxrg2ht2lpTAZ/uLNxk&#10;jtTtBrjBzCtTBRAgbg8xFQlL8RvHML6KrT0AuIaKXhuFjR5NlYdDd9FG1Ia0Vm+VCSI5H8vi/UxA&#10;nI7M9n0Ak8Rx9C+jhd5G4Dn/eg4s7usFsMCrS1RigVY+cEIJxLPReOWbcC53FJWb0Pk+9xoAL+SG&#10;0FQfbanSQJSVJKabSIB3MUUpic7xTORJraitYDpoA5W4ZmhEu+yT+B9GALBGS52uXkBCzZzgugXm&#10;BjTiXapvisCS0DSd54FN4uDAv/nNX3+3akXYBLB+i8dOGhn1+xI5L/Ctj8FXTFAvm2NU1yPJnDqO&#10;NR9NBnoVSkQfPHPXfoiSTD4hJgPY2xUyORKr/Ug9dwvwHMxjWYsmwqv7IwrlIoqbazGy3HKAvBIV&#10;oCp1rRlBTXivb4d59+A2jDrMNGDt18GMcHNCiR1rCppYYZuH1yFNu9gYJpjI8JNtLEtJwBNczhy2&#10;wr3BzCljHCr0ZB2ifjwVqVxmDedgcinkxWwD2H1sGe1H7O8n4vYQgVu5KtFQC0jmZHbP0KXeOPiw&#10;ZkMoAu/geN5IEikKIQDH0lEeSNeEN4mbStlYSZwLPNeFJm7rAljHvaLvAmQ4P8aJOW8zcR/w6mNy&#10;nGluhBfAri7seibUO6cI7HBg3QT8LMzuFsAUfKKwkC6nMLMeNWI7Kk08z1UK6yGyGXRShhohKa0+&#10;jlMoZRZbpVBw6L44inn9dBUKBEncVZZ+35L/gak8dwHvxwLwQUasIqF9IQ78G0rJy5eGWAnNafOh&#10;uuXrgJhcwvUmVN6v8X6d+7YL3gjfnLNwVfoEVC59LEytSr5jPJL33a/ztiN5Zbp/K6XxcnkX1JEk&#10;pxFwcXkl/DVdHh9xEGqEpDatTIjCm7AISW4R0twajf4XwHKj6IvbxD6OIFOJ/0HtRC2shO2B22oP&#10;czcrD2pYHJNHJ+5GjsulvGg5DNyujEcrZrxrAqNIlygbR1LaAjD3UmJNhkNXwHu7aUUfoCV9iNm7&#10;A/DfHqJsC18jABfSap+r3RiiEQAgFSltPz/nFYCRAUnilgKWaNxoAvBslAOpEFNItKbqQlZzeazG&#10;RQnEdoiJOo2Rz9SNocgr8C5kdJd7+THDWGCew8/W1wnAzvc70dedn6bWe9uC7wPxTCK2ZLj53BgB&#10;fG8IN1gkUXgpnH29Ft1EsxCSXX9a45XFnIji7XRhU8yoZzZEJ060wVytfWCdLlH4RNkcc5EZwdcB&#10;sDMLIgz5zEngPgXEnzOt/Qsu64VYvjR4wqTjHrduWdfllq6cNdk15jWZe49w+3XSklXm1VGtTmSA&#10;qogcTYEkSgUSH3AjVab2AX0ygP+9wH0dgG0XtH6nvBNoxEG42BYQbRZqEpGaT9GHNRlzCUCPJsvX&#10;qNMUOGx3wQpzrGE7Y6e2wtNYoshS7i62yB8poWVf0RjJrIpBgQnsb9uGz6GfOcZNzG1LWM6+CEa9&#10;7mSm8NZoZk9ojhnRtIhKXivTzntoYTqEW2sIDj1EEtdHW307wn8d7UXlWlWrWRNQCUlqSfDJfVx7&#10;oDm7bBLnqBCLAVgU/W2S0eZwnLsAfovo6+i/Dvj0tp15pmk8apPn+8R5BVYBWJdolXv5wYXnE93V&#10;OjSDQoW+V5dLKawtUwOyuQTiCS4MmOcBZH9AHAy/jqABdAkn3hpoxFZoxG5kyDiep1S6WfLhwhVY&#10;UBuR0zrpwhhACz5SAIAZ8Hey1AGwJrVrIs+7AjEjVj+CC8sH8QX04aEKGb/BTrmCWWOuqeaHIqub&#10;4Xs5stvm49WQXe+u+3X2eBZoFHm5FG3dy/1YtEAtQCvy+3rm3OjrLZD8e8DsPTX08yOJtFIgQjX7&#10;GMDOh/PN5wjWcG3b0IpSsZhqniZiRlgDkCbEsysjf7052ZaAmy0ZX3AcFGKpqWQrZUdKKJLPOhYq&#10;roLLRaNxBvCiBLGvQ7N/qZ4xCDBjcxQzw2JM0rIg7JQMQVnB1k5cWgcZiDLEdZjFjcMAtp+9bh2I&#10;/rVE5HLGNpXgIShQr5xslET2/dxQUiEcHZiZDAB4EdE0Ev4bRASey1GuCTxvMcx6irVVvgKeSsoC&#10;oNV3fQCW6uCCd6F2mWicru8K4HRURBalUKRW2731EXtmqgnYM6gAasawq0bMVHEDQPvxdwVqODfy&#10;nKbMr+IU2YTOvQO9W1E4iQWW2YxfLWUaUh09cW1Js8wAc4LHCpkDUbrQnEMLvsp84LfZWn8HH8R7&#10;7SgQKBEOgEUfws0jNwKrpcgFoSv8T+aar0veJh/x3wOLryASKY4p4HJFA95YgKorTPSBFyGcJ0w+&#10;hhhfFBYf/qEK3/9VAOsmibHymTO2VRM5lbDMX0Ali7etCUjAtXRCUzGZWQwINftgD+sFcneFm56C&#10;deb2QAaZ8hqTRiJWQHWphanvTYxm7WSnc1/2KuufyKA4kUiVLZkomrImjCUs7HYGJAkMLqxmk1AX&#10;5dVD0Ish+PIwXbyiEr2AtxXwViH8l/JYyBjTfMzh2dCHVG0yVXu+ii++QoYTgR0Ai0LM4/jWrN8p&#10;APhNH4AnR2A70E97MYiQStgEYIcD42pT4+4EgEUrFJFnWk6sQoctfNg5wg43tu/bKpzLgeHBahjl&#10;axbysSA+F04EX6zTAglwE6fTDvTufdzcScyPyIZGlFDcqd6FjBjPLA7MPEepxJ1hkMnFGvRfbaxv&#10;DqL6Bn3ojmAyZTgJHEUMHh9RhdNlKcSSRU4lznb7EqVcLjw5Crpy1uuO58m82aUaNrr6orBAobd1&#10;RYhW8IQJwPp4FKARzZjstfCaeP6vAlinQSwGn1i8ElFcYXTyhgT58cLN5zhVxFEbPzeXj6uL7qhb&#10;O4q/axkvQCyVtr2LWYnKNPjx6o3MkEDDpS+ueicNnhvxUSSE0AazknkSS0wHHLgK5SGPxTH7YuaZ&#10;NfDBDQBHpvUyuG4b0bablpseBP4+BoL0ihOTALagSNRQWClDTy4E0Hm0JWXBn9OIvokkcZonLAqx&#10;keEiAvASIlwEYPw+gKdYAKsvToOsXRDbqZNSDSyAWWemDUZEWYF3gRaxaxq/tk75LsuJ+f/9eNTc&#10;CBtx5Xxzo7B93+HAExFYACYK+0NpgkgCI9CXl/C8alnNVlSVXdyYB5ANU/Bb5zAnopQpSLV7iMAu&#10;gJnEc7oMAGtjPS30txit+gEA/rgnkrnAkeZeDx4IQCzwPhaARSGUxHl1VFc7nSyped93o+0PNWe6&#10;nRSWUkzwXTeJcxI5y31l5PHwZK/m66U1k4sndoaEnfwjFUMzLXRpLYGTLNqfa2dS+NQNfYzIq1Mg&#10;BpDG4B2O0PwLuG8wH19oeSCz2uxsCnk0HLN8oG9OhlYfaM3YWpK7bDY6VcYvMp30vh2p2GRON25l&#10;jtoajkGGn9A2M5rHXLW8NTjUlppqKnTxJGJboSM7sBsmYcYpRBaroHW+kaO0nRJrJ8liB3JaG2sN&#10;WgBvA1c1brdSkrg8/BFZqBgZgFijpOLwRGgbktZ6rZKGDccMAlx+6iqWe8wucZlJKZlhJnKmSf4S&#10;4OzAPid6CnTzoAXaV+0v7qtLo3UBq13/ay9OJzwWAVz63Dx+vlSOmUoEeZwtfVj+Ctuur7Gs2nrk&#10;6MJK5Pw4EQLg5iHw6Bh+3kpFYPzY2/k/9xCB4xlJkEWPXDHe4Gpsla201A8wB+IYM9HOMQ/tSpW/&#10;eRsA36EL48M2ysedESRvir6smwXIj9mb/Kg/0onA4sBeiuBt4xFwXCB5fQkuxfBWyF5XfnZB7+XQ&#10;7sccxxsRz07xAXiTZ0D4JDyvtDfZVil1Y3IyOKF8uKqHjD0uBxelUcRXgqnOayvpOUYhf0rLC4mQ&#10;Wh2mKmE48yaiYgLps/MnyeXmIBLFKsnT+H+SsRzmRdTiezjZHmfuHMllKEeQSUAea6Tn6yDtRz37&#10;ok3XnsUsjAljfgMSmAb+UV3LJhIVoDJUc5y2EH3bKGa0EIGb2JLZTARupCmyDhpRyQCTAg0DBMBZ&#10;8hFrEjwSn+ZE7KDwsgYQa/9coEY++eY6zJw5izFScwDvLMcLIWOOoq6cZBpWYs03mNBRLgLQj+0w&#10;cxI2jRULsJTq1aX3g5gEGuTHxzihFkAL5vHz5usGgGvPYmjKzKnO+FZZNSdGUmk3B7TGDwAHwbM1&#10;iHEpRZh16OVbYllFtgQeTNeLlsPkM+SkfDdrfqnIDTCZcpxJPBfgwG/TA/duHd0XjfDeVqSzDugD&#10;SsQDIvHDvmjzZCDKPGZrp/VCCMDelh0XUJN5sDu8xD3Kvd/jHWzi9TO4H3fB7/26190Q3hvD+/sm&#10;R+MJOjFJnnPBLDriSnY6AaKkfFi919lz5wLY0hZLXUhgtHzRt4RRlcIQ8fioABMZ5c9NRpJHJIlE&#10;egvl2A7DtKJlkOtwlBXup9RMgteWTYs+PV+VROHazX6mZq2fOXhghelLXmeSkckE4hz8sZlovYVU&#10;p6oYnNLAvOFWIlIrwG0BtE1czSRujVzVDPMr1owLwJursaxE7Qx4pDo7dqFMaMmLlJJQovBCXwSe&#10;M2sWUXYuEXGWs7zFN3HSarU+O6QUCAFYE0ktgAGYAKwSe4D2WPsuva/VE8GAWJum9BgEkP0skIm0&#10;cO1Zdv6wszDG+iLEhzWW1QfgQJSOcHKMxdozDYA3k8RtQxvfIz2YAYB5ALiC4SatVOQOMU7qGAA+&#10;V0zyRgR+j8HWHzaFmE/aws1nROB7XaIPkTYCPyICP2T1rKUQq1aEm+jIBSYmiogjrdSXgHkVBS+Y&#10;J0trkytgXrC65qDJ03m8VbbJP1u/f/LXT27ZtxFdEdpOcXcuL2hFT37rUuR1ebhVPYjC2ogkqiFH&#10;nAYLQhUEYl2KyOrsiAjjeWH6TSSPMdAOrdvVHrwYABQBL15PrT91O/vpGN86ULKWStJWKkjxpmf/&#10;UlOB260Sx1oyYEziyoIWFPrGqFYxnrU+5i2iL0I+KkQHSVsbwG1HdmthUGAtCVwpYC0i8hYB3CL6&#10;zHLgxCmAfz+FjU2axUAE1gLvAGiEIuT8OSgrc+dBEeZBGTSR0jnaXQBrGo8tGQNgDXR0B5rbudCv&#10;AzCgFXBlgIpgfXA4Tr5AQDxfSxNl7BGFkEas6Za2SOIke3PVtSxfBFcoXy9tfR0y2hZOne3kEbuR&#10;0rThKI82+0p8EW1J88wgpvbjWCrPU8i4URNg3m9grQAjVT9pD7fgvd+NiR0AP4AHC7wOgCklr1kV&#10;MQFgAVngEZg1sUeP7rHtOsAUDQUgd1yUy5ldsLo3gx5dcE++GXQTeDVll1N7ufXkqD65kCKe69IF&#10;V2dWtHV1Zr0tEFuO7aMQVvHwyXb2czK6i7pohoXP9qlIbMGrKUCoFtER/iY2ir1rPEYxg8JKbHxN&#10;NPbGKHhpDBFyERFyO1y2eA8Lyav20ZncAA/eacerxvH5eCSkVACcAfjK6IerQt+tAfgNvKCiDZ1I&#10;ZgdRJnroFulatsCCuJ6oXcH3lQFizRAuIzoXAuJMOyeYZE5RWDSC0yCIhMoPTXYBPNhv7hwAOtdG&#10;RIHXLnEByALvApaq20qbJDQVQBR9fRNJX0ch7O4UKIQFsfb9cYXyfiBjXOerg0PcF15sdWGb0Dnq&#10;hIzuojULifbBUIlY/BtrKeJs5n/exv+8U9ZURq/msIarfDeDwulMHsjEOFXACCl2ZAjAvx2BKR8f&#10;jIL7xpinQzEsO4x2vRBhEzPNvNHPjcZuhNT7bseFwCSAuhzWW8KdTEfcn+kmfG6xxPt1XqBP1n7d&#10;m8W9YSZ4tdWXfeqFLwK7Udet+nkfpTu7AI4R//aA2yaPbhT2UYkg33w2t7FVCoWdnYG8ZPmzPM4o&#10;An4a7mFbyrU5E65KxD1Zk8p0zHiMO8tMAVrwfkCcAqfVulqtIygHyPWY2Ovoj6vnaifi9rOD7hA9&#10;dwJy51LazQFrFcduJZGrhq+tpuhRThJUCAAUyRNIDrdrvaxOA1kYiXZBgDRw3hxa3WfbY30qkVEA&#10;FpjnA94A7KTiuQtUxPAA2O5HgRMvJGlzL70vnhwAWMWBdQVDBxSFI1j5EMgSzPkqIUsjtgOynaWJ&#10;VuUAvGr69APQQSgS0agmK9Gz13KSbOBG3gp12s+85XS04CKmtTcwmaeXoSZjisDsx7hRHTDBgT/2&#10;ceDPLAdmY32f+C9AhkbYliJXhfCqD95EbqIU60u4XEBPHujnBZ7XmD45ck72OUwuknhlOhfYXloz&#10;wat96oarYricd6Kq56n0ucB2KYTlwD71QxzY/k6fwV7uOEsjKK0HaGacujl8ja12ciZfHyy5kccF&#10;aJyz5aXl6yLxUUSjNmzAv1uyfSnzDfbgqkpmpe1SKAR+Bo1RJUGrhBrUAeQWVeQoaLTLjbacBSe0&#10;7w+wPOYQXR+9ROR2vrYenlxH9t6IQtGAh6KaQSECcT4JXxp0Yj+qyDbK3+rOiBY3B5jab+3PqCkp&#10;Dq4yIK/CPD62gM+p+jifqLiASxRC/DcYUC+EE0tacy8/KIY/Xx8IaAXehXiFg3hfq4NtJGYavNZS&#10;LLTFDiWKisKOUX6uKA3RV3JaCM42rdhdRhFmtVbXcnpsoZ1qj2gEHuH8LTwfeymlU40btQAOwIfN&#10;qINafx+NYLELSoQAfK8LI7soBIUMFTO+B2AvaBVd3cvr6npdpPUCfPKx/z05zTehcrIy4ZXIJieO&#10;XgXCpR3u10fr5/m4rksXXst93a9x6YPe94Hb+jIsOOHB+CQiIknWiMQBaoFCnQhGWtJlAawZFBom&#10;yNuB8lNAPxYg9M8DBHNRKNQyFQWYlhO5t3EzZKyiz277EvrqImjTn08Ch5EbeaxF4IQidNJn17WG&#10;kjKDP1SV62fvxhA+4wEe+wTqJZh7iFQti94yragVrYxpakQ3rqNEXQ3wSyiSZC5icyY3jBYlLmbk&#10;aRQehnCkq0Ciqzy9du+FkjdNorTXNFt9tODk0cuBRSEUfR0zD4C1S3+4WX1KRBBADtEFhQjha0PJ&#10;HzSSV42zKnrMws2mKKyuDAF4PgBeaAFMsQqQL+akWImCs5YubK2G2Mn/l0gvYS6t9tV7plOen22O&#10;sKXoDDLaNZI4AfjDRhxoLchoAPhT9GDJaAKwou9vRWAvgCcnYq+kL2do3+sSNS/gvUCeHM0na7re&#10;912a4dWD3aTR5d5uhFah4XcBdvLnVFSJhTro0ttWnbAKBT9H63F9pnu3xUlbkkJsdHIcdLZKadUK&#10;qAMADoS++FHRm8eLPo8EaK6siLz4URzHy4g4WlCYvGiByaFzI5cVrfkAuJKErQUxX+b1LgbgddAr&#10;1gUoe/FFDOGPGGX3xjCjmAZYcduPRnyQbL0H22YPcypaGAVbjwWzHv7YBPBrGf1awIaklGhWXuEX&#10;XoMEuBgqEQmIg22iRhS2E9k1pJo5Z7yvtiHxX9EDO8jcTuXXRlTNbJ5j6YULYn1NoA/AisIOgAEu&#10;gJYi4z4nOpVU/JgPTZiDImKnucsoD62YD30J4AaKEA/mBltGbrGS3GEDp9F2Br3ErcReuYntUlTj&#10;OpkNfBg/xMkSihgUMiSjuQD+pB0Duy/6uirEDwLY1Xa9kpaisAD6QxHYqzb8vuTLG1Ung/l1spvL&#10;s71DUPS2VARXNvvXPCrqupVAUQgX4IrkUfxv3vYm2wJFdLEJjqKr3VsnoZ/MWptFZcwnagcAcj9e&#10;dD944Yx5s8yc+UhN86Ej8M+l8L/tROR45qslQwOycWOVY2aRXNYBv+0BpB2UVDuXYwBaPdMcwSR/&#10;fCu7glloPsYi7SNMNh+h3DqEf7YfI3gXV/OyKVwsIWfxYiP2zGIqepksW4yj1X4jUVibmyKJhCGa&#10;3wvg5gBagXcuj+LAtu8NrqzoGgKP1VJ3dW1LhRBgFXnlkbDdGT6lwuW/egzi54gHB2uiv10XLEuq&#10;+h3hyrwmfjxPcrLN0/RK6MQ8OPhCJLdQFJJo9i8vIVKvYhzAevj7Du2jZpp7FpulKnbznGBsH84B&#10;wOjAisAOgHGgtVCJa3tFHxwAiwNH/W4K4a2yTealr4uiXnC7WvC/lUJ4+bB707g3jhuJ3aKLW8V7&#10;XcL2Qx9TCdu93K+J9Ml2bsuT2yGi4kWQjULK1jX5kj0hJGkBVMKC8Q6HsptNbVACsT98cLa/Hxf7&#10;RuYyq+1NBnxgoFGj5x604kSM7dns0qgi6siw0w//7SX6dqycQgR+E5AyB5dB0ONbATETzY/ighsj&#10;wTnGOKYjjGM6tPpNM8B+j244YztFgM7VtKSvxBiPiy0HRSMRAG+lSrcE8GqzfQicVCD1AlgRWBRC&#10;ABaFCOZvdlagcZr4eLGMO+7MYElh86EAqqot0CNXABFdWnAQlCBYN7I2TWlZJaViea0DOKlUgvZX&#10;Zwc/awE3slbeBiOvyTW3hOdyJaBfz9+7g5MojhtY+5UdANORIQATga+yH04U4gMWu9xthka0hkAh&#10;XkXhCRnNm8RN5sBeQ7jX5/s6zjs5Mk9U1+QA88wLjtCUds8k98k3wmS/g1dzdpNM+7N5siyt8VXb&#10;/jWP1tbJE2wB7Pk+m/T5VAiBV9FVEcUesQyODtKKL6QzuwoXV1UQlbFQsn9nSY1K0XrhoBNhoWZB&#10;SARa7FwzFwCHAOCV8ME9DBlMIvrmclURgTuQzQZI2vrph+tc9SaReIoZYWH2cYZtjwPeMSLuERpA&#10;x2iAPIVn9gRdvCMb3zIDAPogfWVtjLRqXIQyAT8u04QfLJgptCFto0t6KQCO5HeGQSUE0tmMSBX/&#10;VRSeo0fohO26gPaoSCH1YaEWIwI2FR/kkZjYYMQJMg81YQEfF4AXAmRpwErkgm3yp82tzp5rjbaV&#10;/GjplS0O6fTixpbBnQgcQOk5jJ8Vjf94KV8nv/VWTqL90Kc0/t/ynVQkVU5mW+dxChmXKxaYWwyz&#10;fq+eRk78EHcx9XyMK82C2PqBkdSsG40VA8uWyE7prgNQ8uZqv84+Y8lFzkJCZzC1K69NVg9+S4KT&#10;PZKfa+2T1h/MsSwju0DkWxOgmRC6BOwIva1kymeo98p3bpFl8u9+ncFHEpcFuX6Xby2B/VlSGnxe&#10;iQl6JCohLm15MGK9hnLzdaILNonTwkclcnLP2TluzoLyEM2i4O91ElwimKZ3htFbGBJkj15thw8C&#10;wDLcJMYwUp8KXIlkM7LvbnjwAElav4w8cNsBfAFH2Dd8jEnmI+uYiUuUPQJ1OEpF7xhC/1GqVaNc&#10;g0TgntVTTMeyN0wrnc9NNKFWcwwXxNAwCQ/eToa/2FbmiMCoI+K0fgvm2P62+bqkA5NQ+atkrPKw&#10;1AUlar5Hpy9O/XHOtQAjjr8SQi2AJ+IG4FoL5jGEaC0ObLtsNNpASylVVLKBRQ0Ceg013FxlaCKx&#10;KAt0IoAELwR+HM7NtQTQr2OYyy5MS8ncyEXcqI0HOJXSsVT6ihnXoRF3anGjMVL1A/bDfYSd8jNM&#10;7Q8Osq1edkpnLsTffLdscagl84omzrGtipxT0IhmcXQUi0QimeMQwZHpBbC3pOw1A03ou2rT92mv&#10;SpyUMDlb6CmECEy+Zk8lT5FRaMpc3oisn+MWRQRgt8gymWNPBrEr202W8tzE03uCuAUWb+XPlp19&#10;N6q+Rz/HHawip95k/7N+n+XHgNi6txT9eMHCuDZpTOpiPxSDhUhgqrBhXF9J9FUrEYWPodV0ZHAd&#10;ZifH0S0LzCggHkLgP8xE87Gt9IexZfTYdtpsmKs7uBn3GgDuWvEGiR1UgqseSa2ISJZGH9021IhY&#10;Wo6CpUvbGw7TPrqvn+QzAOzHFUASpo8F+MHffVcQbjzRCcfcTqTVpnsNDRTv5+doqpFtBeN/kx8k&#10;jKRPCoQzdte90Z21FO6EU3ckmRJhNdAGcEMEaF4EN3QIVywy5VpW5W7nOUlg6mc+6wfqafLsYczU&#10;CDvizpQwDxhb5a26YPMufggLYMZKfUZHxn2WfT+iI/mRY2j/5XfLl4TbFVuqOimquCOlogBWTJQD&#10;YgHY2RjkgNyb6L1OlZiQumRhBBCLuCFUIXOLBxZcPu1V0lVkNABWIuXri3NB6OXB/xYAe/n75J9l&#10;I63rV/YA1Y387v/oqip63wWxt1Nlcgk8AAALxNosGs6LvYjW9y08d2nLA0zxykBTs9wP884ccxAA&#10;H0QW61lG8sZqL11DrGk9ykKU8R2B5jArqQTiUab8nGHc69m9QRbIgxy1vQC4F8rRvwoVgxuggbJs&#10;KT11GWw42j4BYECswYwqNkCBJgAMkAXakEBG0QJiXfq887YUCKfZ1bVTatm67VlUOV3Y4IoisRX9&#10;EoCV2GqutC4XyO6eFXdY5MRIMpmmtF+OGySMaxE3/BqGkW+jfB7H/5/HaVNHm31PKqcQ89HOiAez&#10;megWCw7fQUp7Hwpxlwj8KY2dDxhu8qhPl/VC/JIIHGYjcJhcWxL4dazaF/a3AewtLEw+4ifLaPZn&#10;+DJ/lW9drdYmX6IJGi/lzowgyisie6e2Ty5RT46gv0tP9t5gXjXFBanXfef+T+7P91KY13Fy74TO&#10;V55pJ6ELlhmeAYOLaFlaxgu9iRs3FT24eG2YqQDAdbQPtXNsdmKlbEUSOwh9GGTqzzAKxNhWhtoB&#10;4hHoxAADT0YA8uldgebM7kAzupGR+6gQ/QIv0pNktoMUNhpJCitICnMWz7MD/xbRRBmiKZHWZTcX&#10;wKKQyEmG+uB4H2TkF/d9delrZJsMBJSuoV08Vtze6t/8T5FQgmj+pxhK6QKxQB3Mzeru/fM+eqea&#10;uiN6VbIPJaqHEuVDaaiN5iRbyQ23BQ/0ATad5pID1BGBDzJqdZTRXmeKsVRS0LhZE2Lu1Iea95qC&#10;sVVCIRhq/YCmTodCWDfa33y3dJGzJ06cxYlM7kA/cclXC7n1thfAbmRzI+MEdZBHwdeRbK2Lvsv1&#10;AFv5SpzXM+zEJk++o3pyP95kHfl3FVNcUL+OG+tjk8Hnjc7yfmjU7KIY/wljk5eu6HtdCuH9G90E&#10;Vy+4AKC9eNFcsbzAK+CIe5m7kbUiiF64BaYSLtwCgNsQ8ZsXv2kOMhF+GNAOb2Eu7hY/cxggD9Pp&#10;fAh5aQgQj0MrTm7zI7GbZUboIxsAwAPIbkPoxv288O1QklqO4YLFC8xuALwE8IbRsRymI16uMgCr&#10;krGqbi6A9Wi5rwUz4FW5mGRuMoCl7zrmfqcNy43AGssVrqmf+rzNN15ts3q1W9DZMejSCgE4Qokw&#10;ak4odCKSaLwMHrwBOW0vbrxsFu3UMrX9IDM4RvODADDrH0oDsVWGegCMM000oivYfAGN+AIgv/Gr&#10;/8B84Jhgm40KwE7klcfBSU4kk7hLuUUh9DF3VvBkAHs1XIE6Ft5qjTO+LgxF4Bh+ti6b9cs47o6Y&#10;Eh9WRPZRCG+52uuQ+33gnfx592+aHK31cfs3Alp1pOhyzUsu39ajl3vrbxL/1cpdPbq6tKu4yPzj&#10;Z4ckqi2JF5wEcAlAWsPH97KYMXcpS8dpTWpZs8A086I1AOBuANzLFp8uInEPVy968CFakvooXhxC&#10;YjrGcpRTaMOnAPdx3haIh/ncESp3w+xi66Wa17CMvRMeAIcLwABGZV4BVQDW5YLWfVsRWjRDVzAU&#10;UhTI2xdnI7Cd6infNG/z+XA73ZOPWQC/OrHdqf4uhXB2CjrD0u2JriqociJ1vUMhogDwclSddVhL&#10;d7LiLJ2KXCXm9q6kBWxWZTpoEbuRy0IAcJi5UxdGBGaoCSrEJ1aFCAG8uhhs8utf/bWNwOLATuR1&#10;OLBeOPFhgVb899Xl0gtneaG+zo1Yrl7rRukYlaN94LXVL18iZzsxpEL4vAduAUFdEC5t8LrXvKB8&#10;Hd/+IXB6XXGu8ci96dwEUaDV3++Nuu7vdv83gVuRWb9bkdfdG+2C+FUEBgCad2GPbyIQL3Ysz+tS&#10;js2NWuSCGlHK5qM69s41UA5uQoVopcW8FUC2EFU7SMoOAuA+SsbiuIrCYwyGPotV8+z2QHOKBO8E&#10;uyZOQDnGmTM8Qk9dP8WM5lX+ppCbY1/kHLOS5CiSS9FREXihdZ1JJkNV4FL5WFegui18PghN7bRy&#10;Gjff9ziwVWHg0qIKvpJ6iPRf1AgZmkQhJkdcAViTTt3L3bkiJSpW+ZBMYDyHUQSBJRpfQL/hDsxM&#10;qfyv2kfdzNTK/lRu1rxAc6UkzFyvZEt9FYkc2+rvtofZCPxpZ5AHwL/+GxuB7apZK38o83dUCEVb&#10;7ZqQCuEmck6S92qlrKtKuNHMBcrEse9xgHk5sI2qPgrxCsBOZ8YPJVGTiykuCL3H/L82+XNvMpe3&#10;eyuJXmXCjdCTASwq4e0dtEmrleqc41SA0P7pMJ7XWMT7FUSc3XC+3OULTBVG9wb8D80kL61E2RbK&#10;xe0A9iBjXAc2sKkdWWmAqx9gD5PcnQK8Z0juTm2eb85QpTvNDrvjlJwF4D7Kyc242PIXz2dqOyVs&#10;bpRwW1xwdl9L4/XT3DP03flIWAKtChe63LdVjQtQ8cHTVq+3lcTZm9EFrzwhAj0ADqSHzsqL7td4&#10;Ht1tVwKxjcSiDoA2mtdWUTiWaxF0bCm+iFUarojbToslC1ieU4ce3M20nqNZAVCICHOtItxcrwgB&#10;wGGoEDR2EoEF4M97QuxlOfCi6EDnblT2rFAftXBC35R05gJYSZ1jaXSyeK8OLCC4kcyNxLaA4Wvh&#10;cZM469dV5JZX2DfsTzRCUpr1IvjairxHvCLhZHnNBbl77Hujvzf58yZ+XgnQvcG8Fs3X0RP3lHFO&#10;JOfv8y668Y67itaNrv9DvXQARHprMNl9NMO2lxGZNsH5UuHA5UTNaoaaNDKpvQW/g1qKuvE/9LNH&#10;YnjzQjPIYz9g7iNCC8jH4MgntgeYk/Dh04D4JPPbjjEJaNgageZj7plvMlEhNO41RutfKXfb2XP8&#10;DQ6AnUKFgOwk604voACut8MZKRDEieFt6BSVEIWQoiIAKwrrCgXoIdyQweKyHo7rgtalEL8dgdWd&#10;7oB4Cc/jCjCwXJOQMOVvwGq6j6k9OaummBra7DtZ/nIk3c+cyw82l4pDiMRMaCeZex9z+0dt4sAO&#10;eB/YVbNE4KWLQu0/ImC+WuyiKPuKOrwCsdPH5oLBa3z3vsgCnNVSPUmcqINrOLdmd2msPg4sKS2a&#10;KZleqcwFsbeI4dWFXY7qPnqLHJP9Ft4bw0tD/jWc2v1f3UjvJoOuNuyAGH6npTJMig/j/9SKg0A6&#10;GEJDMMOH+TMBcy7rYFlyqLFRq9hQSQLWQCLXwtUBkHvQgvtZzTrEZMshAKoofFA0AiCP0J50bJu/&#10;OaGEjm0/x0n0RvFCDMCDO/lZNbjb0lgSvhFzfbR0YPrPggg8UhIWEintJR0WKiPeqsXrFpjitVbj&#10;VTKnplb6AWVa4u8P4XVTBLbr1xR55TxTgAPo0oH1tgpA3gn+rgastcVu9LUFMikYvNax/E2KwEvB&#10;2Upeb0Vg+acFYC3PyaSkXkPBppPp7UPJlNQzFpqzUIkLBRjcK5lQSVXug+YAonCgBa94sAWwdGC1&#10;y0RHLrQAflWVc4oYisJuJJ6s07rUQZHQ7cBwXWM20nra6l0VwjrAJlGICIoYUT4A/5Cq4dVuvaDy&#10;ynde+cwbtb1SmpcueJO81yWAXrB7ebmrSIgPO5M9EfiJMOEoNXrxAwkIgSE8n+FBRDg6W0h6liLg&#10;b+IFy2YGRBXHfzPVuE5M6t2AuYeI3MuMiP51WClxpXWLUpDMDbBreBDaMLINjRivxAm04XGSvhFG&#10;9vehRLThaKtEW06JnWU2MP1GHSJBuL2CuJEEwIWaAQegdAmMtvNEFMeOEXMogsCmzy/gawVg/f3B&#10;fI2NpgDbRl6BV0qCEjjfygangvlqFYV3or83IotCRIg28DeJAy/mBllKVXcxf8MK/Bub6C0UgDNw&#10;21XTU9i+n10ZifyvGf4AmCjM2oGbVezIqGfASSMWy9aF5j5bOj/vCXIAvCSWrmSOFN1NbgVFL5bm&#10;BsdEaT+G5JAZvojsbJyfDIjfakFSNOJnLIJPC8Qi8d7ZaBYsngqcqnCWE/OPOmu9XrnfHKnGmcDu&#10;/b1u9u9yYW+HyA9pvy698PqdX5cYutE/2lcB9J44+n0CsD+81g+LoB6DeDHsygNxTzmzlNVrg3xY&#10;IIDwM4vRUBcBkhV4FZIxqlesX2jaoRJ9+IT7SOr6oAO98gVj0ukm+rbDfw+qoAF9GADAh5HSjgHg&#10;45vnmmMb5lK5Y7IPWnAz4C/GFJNAp/MGZglH4dUIAMAB5C5SRfyJvoq8AqKAZHMbInCApQCiQ3Kh&#10;KWI6Y6XcKpy/+KuvkGF9IAKvVCpuRF1OdU7lY0dG06mjqUpuHUEAtpU6lZlVgucShRD/jeZzMdwc&#10;1hOBDVQA3kFLVjrjZisxL7Uy9K+PoX/jqQA4BwCzoP1mJQUNysrvMuzkA1Ztfdq2EIO7v8OBlcRZ&#10;buRLQAQg50V9VUJ29WAnSXoFMDcquZF4Ipv3tcxbDmllOR84lYWqKqd2JJ/3QP4D2Rn1vnwXUjwc&#10;vq1o4ejQojO6idy39WijHnfy67Rp/T43ofMe/e7XehM1lw+79MSlIjHcfIvIBxRpRIesqiLrpZ4b&#10;SX4y8Si6EblkLZTOGUV0kl4aAmVQQ6icaiH8zzE8l7GaCE8T5lYM3WnL/Ez96mDTxmPvygCqb0EU&#10;LwAwSV0XWm87Jp/OtVNNLyXlAQB7hEh8ahsUggHb4ygRI2jFB0kCm1Az1OWRxBjWjcyciGVWRDDg&#10;C1IJV1N1bOsQEdZ2H4vTqhKH0QaFQo+69HEl8TYaA3ZF7QCALwVC/Fdv2wgs+qHoy2VLyT5u7H5O&#10;N4a+xhY4+JyjVDj8OczXQxhDMBQPFoiXIBKsgAevZUzAblqncrGKNjIvrZcdysMsghln2tHZlABz&#10;kYTuehFVOXZnvMfEnruMm/qMXcmfsjPjtQB2dV6BxqUP4SxRcQD0yjPh9Q9MzuK9BQULDCiGVyee&#10;4KuKzDL7+G4YAdMBsHPz6HeGENn0d7y6idy/hScCkHmjqZd+eCW5yYD2AviHwC7wLo72txqmJEDd&#10;iK6Sordj+d06VYIEGIAcghkmgmQ4SqcZL6TjkyXSERHD1QBKS43mOKzEeL6Ln1e6LBgvw0J8DVTa&#10;NoRYXbcPq2TXyjcAMNcafA8YewaR0kahFSehDyfxCR8F1EeQ0vrxT7RQli6jupdGp/Nmhocskgas&#10;AS1qk1eHBUULFTGkATvuM0cbVvXNNmyqbR4vc4icdwBeoAtUxOZyQai3nS1P/E8yLXloheXGvs+p&#10;2OF+jatcOI/ox0RgbZOKJuJGKkjxvIlOrOCk2EBesB+nXj6l9WZ5nxk3dYQofIpJoOeTAs3ljABz&#10;Ldff3GLs1HvYLO/W+5vPGLn6KWsH/s0A9uqov6uU6y3Vupm849x6pfV6S7YO/3Qqf14A632B2NWj&#10;XTqjjzuJ5esBPOEZ9hmCXHrhBa4L/MlGIZe+LEYfXsIidAHVBbMeBWZ9TOAWkGVO8sfAE4QHNxwA&#10;64i1zaZ2mQ1Hr1aAIXFFI2/FALBlRLiNACErZj5usnnov2rmZKcG0bQHq2SPzOuM4u9iiWIvNOLw&#10;Rkzum1imyNtjFDJUzBCFEIDbAH3lCrZgokJs4SZZjAIRblUCx6DuVt0c7y8nHJcz0EQ2Sqe07BQz&#10;iMT6PiVtPsVBQLVRVCYeQGrLx7ztgtuuafCBVsC1EVolY1ELLpc7621x4Fg8wJEAOFTd3toUxcdW&#10;8hpuxc8cR49fHgNP6vnfezZgL90JgFkgeSE12FzOFIAXmpuFLHr5/7d25k2znsV5F5t09nff9+Xs&#10;OlqRjhBgQEjIMruFhYzZkRQ2g9iRJcBm8ZKYrKZCUk4cp/JNkoqJXZWA7SpV5ctMfr++757pec68&#10;knDlj6dm3nm3Wa6nn6uvvrr7d+dG/5GJPX/9zPLor9md8ZoB3IAkuHoZuJthamJVAV2z/sqZh7JW&#10;/br5a9WBdb21KJyR19vUohuNUN5rVCf/b1IBb18JwFVFSdqQFCdddQHibkASpAngYxajC2rBK4iN&#10;yAJ4GR68AQCUzHaZHRG9dmFW4uriicbtAZdOE5dDO3Thzo/vMqmSdqMv37UKB17A40AyR0Hjy1de&#10;FxTi81CJ36fQ8a070UXvXkA6o0sDP/B3ePwbFD1sRXqGRPDjNIPqRrufCHykDozUpQWyglTgbsLF&#10;PZwJ13wSreu4RWFN7YK3gTXMOoBX+hB0otOFvE2DTwI3wftKAN5lvOwWIJYTq+BsqQXzOd6Hl/md&#10;GJI+RKvUZ5ha+bwm/ocp2gDgPwXAUoifsoL2XzP8+i/YXP/zT1wY/RXJ3F+xveifBOBhZaxm5zXz&#10;z0QotVNvZ+myVf6qAM7qX1VBBHUeDdATTXpcPOl8e1jVq/+7FjwyAtcTIbRn/a2Ac9w710vhCeCc&#10;axzDus3wYxCggwp7x7N0y2qjJ2XwPsw2/Mw+gNjHdP4wgHuKDuTn4L9fRs+V0z4PYL+CHjoGMJz4&#10;20x+//7d6MBowC/dANBXWVBO5eqLaMifI2p/jAj8Hry196ADB4AjSt4KYIGbQG5Wy0YpgkrIgwF+&#10;GxDToq0RVPAuIsFlNPY2aUPe5s/nbUbfjOROAt3USw5Qt6gWrplg2orEybJL7nAnUfmdDHT5bV7L&#10;Z6/jkb4fzv9WXjMA/snjrDt7/9Loz1mC+G9+h2F/v9sA/J9Z/vKfPjf/2gE84cDTEyQr900JK6tp&#10;GR0zGg6/ri6wiaLQJLuMwKk/+5jg9ut9rJfaPBsgGy3Jcm4+n1lROU+u9AnnCTXUnvPEi+SNw+hr&#10;FE4Z0Mhbvx7zYMfqyxcjcWkG+IjsmujNvLncHgHuI6LdHqC4Dh9+AifZJ+5cHD2HnvtVpLFvmpwx&#10;gv+LXEq/AFD1R3yXbe9/eO/q6MdKacwT+y7f/+Z1ZTba8lEvPoqM9i5a1e+i1SkAHFcEuoqhCEkT&#10;0vcgaIdHgJiqYTSvdsksQZicOAEsoJNW5G10bXcunL83TuKyqxvAbqKUbKNqbXDldCSByojWSnvk&#10;3kVz6pP4Oj4DLfoqieq3H8bUw9jaHz6+PPoTIvCfP8mqLZK4n318bvRz5gb/J6LvXz4z55aiX7zs&#10;1BlltMlS72kVIr3ALfNvx6wWoyGFGBYT6iU+E6eUxlplzaPRiKQJRtmDPeU8FYqmQviYR+PME4mt&#10;qg61SjjUemdV9apMN35OKiad76aXOb+uABbkEYVNnszYnSOhK00nl+370cbfHWrow4cUOY6JcMfQ&#10;iAeZrvP0jaXR7z+wgeKwMPo2rrSvAdIvXQfA9ssRab+FPvy9uzT0zMGF6c7AWvkiqsQ3KSl/iZLy&#10;x5Di3smMiBsAeJ/5EKua0u2i6G6zRhH0/baIm49n9A0qoT8iKERTEDLyej8TM7mv0Tg5cCZ7NWIn&#10;R07Ajyt47qnGuLPJ5+vgxDD/U5Le4kS/Br16mI6SD2F0+hxc/0vIhV9/C1r3uzlxf5My+geX0YKX&#10;Rv/mYwy7RoX4D0hpf/ksEZjtnTMB3LQ8FYiqQjRQJYAr8DLyVmqRIJmmB91m2U3ktejQIqegbP8n&#10;E7eMuEZdH/Oo3owhGJMmzALpa6m6Tf2M/XxdgahVxEze6mPej8hr9g6A1p19rPG7a6gxwspLKXLV&#10;FpfrHaLdAVWzG0hIH2Qazxdvsk/unqXRN6i6ffcmfPi+1i/3JTZ5fgO990UKHGrALzFT9wUaPr9L&#10;MePr+CY+j6nnaSa8/waDA68xjHsHO+WSHSGAccJvlc3aUWlDqhAtIrfm1YycAjiBWgGaCkQmdJng&#10;VcD6exmdM6FTH99mLrL5gK7DJU54x7Za1XNh+d0MhXmcK8knmIb/+QeZTgSF+M6jaN9P4AH54NLo&#10;T1kA/lNGTv0FAP75Z+ZDCx5H4IPdlVYbl/t0YbpF2abBNhtlO6q6UCNs8s2MsmNHWhkYWEFVo+Uk&#10;EatS2SSZy4ibwJ4keJPoW6f9DE+kpCf1Ob4WMIc5xxKxJ3RvApVGpCphNE55zdvoVNBOqaTWo7AR&#10;aOynJfJukeRtAKQNQYwb6xjQvYPo84kba4CR6IO68A2A+jw9cV9GSvsKIP4O3Rk/QEJ7iXm6LyAz&#10;fZtE7htQCwsez6IdP8UH/zYaR69R5dulXK2st+QE+pwuOQO8GZVVIJo6weevH6JThJqMaWbfoRAT&#10;Gm9XIQSoP7OLed8jE76M4ElFUmLbgQMfbGJsMm9xPwm5glMw/Z87PN8rXD3exsSiJymRf4bizRcB&#10;8LfeDY14Ymn0hywC/wmrB/7503NM7Jkb/Ywdyv+R1bN/CYgjAgvgmA9QANwWf7dL9q0Anq6KVWms&#10;VrVaNa+VmKtaMLy8TysJ0/xX6uCRikTKaZnIpQX0JMqQz+0kyvNKUmAMBFSjLvMn0tMsiD0SxO2+&#10;xhgbHvlwjcC99LrDe7tL9r+77nDABf4mJWZ8ErEzhIh5N/rwB4744LiEPosv4guXadx0pdeN1+OL&#10;eBN0AUMP1MHo+10A/E348Vep1NkT9zn8EB+hNG3ncwAYGW3Vvj23L3XZrLUWNU3YY6L/Nj+wPxef&#10;v6Dv+m+VxARvAtjvL1AS9xCclw7XRtcubcX3fawqFlUj3lGBAUuHUkVOiBVOKgdp+z+3eL/c0feg&#10;0zspsX8MAD8LhXj+XXSqYK186f1wYSS0PwXA/5L1W//uU+fxBxOBKSkHgK3ENQBPHPS2rbtNvoK3&#10;FRIm4B3ez+hbtdY04tQixlANqNE4CxhGWSOv1MGjKhJ5fxdDSJ4gtSL4ag6zWZ6H+pzH962+9YJF&#10;GvEzocuva2EjEktN+kpRHE6Ej+4FjOUxEA9PxBYg3sTg42qDTcHMh3cFED+GvPQJXGX/DCntS9eY&#10;xHPXG0bfYmbYC7izXryPLmUWZb90D93L8N9vUqH7MiD/PAB+Fn7828d09zJY0E2jWzR0LqA1L9h4&#10;+SoArlE4KnSAaTxKq+u4WUZOU3tSiJTTLh2uju6582CkvCiA57Btju2XnT5FpAZbx5zcx1Iy3G/S&#10;GfeTRBXQkVg89/sYN/UECevTOO8+A4C/yPKXbzyGM+19VCAB8J/97vzop0Tgf2cEfm6RLmV04ATw&#10;Zp/QYn3co4GxVcNqEvdaAVwNNjUq18eH6oGAFMA1icsInGaiSXc0chVNgRWstcgy1HqHBqFZIA5z&#10;Sj26e26/68GCNbXfdNXlIMFI7hxFqxFGD6z9XwFkooxzJQCx83W3caZtAuI1ovA6BqoNPuQDxjE9&#10;TJHjKYoazzIX7Xk6L76FqeWFm7TWP3gHdso3jb4HiL/HKFJb7b9DFP59+uI+j/H9OWyVTzJj4mEi&#10;8CXoyDa8epFyssNFaqQVMJm0zb5tKkRSh5qgGV1NQnWg6UxLM4+y2wEDwG9c3QPAKwCYtnwmUkZl&#10;shdBkkrskdRegoJessGXdb8bnFxWAJd5X1Yo7Gzx3O+CQjyCqvI+3HZPPwA9etvtrGlgi9P7sZB+&#10;ZGH0z3+PTuVPIqV9BvpAKfm/4Au+7R9/9bcvXz7YCl62GSVQI4WLWOA9foCRyDiS39kOkypaAiA1&#10;3myvySpWAquWm4dmnCp15QmTUVcgJ30RtPX+uM2faNf2bLSZE7kXw9vUbpOj7lvOnkFl6kiqtH6O&#10;R7Cq+wpamxktJXu/zFULP4Raca5CkCebzOlGs7uXDyYmXxoUor/MtQYWFJT+jNYcmmPIxu+CXz6y&#10;S2XuzqXRV0jkvkEE/sM3v3H0J2wI/SHb3b9PJH4Jj8D3H6KsfD+TLO88hczGkhkMQR+4fAFDDI2S&#10;RLF1ou8KJe1VVAXn+jpZ3eHUHuMp612VWDYK9mF+kfTJ133+PJcwACkJAloLM/vsFLFQs85zbUty&#10;5mPon4WR/Z1V3ls95YyvcuFMjOJqXSmhbEVjL6sZGGZyyGe5ZxGsL9nRk7HC39yAu19y3BSKyiP3&#10;L44+fBNJ7W3sUH7kHJPbGSvwYYoadCn/60+yM445EX/Nuq3/RncyAP67l68IYF7oNnxob40PmmM3&#10;nmTb8Radxd4mF4zo3CpgMfCu94cZARPAVbpKMCdPHcpaNRqmwpCJW7b1Z1SuZeYt3pRaZMj7dWLl&#10;2H8s8LqpqPJeAZy77HJbknqtXcUe+5zIHoI3j5yrNozi6aSTl2tF1OWl26s2PY47GLy8SjPUXfkA&#10;D4lE95A4f5gdcl+6BxWC9vkf3P06WoneOPohQP4+IH6RboUXiMjfuZv2egaifIH1XJ+mgvcEPXHX&#10;6WzYQlde46RZxcS+Tql4k3Z5qYvHOvdjyqSHAJYXk1DmIL9YdOhz6kl8tMrL5fX9Yt7ZckYc9MCl&#10;LfsEuR2uJitgZom2fFv1/ZuteRT1gitOMwf1EzfyCBI4ALy3hQyqumVEj4ogJ4vb7blqHLJ35F5o&#10;1NvYO/2+ByiRszvjOXjw1zC3v0gl7o9ptXfYyc9Z/PJfe2/cbf/4y799+ephAfA6miuH1aRtqYSG&#10;ZKfr9ISmFh9Sy63jn6qMVcvJKafVQsNsJaApEQI1+W/SiixkjIet8EZkhE1O6m1qtrdMruwuuwrg&#10;kMmKZ9l1XwI4QMttHtnbF7e9wFGLOO31TfyxzXPbZiaktbAOAomZwxy7XvWIgrvotlfhgs53+Dx6&#10;8Ncx8bxw520ULm6jsfN1o5fuoxP5PiQ1QP115qQ9H4NNmPJOxHqc4djX2CUXAMafvMbf2uCE2DZR&#10;JPI6TdJonJPWA8AoIiscTqN0nGrbCcdzLcNJYoKSHcnOTgO8i0zWWcfVtgNfNtit8/cXAW9r228D&#10;s+3BWwoJz9XFzW+s7XKLz3QfGW0PmXTXAMj7u0mgjJK2pWrygD2soDcoaNykTeoxuP5TnLzPvPMs&#10;03pQI5gV8WNKyX+OF+JnbO/8q8/jhcDY3iLw0Q58TTHeLLodadLINbHjHce95ScjbXZD1DJuBcjQ&#10;yDM0A02XpVsxo9GF5n2ohvrkwalKSGkqgFPeCvtm74Sduo0OgulWqIjQPbrG8hc+sN0C4nEk7mNZ&#10;Y0iLCkTvWJ7m4K0hVs+tYJ4ydXfzePqttR4aGGJiESB2JOsRk2seIUJ9/r5lEjjKqSxRfPHGbXF8&#10;h+Nb995Gx8YbQpXQXvlVJKdP4IN4lAF/V93XAYA39CUT/TaJbDskS8p261Em1kXW1gnoe1jjf65w&#10;uMiw7UienGzZCi+VEGiqCQuUvpcA8Zayl4lpWDEtR1/Ac+HsiTZ3ImcOG4UTwIJ4E/1+jwg7DWDl&#10;O64MJpwUYPawg17T00EUfmesoqVDg0Tuy4+jRnwAgzt7lP/so+do8jxHIUMQo0II4MtE4OBK6pRQ&#10;h3Y0Q8rUiP5o+mxHRp8K4GkwtmpebfYcct5hBLaQkWXiBOlELpt0hYwB7GwyAditjgngmmgNB1/P&#10;AnDy218HwOFK6/tE8m/Wptg2X84u5jZ+ydusdCbIN8jK1UctcGzzge9hdn+IZYbPcAn97s3F0Ut0&#10;6b541+uwWr6exO31oz94kC5lWs9/9JaF0Y9ZJP7tN7NYBgrh+NbLSGgqEFt0JJtkuQJAEG9xGI3b&#10;nGNVhg5gR8dyJICdymNnRoyk6lw+Ph8lLyf2sKhxnVuTOdf1rtuyz5A/6cMCY1tbz52Rt9GHOFQ1&#10;egTeRJLdY3bbHrbccQR234i7+kx0bbVHF7+M4ecuhnY/jLXyCa5Av/MgHmG22T//BE68D55lXsSZ&#10;0U8/dgYacWH0l89dQIX43794+WiXwSZcYgTtLtt49reXAEaLYnUHW4Ch98MNixLDBK1y4dr5+8oU&#10;whMDn0DXfVPzTRdaOtLG4646l0rum5JXehWSToy5cYm+eSUI8PfoWgGcUfjVKERVWDJyCd593GpG&#10;Yh9LeTL55XiuhlcaAGymvh3+CJZ4u4r2rqXRd96yNvr+zXkm9Zwa/YA+sRfvR5EgifveA6eYYolT&#10;iy7lbxGpP0U3xzu23hgKxCZJnEDZiI4Jl7E4SEQwG5wsVDQQtzFinFwA2IKHIE4AJ+UJOgQt8jlb&#10;PlYiC+dZ9tPxtxwOKICd+hMb6sfWTM3yHo0De2xxsu5h5N/DuCMH9jPxf8Tf04fM/9giCh/xnlzF&#10;8HO/S8Ev0Sd3922jp2+yiuwRJhi9lwmeT56hoHF29LPPqAUHgP/m5cPd9SD3VmPMkNWEYyJLpwsB&#10;1pJt16pXldUqPZjlShsWNCrtmOiwdZBg48HphRDIgtfHAtQ2nUbDYPPnpsE8JmL2EnCCOapp5Qoy&#10;1qylD9KCrjI4USdBKw9OCuFsNy/3kcilud3ujN76NGk8VbfGaskhkGP8ao/CgqGZj1r7ll3MO30y&#10;p5f7PSLcFSS1JzC9fPV+TO6UlH/0sAd+4JuUkt/CkBNshj+8iSeCMVRfhyv/HhKaVbhjwUsxoJX7&#10;W8RdNjmCsxrhs4PCCZPRcGm/m5bJPk0oupB7f5wnXD5PAT0PeE1IY/6ZRiF/lxOhRd82uqpx3zYN&#10;qIFX/0WbDhp/D0p4iOy5TzXO7pTWldPGN/jclj1BUD2OEAUu8hquuwuPXdTv4crzofs5qdmh8dXf&#10;PMsKAt6Dj5xFDz43+ovPRiXub18+OtzkyXPGCl4X+hnWvUwIXKOWcpEtPbneVXdVpxIneRGSHgyL&#10;CsPEp3ZT7NEXJ1hrMcP7qQWnJp0R2Bb2KOH2alkOTknaU1duRU9eOSGHAE5wqrbM4sBDAMf/6js/&#10;EsSNSsjjdctJMdoHJDAEQE6paUCWJ/M+6v1Q0UEb3SdyXiEbf/fW7aNP2ejJTIiYTMnkxpeIwj8I&#10;+nB+9KOHMPbcXGEk1eroU8hob2fjkd29CWAbMgNEarbSk+xh690U0fIeAG6zfHMaj89zme+1pl5b&#10;wIi+PO/zcPN51I0cfLKI6qRZaMGVBWcYJRv76ex8bgNT/N+NRkymV4YbTzehjQh6uTuIfe+kEMs2&#10;A3ByHfC7h0TuY5pTbzAQ/K1UHB+7i81MqC/PIql97bfIDT54bvTHVuU+AQf+5S//18v7++uRjVp+&#10;9LLiseEL0ApYpud4f2YBoLTZDwsYGXUrd04TeXLICoQhgGtFLn3BAtifM5GKbLYrJBmJc4xrLQM3&#10;Z1hf5hJGpT5hqEfUcXR1LkZXIVKJCCmtJHEmfePpQuVvJUVIjpsdu15Cs9U8xy1FcyUtNmtcUleM&#10;0l714MEHRKJH2Wb/OWiEw06+wZoBdd8/IgobfX/i8RDegLeswonXmfIz3yiESRz8eTOmxrfJ69vq&#10;+QSj5k9u46HCrNPBW8dIxSTK7kSLEjDgFci22p/nquDtEvaCZRtWORYB3by74hhgLYDlwEZgk7K8&#10;iq974kTlVtmszYWQ8+/oj47GhdZOFhSC31+nd2+XE2Af2rODLnyA0elOpvY8zNyMxynePPUQ04wA&#10;ccwQZp/cT3Cn0ZX8dy8fHW2FJhhvItx3c5MKERpoTo+sIB5qurV8XKNpNbnXqJsa8DAyN4A3H0Qe&#10;qQlXLVhe3CyWNliqnDTDTbU5pvlmuDfjlQCcEVbKcEh0PNriBJGepCKhJtxBHHp4d+zd6uuYbjPP&#10;wkaOXMqELiTIDWQrMnMBrKS15hAUItETl5ZHLz1xz+ibDyyPvsBl9Dv4IL7HeNU/usnlk0LGj2nu&#10;/GM48ksPbow+jX9CAF8sAF6NEyKH8bUZzbET2gphyHpGXqepl8Pu4dKkGTIgvyNwL1AcmUfdWHSs&#10;Flx2gd+bB3Rzbux08ydT342+SmJqu15NWsHGxtpOlwgYBwTAA8vzEQibXBpDsv2/FjP4G9vw6h1o&#10;idF4DVp0wOipu+m6fhjz/uNE4qfIAz73Ttqp3ssekSeR0QTwIRQiI/A6maEgFsCulMp9EQ4gEcip&#10;5w4dXgnSYQQe+iOmjTsTSSvtm7UjI2W0Op+4mnnC7hlnd0sKhv6ECuCs2A0BF78X1bZeqOi8VwAb&#10;id2NvAeI93lf6oajYQT2dbah4O2oAz/82iiURYwYGu3XVM+WXVkg4PBFWNU6JAq/Y49tRe+9b/Tj&#10;91wZfQ2Du2Xj5+nSeAE14nvsy/gBGumfPLRKVW6LDgaWKLI88AgKscGMhVUoyQrBwDGvcWVyuF5E&#10;12ayX7MfzSmguRu6g3jFNp8C4KA9gH0OAJ9l4vt5qM15jELnSLROo1ef5kQ7685kVxYwODubRps5&#10;qPXYNbmuVeOkcIL3kKBz4MzpbBfT/KTMpvQHcLfO8bNsGl1Hmpvjf6zx/y6pTBCJ38JU+t+kV/Aj&#10;FHaefRet9ww+6RF4E07UZttOIjBPgrDviKJYfE10lAfHOireoJzjWyezDyNtfp0Fjyq/De2U6Qeu&#10;nRjpwfD2cB91pCd0k6ROOyNnu2Xanrhl0larck3rJTKa9XbuXimEFTjf4KzExWhUfl4+bDHHx7OM&#10;PDWksFcjJ8+9Rd88kgsf0EOXSVEWOGJIIIBbhOst6o3lAzeR3mQA33Uu2Z++f5N5CG8e/Yv3Xh59&#10;hTYbAfwH7Mz4Az7AF6EVf8TAvxceWB99nHait22QxKlCAGIpiZf4GPMql/VWCa8b7KM7xM/PCqqU&#10;ANnNaBxThnpnRfTDWUnsk9ovwH8vUCDxOEvB4Q448R2xCw5eDI3weQtYgethydwcymRyrHv7+Sil&#10;gaFDPC8BYpsSNIxpeoL7bpIUbp7j+bFldBlV7Ay6s9Pu95Hejl2ry/CTt3JFevz660YfhU48+wgd&#10;Gf/IYJPLFzf5R21PRU5nDw5ky3gfTGEiZ/RNA06ds5utOQmK5LZRWu5Vq/Fgvx4xp2YFp0LQPbde&#10;6qufQQ+DfWhqr5MO4dbynq3uNRLn/6p+iLQ91sJGLTM334e6cteWQ19u8yDSqOPMi33nRBTgVhkt&#10;e+vSwllN//me5ESfBmASHw5XU5kgKSVtAo7LFCQeY5XsS++9QQvNTeYjrI++SYeyXuCXWALzArPT&#10;volf4CtvXh/9Hh7it+PiugiA9zkhttFaF7BnLmIOWnYMrOXs6DTuEbgb7T3h4/IttSAp0w6QkyST&#10;/6pAxFQfJ/dwzAGmczy/s+jV5xkU6LRLdd9WMnbOWvOBTCf45h0EAQtTfK6OljqQTjg83VzCYgnB&#10;02NLw5Nyri3/nEzniPoXOGEWoTCuTTjiinUXe0YeYjj4bzIr4yPkAkTgX7Bqdn2qnag9gfZk8hIQ&#10;sg9ZdY2mNTEbeh8Esx9gaLPFkpigSqN4djUk6PLxBNwr3YaW2OlDXV9Q/3b9+8MS8xSAy4k2Bn4f&#10;wJLVxBidVTqew/vQu0syMa1z2vJkF6x5knsbV6+pS7iZu86120lg3sja2NvYOHTb6KM0c/74A9dG&#10;/+rDV0cvkMh9nW7l7zoQmyrc7+PY+hzt9p+4b3X0Djp6L8OBD4jmO07l4aRYhl8u0f28TPTUHSaI&#10;8zarq0ZlD8Ed31cm68cYvOHnaGqC0fA84D1H9HXSZRuWkgBuzQ45aKbacMMCAOcVuA3AUDI/N6My&#10;1KECeJMETvupxqJzTJs/x8k8B4CXud12jRiR2KXhD188PXoPXSp0Jf/Pl4/xdNazL8X3fOIJ4lwC&#10;U8FauW+9H+u0nEjTwWv0TC9tLfmm9FX5atV1syxcgZpArPJZjcS5uX5YhBleBYYnz7D8HMteulQW&#10;3F7loOjhUxVJJbOgDznBc0K12uy0tplpbIACsAsMOFlwTGtosPqH6Vrgkn4I53SG2nuY2PgMQP3h&#10;ew5GP33vEYOv2Q/HUOyv3WDwH0OvP0UD5G9fPjv6DbYUXQfwB3QlOzREPrtm/uJIp04dxnuhKx/O&#10;5tMOZD/3TDZzllomnSkFXqAiJ4jnuVrEjmV5ruNa7QkMvtv3Tg8m+4eZxx7DGLHaxqxu83+3SAZv&#10;AXAMXHFp5BugEfib40TEZecKMSLxZV7rfZjf38ZgxJkArkOLU/aZROI+nLrowH5oefmsElkkNiW5&#10;ysqYtzlXIQFcOWstDef363ScBKvfqzRiqr2nU5UK0ozYJwH7FgCXqJyzIfI11CvDmCZ1AFeLZUbh&#10;7NROADsUcJ4ERQCryTrK1A6NAwDojN8bZODvQt99krm5X6TJ8d/+zo3Rn717Y/RlVmw9c0i3BrPS&#10;nnszqwuO7hi9lSTuTpLBQ2iDnD1kNFuAynuQtgBP7ozESS0iEvdkK110WbgIbbhH54zK6sjhsrPa&#10;Z1Wvj5rK3rkmWVplnByaeZzO7hEzgg1u5hiO4ioUIiJwjKU9w3ZRFqnDg10mvsT6L81Eqyxx3OUE&#10;v+JYVuapxbLv3BOXtfwo/fVS3/A25a6TlqTk5TZHrQ4jZwVsAsnHcnBIBewsDpvA8XtG8pyckwpE&#10;rbxVn0SN0OMNnd2wXkvmQ+UiQV0BPOT1KdtNFzSa1pyqTaVb3jfiLgNUB/DFKP9IJM8xufHs6Dqd&#10;u8dcpt9MZe1DzEr4DONWX3jX1uhnH740+tHbaQClW/mLcOEvoER8gErcAwzHu8HiRatYFi1WtSk6&#10;A6Int0kZkiosO6nSyppFCxWR8Cz32Wh9UmWNwBXAuTog1gs4Z7gDuF31msss3rOYaNr03m1ut50L&#10;UQB8SNBTstyNVQwTDpwANgKfx1vhalwLJvMoHksc6ywQ3yHJvYhOrAOPJO4XJHEbTWwOr0MrdU62&#10;FbWsOr+eGFcmkyJrlInErZdYI8HpIEngVX9CBdLQSZZv6ix5rEbj/L1M8PIEGLrUsn9taE5KgM7a&#10;tTxUMrJA0oZ/tA/dY/w35cS9QDK0mmZUToOTtyZOkWil2UfvLdxvj0umQwDvhgs/StLyNJ3Hn2Vz&#10;0Y8eYVL5Ry4zsYahgEhpnySReZQdzPdAN24wg+3IwBP7LuY5OayqTm8yjdZ/1QW4rGb7CmBfQ7V9&#10;pvko6WR+bwJglZ9JBLZQYufGJEA5K3lyqD4YeTOJE8Dq7DEMcQhgi2qxnMbxVzjh2DY6dwdc/CxX&#10;CnTnDUC8795lOHKPwI0Dp+icZcQEddU0T2opqvJURqJwovXGx+HluV7Gk/MmT86IWME7vmRbpu28&#10;OqNtdaFlJK6RugKxqh95Wc2rRI2sEb31UwyOlNRaBt2KBB5KVcM5GHXRYjU7jd8rCxgmSVgZt9CZ&#10;g0tSot0DxEdorlfgew8RXT+A5/eTzIB4HkPPzz96dfTvP37v6Kus3/o9kpj3HLh/w0vqG0b72hJx&#10;Fa4sYjZfQnvuE4KS/0aUVVkAwEbgLGzEiTjwL1dvc2rYeaI5RtXO4m38GzremnVzskNO+c6VAvJx&#10;K28aeZTQYrUAJ/gRAS4j8F6PwI7D2kDR2KYYso0kpwl/Zf48K27Rok9DIc7w3M+gdpwlYADoHdqX&#10;9qhadg680jYyhgTSom+WRcfe0PH3hjLJ5OtMUjLKROJjItRLrzUaz+qaSGDmz9XCRI3gadyp0Tcj&#10;8NCBdgso7czoR3Limd7hLqvNAvGhg/363ONJda4XVYzA3bVXrZtD74gyobbCdSc9alMMzmqnMh8u&#10;haRogIQH30V0fezi+dGnbm6MnmFa5QtMrPnr534DT+zN0aeZofDoLg42kpqrTPA85IPfZonhxnJr&#10;Gm1jT9uAlao8JAdOaS0BnBp1tVQmFqotNAEcfmMtm/zfMYCtjHoyc3WZANgE9VYAW/H0te65HSC6&#10;k5HbuIJ4aJhfQ1+ep1AyfwqqNQYw/w+deJsqoCAOAB8dNADXruSMwimrpBFl6IXIr2sEHhcJTGqK&#10;sbxy0mGErODOn8voXeWuGn2H9CF57vDkqL9fT4RZ2vRUj9yMCCygLTsLYMFbwRwLxPVG9IplKhhV&#10;K877oS9bHNIZZtkUINjhsBHtXPx9x1CxDf6yUZiZYk8/sDV6DhrxWYZAf+/R7dEP33999HGm8twE&#10;4PcyU+E68tklSrd7DvBbBcBy4JgS2aSyqszkut9KhUJOA3zjKEvAqlbQ3H2R4A4XoCcc4PVIz4Wd&#10;2LMAHBGY98bIe6yuH1HYg8mflJ6jy8NILniJwltO03TCJl6LhdP4LE4j8Z2GAlGl27xAkIVebNAF&#10;MhWBZwG4SmmNUtxq6BmaxMeROJr32lyFIYiGkXLoKEtaUTltVScyCldADxWNYfStX1cpbhb/zV65&#10;2lZUbZbZKxdRxOEe8k0vnRqGYrfIZHLmSQBuuqjmcNewakV02QoHWbi88BgZTJ53Df3zCYYAfomJ&#10;NV++69TokygRX8An8fXHrzHt/czobkB8lQUyR/x/uyVsTFiLRS7NA5FH6uO+tihkKGN5ZeXEC2rR&#10;1xBkEp/UQVxEk2rfOhT2yDhZ8IwDtB0AbBT1EIj2+W3y8zs8f2Uzkzfv+3qnAex7RyDAN5GFjAAv&#10;nhDBvOmmJ6p9iyZwROLlM7xPZ6FZ53nPWFq+KoD/ERXi0vFq0wx9YaFzaqppPV61IbFF4ZMpxKzv&#10;WaKtklNGx3hsUDwI0OJBqJl/lcyGAE4Q1oSt3h9W6YYnUnLtkyhE9QZP9cf1tqN9PsT0C+9kFTEi&#10;cGtdyhO7JnYTYOu/YFeE4NdEZcRZJfni0r80b/Shi5f37giZ7Qgq8XYqc5++hsWSCT2fY3fGP3sA&#10;O+X77h09yWDse1Zex344WnLQlTf0MyhrRUeNSdbEB1GjcEpoqaDYo5ebhartMyNy7tFoEhqUAO66&#10;b+9kv+QLwn0oxe6rANjIexEXYYvCrl5oFMKm0UohHFO75RQgZLSl03B2AGwUFsQeKyRzK0TnVkqm&#10;Elen8ijpROLmBxGuqTb4bxaAZyUnFcgRea1o9WbLYcl3GBXbSP/WJj+tIU/GONXRTkaPSjlqN8aw&#10;uOGHVfnzq0XsaK8vBvdxd0YCmMtofAiA0F668WvtrUa14HPLlUuXFkA4CMdby+ajS5c+s5iY7n45&#10;PtgDopkb6B9k/NTTl8+MPsssiK+8ZR0Ar45+lz0b77syN3qAoXlX2Ey0DYBjwKBNlOn98HPrlbaM&#10;uFULzghsSVm+W11zVXkwOufCGH/GZs/9uPS3COzJLIh1771SBD4iSF2Efl1MAPPe7Wn55PV7RFc8&#10;78O+yZ3t+QL4FPPeTkEjSOgEcQOy4L5dFQJDO1uKlu3P5/KTh6ZodxdXN5qOtCmJbBBpXik61wRv&#10;aGpPj4Wg3dMqaceFPmT8o+qJh3h/PXQw+bXyTDzmEhrHV/VuDDVhj4zMAjYpxiwZbxYHHhc+vEIU&#10;AGd3hoCtVksjcHythJQ+YQOAmXqnTgmSKuHF5dyr0/hnBHEbKm2ToypBdIQ7LZ371zG//Bbt808d&#10;YWK5b2n0DEWMJwHzb1GJe5iBKK6sihZ9KQMAC3WkUIUaffN+Rl8BHl3S2i57oKoNqQne2J3RDe/h&#10;LpNGgJk9qIrHvtZTAwp/b59by8Xe7vKc3M65T0J56IEyccznK4iPCWwHFrsc4RDuubYJSXOPqsQi&#10;0Xf+jteNFk5R9OFYPN0icR7djbYde83Wok/KW/2k0wB2JKYAfjUOfBKIhwAegrhdbt21xgt3RBO3&#10;6279oYIjqH1M4CaA22NOTl+MapzHRZJRRxxlU2fKYwnwWomrdCI5YeXrcd8PQzeaH5ARx0IDl7wA&#10;MZFjDGp5XJfdhmD1gz4JwHVgYK2U+bgA1mzjfcG1z/vwTlruP8Q84Y8yD+Jj0ImPXD3FTIjTozdv&#10;MzDEKpzRz6tXuNBcdVA06k5xKvdNAKdPYti7l2BO+pAcOTpK9DK41AawNsAy+8wE15MSwAaAPfpY&#10;qX1eS4CX4wgAXwRLlwBvA7B0JAHscxfAjQsv0+mRHFgevIgisXCHB6V4jgDwxYs7zVBtOxF6pGZo&#10;d4Vpp8wIPL4ts4FT93wluWiWOlFN7dX4HosVXSUQvWK69dEF+9dtCyYR1b445wPH2H49wJMhe7WY&#10;YeQdVvqyEDEsJVc7ZkblGOwXCUg7AsR94EleJn1MEEcipw9YCbJIVtkpMqz01QLOLYDvf8NCg8Dy&#10;+agnb6MLvxWgPglleOrKWUDMdiKWIz52eMfoflqQjr1a+Vx71/C24Fd98HX0RC358Hh2cX+uQwBP&#10;ilZt7ZqRVyOPRxvW0qya28p/PkcAXEG7x/eGxz6PDQF8kaucAB4XNXSm+XwTwM6zIFFbOkPlELog&#10;gBcoaMzf7oG8xvFPAnAdcP1ak7phBJ5tdJ8AOAFbgSu1yCOA7B66brH0g34lAM/yCSeQK9AySsdj&#10;cUmbDHbxcq90Fm+yH5L/0wjSjzxBhhW6miRWwCb/H4I4l8YYhVtZ1iTnTaMHsEp+CDXiaQbgPQV4&#10;P8Qky3dQiXuIFqQruv/cgwxvbJfhZp9MulClszzJkhtPOjX6KKheC8i9gQneOUq46ZHwb0gXBG5G&#10;4UYVuGKOATy5734QI28eRmA3diaApRHhv5b6OG7LEjXdGUZgARzRFzlt/g5OpiGAJy1FrRXFw3Wj&#10;tSNjlX/uEVE3ihq3Lh/8dThwdXJNeLXJG9HO+Vk90ma0lULcekx8woIhqUQmZ5VCVCPRUMJL5aIW&#10;NgJcXta8VHaumoAVxEecOJegK8d2IOvlMEkNw3yLwsMoX59TAnbMtwt3TqAJ3pitptQliHGp3UBO&#10;ezcbOZ+kkfO3mWL5OE2Pb6ed6KH9C6OrPAen5gjguBJEi1DzAQ9ltIjq/F3/fkb6KDN3Dpxc2Nt0&#10;oWUUDhWi+x6kVMl/d+1c6Tw4uLDUwblq0dFCHgNujp2P1kEc93keAlhlInwRSdtM4DTIMx5rFT/E&#10;Cn4II3DwYMDbKARfc/QkbiuGDS/bTdoTuQCwzn3+kUcCWI2zAvXVVIiTKEQI/t3sUhNDaUMFcfLe&#10;BLJfZ1Tex9mfbjRBUSt3SQUyiRu6yKr5J41EFcDx/VJOzo4MCxcZiS+aNHoF6AC23b7ShSoH1ork&#10;kO+milKTSgGVhpu45GP8uUTB4ibbOFUePogi8djO60ePoAPfT6v6JSf92JbD5TdOJDstYkpk8wKn&#10;ApEnq8BeIKI67yG/VwFcFQgj8AWM7EZg79tW7/PbBSu7/D8TORO6Q1SJQyjoHh4JH99By/ZWRaGt&#10;l50FYJNgeTC/lwMlLUs74gEpURCv0fWxSuFiyaIGasQAwK2pUwA7ashEziM2Pdr8Z+NdT+BsLVpC&#10;qkmDdgJwlsm9Arf6hCvnzUpV5dL6RgWwIA01wt6pHpUrsIMPW83p666G+m+VyKrXIoFcgTYsmuSl&#10;/aQqYkbnkyK3j8/yWQypRD6HpBx5xfA2mzAzgm4CGlcS3MUc4MdY7v0hovDjGNnfSlPofQSYS+qv&#10;fuCAWA+wpdxaPk7TUT4vI68AFuDVjZZTeWozqsBN8AaF0HxvXhAAVWkgoVbyU0aL1iC5sdG3fc/H&#10;D4jKB1TjPOTCkwjcANzyCPIZ7reZyrwOB6XQ6CmVWMPUYxTOJE7+O/cmS8mDJK41dM6FEqHVz85V&#10;o68gjkjcmwKH4vxJ9GEKnEV2q+CfBeCkEZnQpYTmbVIJu5JrublqysNIWIsgwypcBWytytVL/PBv&#10;D0vfVcGYBeDM+KvyUDlw1cfzZ8dJl2qCSRll5av4fh+9sjD6MKu5HqW4oeXyBsnUIWXXTT7wDYGs&#10;Jj1WPybjwaqtUkOPAA61oxjaa/NCjgNI8EojspQcI3gj+vJ5RBXOr1UmbA2SC0sjGoDbz1CUKfTh&#10;EjJacuBWVi4Atj3Jmcp2OkMhBPAG/XJGYfXfpVMqEAxcySTu+BgZrbfVq0K0zmSjMDqcnlU3zPQo&#10;HJf+MgshK0v/3wDsiq2u9dZETgqR9MHILIj3oBCzzDsVLAksH6v+i2F0rZfvqWphMf7k40N+W0+A&#10;pAPDCOzvpoSVidXQDzKM/GFx7F0TAtgZukcA+O2X5kfvv748emT71OheQH0NEO4zD3iDD3pTEFkY&#10;UEXK3zUx6nqz/yNtlUktgrP3xC0bGJTKBKvglT4IXsvJWWZ2TYDAbAcJWAdvRt4xsINOCGSSNnBj&#10;5A0J7VUA7FgswVsBbBRewpkmhTD6XnjjGxoHzrZ6OfAkiZsN4GGJNCPxqyVwtdWmymjen4rAHbzp&#10;JU3prEbiCuBUF2q5Orlsgmnop0iw1ig6pBwxPqpX1GbPsGi5wJS6kg2hhUJU0A89xMPnN9Sp06OQ&#10;l/mYL0bJ+H6qco8C4nexH/kBvr4ODTgAvFuUoI3Abcp6KyEndah0JYFbaUWc9BzZjSOQBa3tQwng&#10;cfSNBFe6wHvUjx3nSyN7eexSSfTxfcxJHt4/IEIL3Dz+qQA2Ai+eaglcUIhfAeCDg40YdGxrfSRx&#10;nC222MuBpyiEU1a6+lCXprwSB64zgoel1Vs5sOXYiQ6cXLgWMXbpVmjR127hVmkbloTzwxp6JIY0&#10;IL+uCVZGarnYSW4yQTucixFdx93bUSlEPpcaAWvhpP3OJPlLkGfEbuZzE602yWaLjuMbDIp+5OLc&#10;6N1OcaTl/DrVuwPmKGwxbNoIbHtQldDy/8X2oq485BqwCuKc3eZtglcAV/ls3CavewzQClwBu8sA&#10;7QSxtwngQ1YpHODxOALwRt962H1yyOs/4r2bRSFaAtc4sBRihfkTK+GFAKvQiDGFCBnNbeU67HsS&#10;t6q1zu7Zzn+lEJaWo5XIN6gXNFIOOykC10GAKb1VBWI6Ak8ALI1wcqMgDQD74UWlrklsbS6aU14a&#10;cOplPaOej58E8Bp9h3w5f09PhqpLu8pYXLEzu622db5CPYljv0dYRyfz2qr7q1KYBGcmbXlFyEv7&#10;eIYD73Pjqq7OMilrNOJOVId3Mb3nETbdP8RzuUzv2B6Z+hYgFsC2+6zqf8h2IeUxImoYdqQClqm7&#10;ySr+d7x/ze+yu70YBi6bN8/Sf5bqQ+q/4+ZNT6joKNbD0PwQGnB2+HobX6/39/E0HGL4OeJQnTh0&#10;wF+R0g6V13jPLvYkzgrngd08yrQEU+2Ua1CjNZ160gfktEUoxOJpWoygERfeJIVguN+lo+2+Q7eN&#10;BYrplN2ZNuzASBDO2hfXRuxPrx/IaFUXJOZjFfR5KZ6VUPmBV69vqgbVD5wAqXrvkDrUbo0aLWuU&#10;nPZM+OE2Tt56u5oPI7/OpsX83qZDQ7oGnCeI/7OeIFNJYqFL/k3nBbfigkWIXLjSlnAvAeJV2ox2&#10;aAS9xvvxIEtV3sJ2qXuZ6HOMvHTgSgE+7JhrBiAdwLfkioDQ7CcTMnM6kI87eKWNStBM70lpCX8h&#10;JkxewERzjoUt8zZTxmRK50a0ASjjq6rcmt+LfSremjxaelfKi5FcqhMC2ZUNGp9aJ4ZR95jjEsdF&#10;D37fhK7pwf49u1y4kijt8pqWHJwNeOexVs5pcIdG2KVxnqrcbf/AcL/jA6ZTaueLqSqOBWrzIOrw&#10;kgrACry6d7jSBX8mp/YMR7Dm9yYt2N0IXgahzIqKGamqopAgrgCu3LJy45OSuKHyMI7ORvlews4E&#10;surRCe4xsLuBZ1aCWOnL+H7vGUt+v2WhKHy6bTFM29UG+Jz0SJHCvcJ7HJd5/F7WAz/AWNx7NpdH&#10;V7l8H+ujJfGJQSUA1mk/djvnJb+adPxsaw9kgJjotxXjrRZim5HgPXOH8x/sCqasrVKRV2Bb50ux&#10;xitP7FDxCOD2AYkdwOrF4SPhKiVItVJaRr5IVL4EeC9zX1+EwN6Ngd+tSyUWlrOTY4Fy8gIAnqMi&#10;dwEzT7QZAeLzgPi2f/g//+vlo/2NWNIR+5J9w8pg4vqk836NsjliKkGZUbgCOAAfFbzJdMipN6M/&#10;biZ8UgRO8A7BWduQMjJXsAyTs6o2VNpRQZwKgiNAK2AzsZwF4vieV5+gEZOjymtDEMd84x7djeK2&#10;/wwBHJ2/fCau69qyd85RS0Tk63z497IZ6G4AfAVP7gGX2w1AvuoIVYC0DJCcOFmramP+apGqVN2M&#10;0I573dlcivlszjk7B304Sxt7DDAZj4Zt1degj8656FLdNICbZySOLrXZLuQMiD0pBEFBF1r4IPj9&#10;y/D/62j5V61s4hN2AKB9dPYJzjMbzb1z0wB+I9EXEANeQTwTwBqiJ+300x0YdRaaQI5BcVxWZkVV&#10;eeKQm+bXmTwMHVmzADyrLDukB8np0olWOW4F/2sFcADPHRzdWBQAK+aiBPFUFJ4B4JPoQ5wkRpuY&#10;0Ig8xSGFmAXg2FkS4j4/g6y1TUfuJUB7A8DdYO/ckeOYGE/qBiEHW0dBishmZS05a+13lDLk1KVs&#10;GbODeXfLpe8XYlWAABa8UgjLx+udHr4agKuDL+hEnHhuY6LEzeuzrUhPsGVku6iNwFeI/lfCI6y3&#10;2lG2BFMBzFVggQ7kJQ09UgjHuOqF0JGGErFIQhcc+KI7MnhD5ECOxXRO2qS1frp0fBKVEMB14F/Q&#10;hg7gYQZ+UsI1VAlqVMyEKCNwAiO/rgAOSYg3J7+XSV5y6Sxk5P+bqeuasDm/q+vPMc+2VAmzsDI9&#10;vGO2B2IYlcfSGhHJv6nv2UNA+z0pRC4I1OjuZxLargUNDOs7AOIyxaYbOyujOwHdgRU4AOxyFylH&#10;JORyWk6S5LwtyrYumxjtry4deU473IXhFlFn/J499fqgD+fPACBOitbw28YoVCNXbDCSNhQKEcMQ&#10;OwcOHtzLzbsmiLze6Eq2L47nYvS94gF9uAx4j/V2SyONwK60DfDCvx2cTROnAL5wB1EZ7jtHEjcP&#10;iKcA7Bv1aknc8NJfdeBhYhecuIvoyT8DeANhfZa8VSNXtR9WACfvTYAmhagAzoibgB5W7mZJaGOf&#10;BH7jlOwyeUu+69cZlROAqgTDJO6kYkW8jh7dM4rH1HI+2Low24gqKO1Bk1/q8fXSfAUOfNfBOpff&#10;VUqzfG720RE97Wpedr2AaoS+7ki8WrdFAriOT/AxOfDeNptD+X0nrZ96022j07czQgoALdpwKi/v&#10;c8/G6pOg7zx4yIEFbnqlVR/0SZjEHfB6oycOoF7if17jf965y1UEU9Q1fCVBIbyK2UjhokV3zqGw&#10;rEJplpHQ5jixLtxeAAyIb/vV/3FX8noQ9+BasR9DFaJpncMjtdxM5IYDO9RDxyqD86+KkyvNMVHm&#10;1E9qlOzkPyyKHDXSVjoxK4r5/UoZKt8cRzkv1f3vzuKjw5NgzLF1Rw2SuEoXErwZlTfWiKB+yDNM&#10;5PW51Oew1yP82OPcB8GkCiGQTWQ8HN+kUSfmUmiMYRHPtYM1PvRlnF70ptnR3JcZui7Cpk7nQixZ&#10;KjZgdNpQh9Zkv2OMBgNMXoXPk+kLXKOv0yddldX64uxab4lccyT6efUZxP1zjA6WwX69VCEEtQma&#10;ADYCK58FfYB7X+V/X4EDSy1M8CICuzsOKtPKySgRqg90Zsy9CV8yjjSLGYtowRGBJypES+ICyOPL&#10;yzSIX6niluBOmiHRTytina8gWNsybHcmtLaaaPDsl/5KOWZx1nrJP0lZGCZSKeZPmVo6uNVAby0u&#10;WGBoSVZNtFIym0TNNn3G7Uqu5M3nVo3t9bFpL8T09Bp/v5WPJ+P+c79bRGIjcH+uzkU+Yk/xrrIn&#10;hQOnu7sqbd2JPBQOVBNcc1V3c9SZdzWJa0HI9bKnoQ7ovyRvHioRiySMjYY0AI/dh782gF0xAAcm&#10;wh7wOdu5cZHXMlQhVCliQKHDA+G+rZycABa8zkjDXtkLGjR1/l3owE1Ga4dJ3EkAHhYmUr+t6sOY&#10;C/PCBWsFbwyTNtr271WAxyKWGfRiCOiq4U7mBS+Op18OacEQVHmZTzAl2LKAMObGnaNW/pv3qybc&#10;ukYEo6Bv47SGf7MCeuwX7px6fJKY1A0AnLvd5MI2a46ba+0hA8TrRNtlKlUrVKrWiMDrTuRZWeCY&#10;i42Zy7rSuhac/t6cATJ53IUscEzAcvr224L/msQZif0bzR/RjpRKoxiVV7bXEIEdH7BPQAgZzVYi&#10;oq3RN2jEXqMQrdHTxeJusMc4BIWoAF6AQszDf/VCWIlbZk7EGMA5Gr6BeELuhxRiFoDr3IMsdDgB&#10;3MtMALhog2amu70VZ7zO1chiZUeudgKAT0qEUhM+aTLPSZfvSk+SQ2d0fjUAVzUik7AAcQdw/r0E&#10;bZ4otVMjIr5Tc7r/uUX51H5bFG5Uwiqa9koiZF9EaIFCiuAuE0v/S84Ss5OZqTwC2JFMAWou/8F3&#10;Y0bFrWMSTOZy/YEDpV2XdZYILHClD/Pwz/G62Eof+miFXxfAzkc7QgtOAF8GwNfpabyb8b7X9VY7&#10;VkExAMvuEgrIKnx8DfVhLUrIFGb0AhOBNbUv3s7X0RM3Q4WILTMncOBq5pmUhrk89IF+Ka1FRDba&#10;hvG5gXhcqSkAThAL7C21xRMAPNRpZ2m4Q414Foee9TNjj3C/PGcCqSpQK3CTYXUuY2zd035fCSy8&#10;yt3Mk79fb4dyWkTpPn50nBhKWSJ66yRzdL/LtvsUSBMzNwxxkruYMPwqJEgLKA/zrpKN3RSOk2K2&#10;xBxeBj943/e+MdTRCLn6K1uFBHfmLEbgOceZRvHClVm08KArS0MyiRtKqGM69BoicHz+6sDBgZuM&#10;pgpxDQntOomcOvChzZ26HjuAV+Djq1QZhwBeNAID4OVTXUY7PtyI8mFMM3T9p3bKMYB7NNbEY6Up&#10;BlffmuDlXoipgkZP1iJhi2StrSltyRtvqF4Fnfi988HHbFeaxYG178VS7m6Y8ffcezEsWryS9yGi&#10;cdT+W8Ek70cxhAw4L/8NXN17YVmzezBUCdp+swZe2/rlyRvYTQPoncNmYlhfx6wriBG3+Tvy6P1v&#10;+lEAjgBuI6ekda1bxq7xZZdvA84lHrtAqfUCSwYX0YLXoA0e7i52DaxX0m2i9CbvnZ/nDvd32MS6&#10;jQTn9wS4BQw/73nAepZtm6eIwOcA8Bzqg7vgHHM6Pbh6UowaG/ENOh3EJyVxzo3QsHMMZVDvDRkN&#10;yqCEdoVbZbSWxKGI2NZm9Ae8eoC1UWrkWaKAsYAOvIQOvOKoKQsZv/zl/8CNthwbaXLxncvvWley&#10;yw57f5yg7fphcqm6/7dmt/V+GH8cMieAeQGxaEUgh4zkrAdLmB1MRadMvVJzTHhPnfzCG+8wDe8f&#10;bli1aaCTB2drkUCpvtvKc/UxVy/H7L68yVSdCugEo8mT7rEa3evVQauiP2t7f0bdepJNJaWhybZi&#10;UMvwBYfvTfOjuDSwbb+U1jFyilL/ktvdAbWHDkLBew6ueIbLvp5uHz8vd3Q4nqNWNdfgb9jCUNO2&#10;aKr3skbNISoO5qN87P3TJGx3cJwCxGeJvnNur49NnraTteDlVXWsRmj06mu7Asg9KY/xAt0TIS2c&#10;ajlCLTlgcImyWpshwSROx8KSBCurOaXItqRtEtIVzetsLVpb4MqCy26VEzKaOpH3FtGCV6ETa+jC&#10;JwJYEHu0+RDtENCR3HG/Tq2sVZ4hkDe6YJ47NmL9qm6urktOzx5OE9GEg3s5jQ4DjdN6UPlgd71v&#10;G0sfJjKlMQ9ksywLx5scAJk0ow47o2/ZKtqj/TBprOXpSg38ORNBbz2hUtnIn6ne3DAnlaU5TUNv&#10;AI5ikiX9GOGfu9cw2QDiBG8C+DyRSgB7K8Bdl+Z9f1bQ+/uWhxtg29/KY5sqnt/zJLkgfeDvnOZw&#10;MvoFCwnKeI58nQVgn2/v5IhGVKuEttcrpVlC9jOzY6N0ZhysQhN639xBlJqZl8aV6wpDaq4TRC/h&#10;hBPg63DxRUdJAeAl6NByd6K1tnq0aa4Sq4B3jaQulrwcH7Psu0ddI65PuAL3FgCPJbYCNN/4E44E&#10;eO5QS/0xo2x+PytE9e+ExNVnz2YETgAHoI1iPp+uv87Sescg7gCe1a9XG0vHw1u6LPZqOnJGYIGd&#10;SahXBR/Phsl8DvF9r0ZSmN5iNfEW9+U6nJyC1wUq6vP6VIycEYF7lBXA85h3jMDeX6WAscaHPwel&#10;MBov6o0ooB2C2e/tba/E3w3OC4jP87vniL4J4MUEsLLnIAJHcm9QsEPZ73cAq1Hn4MOYo2ERw8Ox&#10;sUh7R1w5jxwOQ/ARvBfZn3zn4XIA+NgBMVaDeS4WLpbOM9zaw1446EQbbCKAXTXQAfyrX/0NTZ2r&#10;bdFIj7JxxvEGe1QKMY7ABagpt70SeNNEkgCtm48qaHNFa10Y6CVbritYjzhDj7Y4S90rHJSiATgi&#10;gI2M0e49mYQzJZ/FkI82nLB2Qw8nBE2Z7vvfmllq7tF5GIGT62a5up5YVWLTNjmsYqZDTK5qRdQo&#10;LHiXXDslkAFb0oQKYB/bgCYI4KQUKz42A8AZfQW09KEZd1AdOpeWU89xYsyT1LlO1oXgY9dgj7oN&#10;tE3y9H6MsOL1OEglWuP7IJhI3KI7uTd4kmTa4Nm8wc5So7mT6tz1w6XRZZcAAXh76PQW6/9dYCL7&#10;AnvjltSBSUpnAviXv/zv7Epeij1ldflzAje5sDxIgEe09IPtNfVXA3DW3LN86W3Sj5RxErjpTZ1a&#10;FijfDA7slkcuQSQhMUTOXisNKF13HaoUE87aB1qnPtsT0dzbNp7XW9YijNuEpDnKUDMSy1kceAjm&#10;BPHQsJQffG41mqg5bS2rHDhL+hF5Y+q6Sdw0gOXA0gVpQwLYr43M6/DcjLrNJikHNhm0QufJgYJB&#10;lavtOW405CyHQI4RCyaMtpgBwNhg1TXf1Mrz6jK+wvSilBHYGW05jksAb6Oa7AHKI7wWx3x+F/kc&#10;L5L7XMRnIoClEFfYwWdilxE46AIAXrrAc+AEXnXIiRtBg0JMRWAGXBOB9Y4m5x2DtnDfpBH1cl9N&#10;IbW+XkcT5c/kyPrh+oIK3tzuXk0nsTTEDFpjtElcH8cZA5HlWQOQJZDrGz2JxI3/1o7q2tNWOXBE&#10;4p4QDnvZhupC0oMEehYq0syev18HSkekLhSiFQiaX8Edw2PlQeA6YsnbEoGNupnEeX8ba6U0QiAa&#10;hVdj3Ws7EsD1a+9bddPzIIU4SwKnCiH4ozdS5SNA7BqtCYBzbZe0Yeqq160BXhVzBJfz44y2lpMF&#10;sP1xcuAjrjBSCJO3RiPOj64C4EsoFEboNQoqTuBZJPqumMRZoPEqNAvAcuCjo7Vboq+Arbw4FAjf&#10;3Ffguhk5MzqnSJ6/M4zWYydUF9TVKT38vUzuVChCQnMSokMzNIf0Yco+ltW7ahrKQkJWxMbAieQz&#10;95hNgJwctPa6NWA3ejIEcAK1FknyZ2oRQwAnvUnQZ+SKilsv0dbiUIvAGMw5TOaMmtKHuO3819uM&#10;xkZMgSx9MBLLfwWxUTSSN6W1DmSjro9pm2yuMwHcKm/e92/5N+yNlH8rocnFK1WISqr5Rgf1OL/o&#10;FCLMRnJfAHrsEEQCjhx4l+djn1xw4AB1A+8hEqJRWIOPtEKAa0yKUaqsElgFwGuoECu9nNw4MPMs&#10;uF3lNpa8KKNlBE4unABOXpyU4kS5LDPorjpkRK6WvXp/uhbfKMktbikrW86PdQx9l828lUKoQsRY&#10;+36Jr5f52hZUwRy9X73lKfd4uA7Mx1JSawkmIA99dlIaTrAOpbWqMAQfLFcEfzajcRZQ8gOP34tg&#10;MJz4eTKABZdg9VYQe2u0DR2Y+0ZP5bBTgNH7le8K3rZJXh14MU4KI6/8N48FXV9EeuW1BG+bW9yM&#10;Vmm8kh7ENHof76pPcuCtvmlJ/uvs4yaZZQS2Ny5lNIoaHbyX6Hls9KFx4A2ehyrEIgmcSsQyElpy&#10;YFdtLXNEEsdzDxXikFKe0dYom9pvBXAF8UmAzDaVVBhq/X3YFTDr65MoiMtPbNxM+qAO7IuUA8cE&#10;l54JVxeYb2oCJqNwALxPTU/em0sZW8RvqsCUzDYw51SeXQsTqYJkEpknzayfH2fuPJ8Y+u0inH40&#10;JUStfHYEVllIAFcZzUt/UofTfKi3E1UvOBAE0DYtuHHfBLG3IZ0BYN1nRl+P1Jxz03yAV1uBDQ69&#10;WKHfN8r+RfWJCN0jcAVwtBFFwuZV06MlccpsDgAUwNKHyxSFbOzMJC5UCJUHKMQ8G4nsh9MPHBMq&#10;0YIF8BrtRevqwAJ4jzq0EViKIIBTA663yYFPAuOvC+CazI0FfP6/H2Dl1rE8Tw7MG5mbcARvcGAf&#10;6xGvJlBZCasT2iNS26fXBxRWDXgI3DRu6+WohYdxdC3/cxiB/TAzeZO65PfzMlzF/xwQM5btOm0x&#10;iZtFIWYB2OgrbTDymsAJZgF8nsQseHM/shgSBREe07gjaJM+eN+oHEmeGnKA17I2J7VdFSoPXmEE&#10;rzswum/llgjcbQPSiASwNOIQirPfVYiIyB3AlyjJNwB337D7MrwKuNzQ/XBBJVDIMokbAlgZbYfL&#10;qJU4ASxVqBW5IZhPAnBKQMOk7aSIPdR8T+oUiHKvJWb7qnT3++I7B7ZsmYvE6/jUBHDdURdRMRSQ&#10;xoGHyVtG3pTY3DQUUyELRUma8kocWKDmieMchsp9jb45bC8AHarOpDTbTio7g2dHYKNu46hNkfBW&#10;3holYOyPoQvz9R36GQB2ct+MvvJfKYRfqzzIfz2kEEbj1hcp1eAQvPyPHd7r9r5PmjW9H7vxumxZ&#10;I7AROn0v2ZHRANtmRWQho3Fghv2RyHm4Q85JliGjobokgAWx67bcG2cStwDvXYL/BgfmpGscGBlN&#10;k8h2dKcisWQhw0pcPbqMljRh2BhYQTjOqDsnHgJ5+LP5de7sHRc/uufBmbe21djCvZclZW6DI1uS&#10;hierWKS3N0rQIZ1103WX/0IL7qCRUozVhj7vIrlwlJ171PGyGEf/2s6IeB6RXKqQtG7czegkNmq3&#10;QSVqvUPu2yhE+7k4QSKB1TxvYQF+bxIbEdjF4qoIJNOadXokXeLDXYYShCLB7Tx8UbpgFBbAfn0G&#10;WrAAbzSB29AfzK3+4O2NpWjcXANIFygMnAYMKhHnw7zDJZrELSb7xKG5ygbLtkIrTFd5+JqVUtV7&#10;O7UIe6yl427aismVDgWP+WhtvJQgjiIGJ6n0QR34gMEs+87/8PeR2+LKCmClDJ5k84B2LTbYA2pd&#10;aVbhAO4actp6JnEXkdFidVK/hNd+qWHJuCoNlQZU5WCY6A1buqsOnLLaZk/icmH0BIy22aT/QA9C&#10;OVwyQkTZJSnZRvfc5I3asn+MNykv4xpxZmnEtd2+JmgTyuBqAd/0trykJR8tefSxmLjIYw7wcEVU&#10;3OeDniy81pTUJshva47iw5RPet/HdZt5suXr2Y3nbMLqHAlPvHYy+nvaKu3KaCBWmWjHCvLSMhn6&#10;El7gC/DDOWUmjDyuaPV2C1/wpv5gNndusTtuZw1/xhp0kZ8/S5J0hsvxaY6zXKYXlc/ogvAkddNR&#10;FCU8wbolNod6ZyeNkdYtQq7Gtes4+uCidNxuLV60saqNAzcgy3uZj4Z3+mgTbZj9zvvstztil7IG&#10;d39m2wqivgdL2nYls8xwydI4YN7k2OLk3OKKsQ2Ad4IDx6LD5RjclsCrfHYYOTPZSsUgwZnVs0k3&#10;82Tvckbsuocuh8RNANx7tjiD/dDyQ8wdvFPATRAL4LVFALzEz/Nh2b07AHCVwATycKZEXu6r4SZo&#10;g1Sgz7xV+lGA9zaBLID3TSSRmpzIKIA1GbUK1eSoJ2Jbe9XmPtSfmSzJbsCdDWDmgRElF8zKAW0C&#10;N++fB5ACWFDHfmEy+J0V/BhLnNgcAljwbsBDjWqnGRYtgD3OW7YFOLay59pcgRoLaEyITYC9YiQP&#10;9irjIXCldkTOPOpjOTc4zTsHnAzShkMBu+7mTraLbtwBoJ3Q04Zibzrbwgk8APc8HdExlwKKpK1y&#10;m+e5zesUvPvoxAe404JCHB+2TZ0VwMOFH4Iwhx4nwNOVVsFfI3aV0oay2ckAblEnP/gEcP1gJ/et&#10;0p0M4FQH0nRSS81DbnsLgHmzE8CCNkrXsQutRd/gajFKtJVJIzoL4LCENk/vMBr7PaOpNslGdSZH&#10;vqZGP2ZFYMR9BX5dWuqiADWPiKgAMgG8CIBNfjYWnNrO+8ntJtFYAOsXPgdoT1HAEMRG4gCwmb/9&#10;cxa0Yn8zEa/7HGJRTee8+ZjUKTwPkZO0knEc0obgvG3odfM9WMDwffMxQSyApQ+MhQXM6sD2yPk+&#10;bsDh3f+2CIefoxtkjkgsgAX1LifvnnuSed77uNEOeB2xrf4ihYzsXBV0Q6BmBE375Cw9d1isqJG4&#10;UpL83VsA7NluAsOLTtAmCIZRbPLBzwZwXqbHGXKR2iqdqEWKfLyWiA+Cr2m0btpzPVRC2mwwqYbu&#10;K9veG3gDxB3A2R6fETcB7Nf1pBxTiRMpBNm4IFPYt/NC8zqH9424glJwC2aBLKVYsRDAsU6HxibA&#10;FcSrUJAzRLDb7TzuUVgQLwCcnFqZk+Gn+gdLQSd4fnLdfluX4agT+3UWNCxqxFLIOAAx/LeB2D15&#10;7M2wIufV0VY26MMKIPVqM+/Gem6XlAThxHs40w7Y0LnP8xW8+7yO5kZTB47e/7Yfty57nhjVm4ch&#10;1YOhnyFBmsad6md47QBuXLcCOKYyDqLVawFwJnOzWpQSpLXsXPvhsq1e74UADnrQlY8soghcj7B1&#10;GnltuuzzzGYBOKlDRmWB7P18LbOuMNMcmMuqAj/cNmlD0giBK4jlxT4mgLUhBn2Q/3prn1zv1hgC&#10;+DTRTNUiK5YC2GNojppqiTJ5KxucWqtYm42WUlu210cCaJGCE9xIHF3JPYlriZx8ua0k2HQiJSCV&#10;5pwDuHNW4Dh8bAtg73FiHnJ1OYY+HDU7JW60zoEz8tY5AvoTxgPg5Ia61DqdmCwAb+uYhr7gobRW&#10;ixz1e+OScr90ZnRqc24bX5wN4ukILP/1MAIngIdFjSaBNYViSDGagtAmWjobeL/v8c0dwNsmJ2bJ&#10;sQZKucjsvG2a3IILrhcA5/NNkPoaKveVRgxf2ywQT9qLMombpg4COsG7ST4giP1aerG9DG3g2F0l&#10;R5D/ktBZ3dL/cEePwEZhAawcF+3zbENazOUvzlZz1kVx+DVfdWs+TfVlvJJ3oMpo7IlVvFbZ9P8G&#10;rWh0ITgvowg0tbedcm2y5QbPXbDOAdYzgFV6Y3uUPXFbHPscRxwXicAXWyXub14+pHsgo244j/yQ&#10;B1NcqqvspHKyidw+Rm79DNl35d9KhWLcUdtPhCqlZUTPS22CNwfdnQTgbeWhOMz29R5IQdolPMu4&#10;tbw7NOJUp9jw55Xt9F5YBQzfhXJQDBhpt3aE+P342gRy/H/bCZeAVF3wfkbfemK2caxNCtzHzOLt&#10;kE7487YYtYqa3gbN6S3aCtbkxBsYxn08VAiBAP81Agvg3Y2ViMKWZo3AYxUCAAcHtjwdC78dJUW3&#10;Q+9Czk7kNB6Nu0cioZu0EsV6rJ7o5f3acR6z0qRasZagRdzoyHAJeHBj3l/ks1WAu0y70BxOtPO8&#10;hguccPNQhhWOfZ77EV8fAd5jou8xenenECvNMtcpRLU+Vs467hiYYejJiJrUIaP0MNIOk7wp5xof&#10;Zs3OaxI0G8CCxgzbS6TUQ5CYBM4GcAVybTUamnXG/oXQPZuBKIGb4M3H/Vqh36+j4NIViApgAZl0&#10;IK8meev3ErwJ4JrQ5e9aGVsOV5ql4WkZLVSHTiHkwPJhI1hw3w7gnfXloBACWH58wUs0ty2Jg4KE&#10;xwLdlfGtrpWIlWoUc3JLlfc9xuvWClhTpagAHvsm5LbgxatUA3BTGwLAGn84BLBJcQDYHcgBYHi9&#10;zzUA3CLwPnz+Il9fhD5cAsCX1YH//u9/8X/lwEkHKs+tBYs6JG5Wda3tjmvmlKFsNpnik2NbW/tM&#10;pR0pw1UAVzDMBLDRVpFewd5af28/V2+dFYFT4x32zE3skG04STv0Gttw2uaSWbjwCAunH4YFFk84&#10;6QSP7fcoOwvACd7k8xlhE+Rh2u9HVSHyMQHtVSVslUWBSCAnBxbcUooE8CpeWkGcHHiFFQSqE+dM&#10;3noCJ4gvGLFtzYcaLLGey6n8w/VqFcB+LybzdAtlBXCdtjQF4gCwunkuf2nl5BaN5cc8Txe5MLDE&#10;dvkGYPr7AK3zgMcAJsm7zGu4An24RvXxxAhck7JaiDiplFy7LYa+iPFUb0BrpK8JY0b1WQA+OXnr&#10;8tOvCeCMwKk+TOhDHwHQS8eTHrjehNoVAwGVzylBmIBVQQl32YwI3AA40bfr79ZELpO/xtFbZG70&#10;w79rjxz8t1MHacNqj8aC1sgrtfBxI6ygNvqOOTA0YgJgChjQCDXgeZNCI7otSZy4y1zWlxkT4Eo1&#10;gSygvZ9LfozAAli3npJaXq3qFW0oUTa+LGBvBXArH1tm5j0i8Vxh+voi+y8usEbg3IVzBcBwZcB8&#10;iah8havHNcw81/F//D/phwJqz1MXeAAAAABJRU5ErkJggg=="/>
  <p:tag name="ISPRING_PRESENTERDATA_0" val="SmVzbGluIFZhcmdoZXNl||||ezI4RTJEMjIyLTY5MEUtNDBGOS1BMjI1LTE1Rjg4M0Y3MUNFMX0=||SVNQUklOR19QUkVTRU5URVJfUEhPVE9fMA==|MA==|||"/>
  <p:tag name="ISPRING_PRESENTER_PHOTO_1" val="png|iVBORw0KGgoAAAANSUhEUgAAANUAAAFACAYAAAArnDnHAAAAAXNSR0IArs4c6QAAAARnQU1BAACx&#10;jwv8YQUAAAAJcEhZcwAADsMAAA7DAcdvqGQAAP+lSURBVHheTP31m1z3ne2P+k+4z33ufeaETJIl&#10;tZq7mJmZubqqq6mamZlR1GIGy7LAkkySSWY7dpwYUgrjZJLMJJOZTAbPUNZduzzn3O8P+yneteGz&#10;3uu1Pvuz937E4DLfNTlMJaVGXpLJGkpKTmq5qKTRyEpmk6ZktRtLZre9ZPX7Skafp6R320pmPnfH&#10;4yVPIlGyhoMljdfN9+ylrs5caXt+orQ101sqZAylYFxVCkU0JYdbU1JrZSWtQVRKJK2lVEZfyuRN&#10;pUKHt9Q1Gi71jsVLi4uZ0shopBRrdJQcXnXJ49WUzFZpye1WlkLhUElj5//6nKVIPlmyx8ylRGtr&#10;yRxJlhrUkpLZzGW020t6u6NkdBtKRo+qZPLoSwZOWqes5PDrS/6woeTxKcvz02jqS3KttKS3GUtG&#10;o6qk1ohKUmVVyaCvKzlMkpLN4y5p/bGS0mooqfiZyaQt2fTSkt0oKlm1/K1kT0nKSS2vLHkMklLQ&#10;UF/yGupKJlVVyaxuKNn4G7umrmRQNpQ8ZlUpaZfzveqSTb2/pDcaSmYDt4laxNeSklpaVWqoe6Kk&#10;lu0uqaSP8/GJkrTu8ZJKxP+ofYzPH+Nzfi7aXXLrRSW9tLIkq91dMssqSk7lnpKT/+u0Kvm/tSWn&#10;trbk0UtKfrO65HcoSyYjl1W6p6SV7SkZOCk5H5O+tmRUV5WkDU+URJLdpQbpU6U64bn8qZJM+RS/&#10;W1VSSipL7pi71Dk9X2pd3Cn1Lp4p+X22ktMkKvnsXHaus5vbw8hJY1WXjA5tKZGJl/pHR0reoKM0&#10;05cvLYw2l/IxaynuVZYittpSwSMpdYY1pblWb2mty1daaDWXjgwHS/Md7tJwo6l0eDRRmuvwlQpB&#10;TSnnUZa6ErZSW8RYagtpS0MpM99Xl3JeVWmx01ea63SWRvP2UkyYt09TykZMpVTIWOrMh0oHFkZK&#10;R1amShPFSGkgoi11sP1luN9DdlHJb2soZR2iUt4tKsWcklLMLy/lIrJSwi8rpdyyUlvCUBrjMswU&#10;vaXWmLTUl5eXhlvUpXiQ+4q/C8YkpeairNTbZyt1d3lL/UV1aXXUWpqZy5XGNtZKqwfmSutrmdIj&#10;WrPy50aHDlK1GAq1HAajETqdHiqVDGq1FCaLHmanDUa3C3qvB0qXHWq3A5aQDya/BwaPG1pORpcZ&#10;fV1NOLW1gMtH5rA0kUUoqoHJVgutUQSxrBY6kwg+vxJevwQevxyBuBEtvR70j0cwMBZFtt0NR0gP&#10;vVkMja6BvzUhPzCPeO8sVJ4YnJkiPLkm+JuyaBrfgjGeRYNZDZXZzHlboeVztU0BjdsMWyzGZQzB&#10;4DbC7FbB4VXB6ZJCb6yFRFYBsbIOMq0USmU9FMpaSBVVMBlEXHc5fPki4iMLkDitEKsqodM3wKCp&#10;h8MkhVVXD618P1SclJyPU1sHv64WXl0NtJKnOFXAoa6FS1MFi0YEh1GOoFXG38rh4vqEU21we52w&#10;aMUwcPsqJJyPuILz5P/I90Gv3AsV50NhQVL3GBTiJ6GSPgmt9Cn4bXLYdCIo6vbArqpCUF8Dl7YG&#10;dr0EJkU1LKpq+CxcT73wvTrIJbtQU/k1zncPjIq9kNc/BiXnoxTvRl3N11Bd8w1U1n4DFZVfRT3/&#10;U6WXwW7SQCGtgsokgc5tgyOXRXF8CbFwFLFgBBG/G1btHri53ladBBIuv1xeAYtZzn1qh9GiRtKn&#10;QTFuQJNfgY6YEilrJZrcEvQnjZhpdWF7IIgrK004MBxCJz9vDUoxmjOhP2tELqhB2i5Bs1uGgYQB&#10;w2m+n9Qj6arnvDTY6PNitc+J6RYr4p4GBLhPwy45Im4lshELZofasLM2hZXRZgwnTGj2y5CwixE0&#10;cx+ZKhGxVCBl24uUpxoRby0y0XpE+DzjFiHtEqMQVKA3qUZzpAFjRR1Gi2rEg7XQ87cObz2iyXrk&#10;cjp0tfvQXzRgfdKDmdkCxg6sY2FnGTOLjXjE4lQ8NDqUkFBUarMRFk8QWouLjVoLpUoOlUbBRm6E&#10;wWqDxuqAzGSB1GyA3C403DiCTZ1wRuNw+pzo7yrgwpFFPH9xG+cPjiKXcUCh2g8xd3iDpBJq7mid&#10;oY7zroZcXQOFTox0swO9IwHki264glrojGJI+d06US3n24Tk4Ek4C8MIdM7CnmmnYJxID8zBW1yF&#10;Nd0Oa2MrDLEChWWFjA3f6HfC1zoEX/sMLIlWNgw3DBSa0S7nJOF3qlAr3oMGeRUkyio2vP1QyGsg&#10;U9SAlRdGkw25wQ0MHb0LF9etUlwFpboeSnk1rCZBHGzAmlpYDdxeFKJZXQ2vpgZudRXUoiehbtgH&#10;l/CeugIGilWr4jKp2PAdRorJj8b2EZjsemhUtTBzO4obdrORs6Hz0cBl0ssqIa1/EvU1j6Ji3/9C&#10;ff03+N9PoYGvtRSxi9tHJ62EmSIMGuvhFJZFI+bvqqGh0K0Ur9dphJ7LJqEwRbWPw6Dgssj3QtHw&#10;OMS1j0HG5aynmKqqv46Kqq9jf+U3UE9hq0x6uF02LrMESs5XoayG3qZG39AYcukkotEIYrEIxVsF&#10;r6EBThY+M//HKN0NjWwXFIp9kMv2w6Tej5ihCn7NbnQnNGjxSOBV7WWDVWGxN4rjs0145+oSFrp8&#10;aAlIMV6wYIJTd0qLRhbbLEXSQUFOJHWYyBjRHlaxMFWjGFFhtmDE5oAL4416fleMkFPCIiIIhgWb&#10;xSvu06OvLYmh9iQGsx4knVJEzQ2ImNieWAz82n2I6vdSuNXI+kRIBETwO/Yhbqvh9qxFkN/LuhrQ&#10;nJCir6BFd06KeKgaBvN+6C0sJBS3zyNFPmVHX4cVK5MBjNFAirN96FsexvhcMx5x+zUPzQ45pKyq&#10;OrsFFn8EWpcfOouFG1YNuYLVXKWEWqODVmuAWmuEVKuF0RdEYWgezeMH0NQzhLaOIiaGu3Dp6CLe&#10;vHUKd89vYrwvSyHVo1ZSBZm8Fhq9CBoDqzMruYjOVS+tRyJjQ0uHG9msCVZzHaskRVhfiQaZEuZo&#10;M8Jdq0j0LaNxYgvWXA6WdAKufB9M/Myd7UV25Cj8nYtQ0i0lBiVCzT2I9G8jNHAArkIfNB4XjDYV&#10;10cGhb6ezkNRSfZCxOoqCF5DwasoKImsCho2TotBB1+8BaH2aRaNDBoUDVDqpNwOFAhFa6dbCaKy&#10;GSV0q0q6TTXcnKdbuR9m2V4Y2ai8GkFoFCPnqaNQtfwPg1EFr8fK4uOhiOkEbIw6tQKimicgEn2V&#10;wnocZi6PUbGfotqFOoqhYu9foKbm6/zvPail49Ts+yqchnrYKGhl/e6yW3norg7+h5qi0HFZNKo6&#10;Oq6cy8hCINlD19sLE5fNSFFp6FJiup9U/ARF9ShF9Q3U1D4BGZdZJDgOnUfDQqdhgVVyfc3aegQ9&#10;ekyNDCAdscJFx3eRSOzKBnj1dXBwPdNuDVIOMRxssGo5iwqX1WyoRkBXhZi1FlFOGVsDogYWAcN+&#10;tMV1WOqP4uBoEgNpA4aSKhwfi2BrwIvRPJ2h2YyWoByDMRUmKcj+iAJZjxgBaz0y/J/huAYrXS6M&#10;UXCtQTWiLgX8FjG8xgaEHAp4SDk+mwz5kB1daQ/iLhWiLERJqwge3W741bsRpLCSlhrkvRSVu5bf&#10;3wufbh/cJA4/i2ZL1IjWRiPyCSWaEhLEwxSTk/uLbmdxsUCwSHTknJgadGNj1o9RmkKm04OmgQTG&#10;JzJ4xOlWfikqbkCVRQszd7rJ54POYYPKoIWKSCiVNEDUQJyQUhByJTe8CcW+USweOIPeqS10j8yg&#10;p38Yw/1dOHt4Fu+9eAFvXD+JzdlOLowGdbI6qFVSuh5/r1VApiIOcsdI5NwYfj0iXAmvV0N0UFFs&#10;UjZwBQVghsodRLBjFIHuWXhbumDPF6AMxqFxBsrIaYo1I9qxgWTnHMyhCGSs/OHmflhSg7A39sFH&#10;VLT6HHQfIiHFLKY71LIB1Un3QSQlZrEBG9V1rMy1dCqKi8/1FL7OwkrvDkBv1RKBa6AmwmkNCj5v&#10;gO1/ENDC7aWkMyg4Hxsbb4AicrFCG/ncwv9wUHharQh6g4wOs5cNrraMaXptLdRSuoC0BnUUT33t&#10;bhaQSjrmU3Qhuo62EkrRbtRXP44aukh9/aMQEwHFdJ2GykehF8ShrKTIvgFVw5Nl57IZieqSfZzv&#10;Xv4Xi4OsBgZioYY4qRZT6HzfRBdRS3azYD1eFlVtreBQxL6Gp+Ak/ktEFZDwe1Iuh4QIKxHT9bTV&#10;iHolaEs7WPFlFOp+WCg6F8Xv0xM3uRx+E9GKrhRkI7VTTFLpLpjpoD5W/OXOIEbpNI12NmAH32PD&#10;tap3Ic7nBTpRlg20OyjCetGElU4b5jvtODARxUBGxfcbMBhRo8UtJbLV0YVECJvq0RtWYq7VikkW&#10;4YJPgSTbjYeuKQg8yHbsMovg5Pf8BgkidgUCnOLc/xmSis/4FDwUf9SrQyZkoaCkROp9/H4FBVfN&#10;olYFJ7dlb3Mc+ZwP4bAC6Sj/IyKFj8vjcNOZnQ18X4PhNi9mB+w4vBjAzKgLqbwSnriWWGjDIy6v&#10;5qHLp4OaO1yqpe1bNGBAh8JCVzKxUVEESoUIUuJYfX0VsYzI4XRjbHIWc0trmF5Ywfj8ClqLA2jJ&#10;53BsYwLvv3AZ7z13ESfWhxGKOCHRyJhVOB9ihURN99MqiWESOgW5nXnFyP92BH0I5Ihy3jjkBhsU&#10;BmEZrDBHUrBGE7BGYjBRTAqNCmoDl5ENXxeMwpfuQSiWh9nuhowFwOL2weiJwBYMwel3wWRSlx1I&#10;TSeWqxpQx4pez8ZTLyAXncasqYOROUXH6q/jcqhY5fVCRvRQVHoFdALC6ZTMYiq+llFUMgqKv6HT&#10;aOlwDbVPwkB0i5slCAjZi2ip5X947VoEYgHmFDEkxCx1/V5Y1MxDdAt5PZ26oQJ79v+/YbUzN3aN&#10;sJA0wCNUXFZDWd2jaKCoBOGIG55gQ3+SyLaLImIhEO9CQx1Fwc/FdBsrl0VP55fwczkFoyca2oX9&#10;SPEpKRA5l88kZB61INYnIeH85DIKmSi4n+4nk1YgErQz21UROelaFLRSUUn33M3MIUHMT3Sy16OJ&#10;Wcek2AUTBZVijonaRETQvfy/3Swmeyg6YpiQV7l+grjddKVryy14ebMV43E52jivQkgJG53CpNgN&#10;HwXooWiLQRmmsioMpZVY7Pfi2FIaWyNe9EZk6GG+aeJ8I8S3gKUBcbpVT0RJ/PNjsdWOPDNV3K2g&#10;gFlYuH5OCt1OcThJJMK+CFmZ3S1Sop4JWacOYTuxLhtFS1sPWlo6KBg//HRfr0MQoBz2MonI0Nee&#10;R64xjFDcimIxhZaCl4VfzrYsYZSgCwd1xEI6VY8NJ5YjWBpxIRojQXgb0JbR4JFowvQwQLew23Uw&#10;WXWQsiKLzApITUoytpqWp2GjUhBBRGgQVbPCVVIEehQ7WtHV343u4TF0jowg39SGpnQMmwuDePXZ&#10;s3j/7nlc3FlAIRuGUq+mSxEpiBVal49O46HAFFDRwVSsqkY21gDzki3SCZM3DY3dRhRhhSeKKSgg&#10;hVHNykv81NDNuIw6kwoSLo+azmehuAx6ZjxiqrShhsjVAJVWTmdSlR+VbMgqOpFSyBxETiVDuJTZ&#10;pJ5YpGLWcRBjBNcxUjQaikjLdda6rcRGKzG1/kt0ozD0BjX0OoqWFdBGTNCxMRq57NKax+kGFBVz&#10;Usyk446hgNmwnB4HOkeXidNe/rcYBsE92Phl/N+GuqdQWfm/UFf1VQTCMQTbhlCvEBPt2BDM9ZCW&#10;RfUYRJwkAqrVf53r9iS0RDRVPfNg1aPcDxQdJwFF9apq7GdGElFsgtjNXC9BeJKax6Cgw1mY+YRO&#10;EKmQp/haRmFKOVXy/9WqSuKkiPi5F3V1uyn23XTuCrraE8hQSFG3mA1T6KRhAWS2s2n2oMjGlg+o&#10;kbDUwqHchUafDMenW9GRMrFR1hK5WHgUT+HMYis+e2YWWy1s1LZaFNjomhn2rXT0oEVENBQTwSQY&#10;TmvQGRRjttOK09sZXNpuI/bxPU89OnxSOpoCjW4ZmgMyDOQMWG6zYjFvRqtXiYRdigSxL2AUcPQp&#10;znsv9wGXwdqAvE+NkWIEk11pNIU9aE35MLW4ibGl82jvnUVjOsPYkUI2l0AyYIJZUgMrnb+7pwXF&#10;thR6pqYwe+RptA32IRE3I5lRw+ZrgMurQiFtp6gcODTvx3SXCRlmsFSYLkeXfaSpyf0wGtQjFXMj&#10;lQ7CwAorZsNp0BLVmFGMVn25QamIbwo2DlFtHST19XA7TUhSMMlcigqOIZ0LYnh6AGeuXMcLL93F&#10;8zd3cGlnDl0tMWjoeGI2dpvLiUC6ACNdRaWgI1AIdorG67IgmszTWVLQmh1l7BTcSMdJLiOqEZ3E&#10;xCUNrdnl9cJksRHl6qARHIOIpVWJy5mtnqKvb6Bo5GzsnCRCo1eKiJTVRJpKZqAa/m8d58VKzEnD&#10;yuSmw9gETKNz6ikei0XO9ZahXkW8E0I4G6iR7qVliDdzWzgsSlhZBc3qCuiJdbKab5Q7AMJEqJjN&#10;CBfzl1a+B56Ah2i8jUi+H425LtisKrrD1+kwAnrtYp6hYIhZelJBnc6AaqGDw1DLeVDA0j0QU6z1&#10;1Y+ingKrIarJZV/mIz0LgoIuIgiirp4iMjBDsTAo+ZmMgtArmV8FrKTwhEcDEVVwVhWxVCIIrZ5u&#10;RZyspQj3V32FxWhfGWFlIuYt/r6y4ivEzSeIqQzmyr2wavYiG9CWEculqUSKztEa0qM5qEIxYoBb&#10;X4U8nx+baMSJhWYUUwbMEPsizFEL3X7c3S5iPmdEwVGHAVb7xTbuawrMSxE0hdXoTevRSvE08b2e&#10;qBoLfU7szATRG9Og4KxFOwXbFdYSFyVoz2gxVrRirqDDQs6EZo+Sot6LjI9FPhlC0Kahc4sQdFso&#10;oACGmoI4vtyNZ4/PYqC7ET0dzZheOYq5U/fRNXkcufZOjK2exvjKFQRDIWbOCvgCBnQO9KKjvxNL&#10;xy9g9cLzaBruYfa3otBigJ846KQ7FpJGjLXpMT9gIi5q0ZrWop3LP9ZIp2pMOx42ZZzIpzzIpP3w&#10;EgVkdI5aNSu/0PPHhm0y08UoDJ1axh1XjbrKvWR8sj0zhpGNzeZgJWpPYfXMbZx9/pe4/drnuHvn&#10;Gs4f4cq0x2C20UnoTAKiGR1+KJV0A4rKodcyJFpovzZ43W66pZWYyM/0dBm9jpiogTMURPfMQQbB&#10;SWYsJ7RWfsdo5WcUg00Jv0sPC11GTvHUSti4tDKKrZ4uVs33apmf6lAlrir3PiooMiWFJeJzCYO4&#10;mt8TqrSJjqThawOzkt1ERGNWkLAxmljhjXQqPV1TELrBoofHpYWN2dOoJf4xR8lEdI6aR+GhaLxm&#10;LRwM+1YNMZAuawvGkCz0oa19jMtqRE39VyisvWzQT0BM15HKG1DPPFXF57UUiE1TwUarYKWtLucq&#10;If/UEvEqKCC50CVOnBM6G/REsAaKrb7hUc7jKWiVFXAwq8npZgIu1tbQ2ehiQm+hWcBDJYtKwy7O&#10;j2KjsBrqH0M15yl8T8ECIGPWkvC3QueF8JlCuY/bkOsme4r4uxcBhxQeiiBGTMr7VUhQMB5DTfmx&#10;ySfGTNFV7ljoTesw0mTGel8YOTpZ1LQXYwz7XXSbmbwVR/q8WBZ61KIyZrEaNDEzLfbH0BYgohn3&#10;UkhSDOcUGG1UosWnQqNLVP5sMKYs42AxIYhHgyEiVkdIjGxYhb6JQRw+fxXHztzE6MQK0pkcka0b&#10;g73TWFtcx6G1OZxcHcXBlVEcXp/E9uYqxhfWkeoexuDGMRx/qYTe1RswewMwsyBmsgkU+0fQOzmM&#10;jUu3sXThBeTG+hHNuZEkokbiavj9GuSIoSMFNYaalRSwCp1pI/pSGoxklXjEYVc8TMUdiEdsCAVt&#10;8AQdFJUSDRolJCpWbU4mo45h1gq7VQ0zs4eKQbuuilVt35OQS+Xwh5PoGJ3H2pV3MHHyAQ5dvIub&#10;N6/j7JEFjBbjrNLMNVoVxWkp9yIqJEQyTha1Ei7im8NsZLjVsvFKiSOsqho5ZFo9TL4wejcuYenp&#10;T5GfvIoQhaV0OaDWqb50DYcBAZ+beccEsVwGkVLCHKgitgnd9g1lt6oTV6O6LCo2YqG7WuhdlFYz&#10;mwn4WA+znqLSCx0wQscD0YloJ6cDadmwfRYKRFnDzML5MhcaicKZVBD51l5YBFeKReHwh4hNe5jL&#10;iDV0OBtF5WQGs5ls0LKYhBIRNGbysLD41In3MXNUskF/g9uNy6BoQBWRbD/dThCIle6QcPK3yv3E&#10;LwqILiJmVqrk51LBqZhh5HRFo5Yuy8Yulz7Jeexmw99H9Kmhgz1BBHyUrrWLuW43NJyHcExN6AUU&#10;spSYwqnlvBrqOdH9hC738nErClZCHKznskgpMCXxr4HzEgQmZC8tkSrsEiPpYm40VSMTEDoAZMgz&#10;W612O/DMZjMODESR9ojQk1Rhrs2NEJGxhY1+rpnZx1aDcwsFvH9pFktNemYoDWKWSsTcEqyNNaMj&#10;pkNPXIZtBv6VPhOKFFLSLEVz6EuHamOua/HVIuWlwLoTGOvLo7u9CcPzi/j4r/4Wn/7uv3D9nb/E&#10;kRvfxNL5ezh87QHmVk5g+dAVzK9tYrwrhgPTBdw9t4ZXL+/g5Gw/+geLOPXSxzj/4K/RvXIWBrcL&#10;kUCIVNGKps4hznsKh669hK2rD9A6t4hwIUlUVyEe1SJMp04FJejLadHLPNiRVqMvq8VwXkl3VOMR&#10;pUb00EF0cbsMcDgZ/okjUlZliY7IplCwojIjUFg2q6mMfD5aq1HoaBDtR1UlcULcAK83ilCqB6OH&#10;nsHKtTewdel5HD99htVhCuN0Kr9Dz9/IiVLMOjIR3Y6NhjhoUMvZqJmTKBI9c5fQUaBgSNbQrUwu&#10;PzypZq7wRTSTgV2FSSR6KCqPr9x5YrfQRU0amF3MZ0Y7aul8EjZ+KTFOpKyHhM5VU7ufQZwZhY1X&#10;LK5gI9xXzjQSuo+SmKBiFrEzP9rY+GUqGUUodFrU09H2E6vqEXHI4SHqucwsJnRlC/NmPpNAtnMF&#10;gVQretfPoW3qKPMbsygbv15XRzSUIugyIhhIQ+/wwuKxswBw/YiQKoMVNXQqUd0urj+dk9hVx9xT&#10;U/s1uudj3D4VCJhFsPJR6AAwqaogoROqmcWU8goKYBeFtZvLWFV2EKHjQSN8jxlF6JmTNzwGDcUk&#10;dLs7WRy0gkAoFg0FqeT3hONTorrHmGN3w6DaV+5qN7N4qCleEZ2yruZJCmlXGTWVdDClhCKs/gYz&#10;4W600iXamLFi5jpMdAex0BNFJ9FsuujEuY12nF9swUizjSgmRZ45zM5l6ojrcXgwhpyzjuJz4Tu3&#10;NrDa4cZ4VEQcrGIB2o9c2EZRObDYF8KRqRCWey3MXcxbdN6sW0q3ktLZrHSEEBaWZnDjrW/hmbe+&#10;jzPPfwvnX/kcX/z9v+DzP/wbXnv49zhw82M8+/HvcOc7f8L6yecxunoCbb096Ey5mK1iuHpsAR/d&#10;PIT3Ti/g3NooLj73Ms7d/wWmdu7AGSsg1diFxs4etI1MYXpzC4efuYP1i6+hZ+0EYu29NA8zhaeC&#10;ny4a8jIPEgWLcTndWYvlLjMWu7WY67bjETlFpTZIyx0ARrsRKiKOzGSESKVGg5R4Ul/LUNsAHSu1&#10;ndgTcNGxiIQGFQXA4C8W15bR0BvJonPuNEZ3XsYsF3Lz2FmsL02jOx+B3yqwrhQ6CkkuYs5pqCyL&#10;Si0Xc74UG51Qp+f/UggKNl4dHU3vDMMaaUSkrR/+xkYKLAVLIot6upKcod5AxJITUWUGCyQaM2ql&#10;UmavejQwC9UpJKioqWDolKMt7SPiScrHmFTaasgUFJcwmoL/0yD0/gkHdC0GFhBZ+QC4cFxJSWw0&#10;m8VIuRiEnTok/B64jVJYKPpMJIjmzkXE2iYxefIO+tYvwRNOobbqCcjFT8HLwhMPEqP9EWgcbkjp&#10;WmK6hVroGbTbUFWzqyxsHQWlEHCLohILjiB6jI6xBzah44RiMqsruc3oZnQbITxbmWkUFIjQq2fQ&#10;1XD7MyvxOy59LdwUkcPIZaZj2SjIEJc9xoLg5ryMzFgGClIn9NRRiGoKUyscS2I+0hHvtBSQmK5U&#10;J3RiEBGlAnZSfHp+rhc6LPg7p7EKfWkDppvdSFjr0J7UYbXLjSZnDfIRDdYnszgzn8fmYBBtzBVC&#10;LhSOtyWYow50eVD0MD+5qnGemWuu2Ykebx3aXFxuLbcDvyccaxpv9WKy3YNuIlSjp6HcZS8IeGGs&#10;iHMnT+Pi1Zt453u/wwe//HfcL/09Xv3+3+OtX/wL3vvVP+CT3/0H7v/gD9i89jqe/uAnuFv6A9ZO&#10;3cHgwhm0kCpaYmYMdRWwOjePc6tteON4L+6dnsGV80dw7tbrmDlyF4FkN7yBOPL9vehZ3sbUgRNY&#10;P3MFk3S7rsUjSLb3IRb1IuRSwWHl8jnrEXPVIRdswCgz3kafGQdHrNgY8uIRnVX8UGUkCplV0FJU&#10;SopKQteok4qZAfahho2zoVboVasvdxO3pEKcwgh5bKzcGmKTBHI5EcrtRaJzDpn+w+idOYqp5U30&#10;93UhGw8xa9BR2GA1/K6WDqhjZVcS1YTfKdUKNnA1G54EDULmYY7SmJxQCh0WdjvUbJh+fxR94ysI&#10;Fcch0hvpnhSFQkohiCHX0FWVGgpKTLcRU2D1xKkKOqMUV07M4sImM03cDKddBbWlji62Fw3EsAZi&#10;YB0dyUKcdRB3JRSiwqiA1aYtH/BsTNox3hIk97sRo6jSLjMSsSQSiWZkC20I5FvhzrYiVhyDJ5Sj&#10;A1SzWOyClVgatLuY8xSoYzaTaSkAIqZwTKuaeaaqguhHoRhExDuhM6L2G+XsVENsq2Pj1qirYNfX&#10;s7Hto5PTTehAdorISwczy/keUc1hqGYmqSNuKdASICL5lMj55MhzaiaaFUMa9MYNKEYNyPm1xDY5&#10;km4l4k4ZPHQ5GzOYk5nJSrcyKJmpKFYFxeVlY7HqqtFAdzJwOVwWETQqZip7LSabLazGXiT5vCmk&#10;xFLRw/+VIU4sXOoL4PB4CAdHAzgykcRsdxxuUwPxToz7x4ZwiMLyKh5HkfjUHlAia29ATnAhPuqE&#10;gqPYVf7vkN/MfK1ET0cXmlqKaC904tkX3sCdD36FVz/9FX7xj8DDv/03vEFxffMv/w0/4uu3fvZ3&#10;ePajX+LChz/B9Gk6y50PsPXidzB18BJWT76M8eltJAMG5GNCv0EO3Qkv1vtDuHJgCHdPruDamcNY&#10;WFxDprEJyVwL2scWMbi6g5G1oxhaPYr++XW09Q2i0JRFazbK9uBEiIge9imQ9SuQDsiIfxYsddiI&#10;wHaKi07l8CseGp0SaCzMM8w+cmYSMd1DRBHV1Vdwp+9nhpIQ+xzobE5gpCuDzkIc2UQALoeZWYnY&#10;xUZeL6Pb+WPwZrqRaR1CS1sXrdIHJ13AQLRS0gmMJguc5FZ7OEQ0EjobKCaVEvVKBX9fS1FVQcHK&#10;rtCbKG4n3Kkskn3jGFw6jc2rH2P7+e8iMTwDqclEzKOzaYQDyYpy9pPomPX0MqgYyh2s6rcvbuB7&#10;752nqNrolnYuix5uNgKdntWaGcFsriXWVsBlEsFFrFMJx9EMKopPh/7WKMZ6Yjgy3Y6+ljjSFNZQ&#10;JopCazeCqW4EEjl0TS0h3TsBZ7IFLn+CDYMCl+5h0ZDCTVxUEr2q6UAiZhaj0AXPilxb8fVyF7yU&#10;QjIIWCYMI6JDSYlm9SIKjPhmYoUOOiluupCDz0N2hnivIBo1cUiORjZUoXH2JwwYzZgxmjJiOKHD&#10;YEqLoaQW440mzBasmM6bMJ7TYyStxaAQ7vm90awNE3k3Rhrt/L4FfUkTWiLC8RtmJU6NYR3iXqIq&#10;BS2MFwxSjCrZPgqtAku9LhybiqOPQb1IYWz0xrHam0BrUImZooPP7Vgb9ODyZidOzTLz8D88lgbm&#10;lxwuzzWihZXdJ3sMIf1+pJ1EJxaApLUa2rJTP4FkRz8mD1+DOxJD+8AipldOY2bhFA5fuocLr/wA&#10;b3z+K/zsH/4DH//mT3jhi7/GvdLf4ou/+0/c+fS3mDr9CsbPvEBHOUF6eBZjR69g4cwNLJ99G4PT&#10;h7j/vCxKSvhIYwkWx0LWj8n+LAsBl21rDCeW+lBsZlbuHkfH+CE09w6jvWcMTT0j6OjpRWdrI7pz&#10;UfQ2xTHckkRbwolczIqmqB1RvxFxvxUtQQv60zYs9obxiD+ifOgMMp8weKpMbJxkf6lOxlyjgIGN&#10;Ta8WwWvTIZcMUFBpjHRE0dIYQCrhg4v5Sm8SutsVqBUREzVKaCkGk9UFKxHOQBdSShqIO8Q64qTO&#10;YofOZi/34KkpDFnZZZjbZDK6h+A+dC+dBkqbG9ZkO6Ldi2ibOYmZYy9j7cbnWLr1KZpmj8MczkHn&#10;9FCAWiiUqvIkJ54GgyYkgzKG0kaUHpzAWzfG+NzDCsNq3uhiITAh5VeWe7HiHimRqqpcdXwsJkoD&#10;BcdsFYmFMNCRR29bBBsT3cgnPKx0Rkw0+VDsbkOuOITm7nmMHbyJiWPPwZbKQMlioSK66ohaRhWr&#10;r7KGDv8NVDc8gf1ChtHUlY93qZmldHQr0f6/gF78JIwUnpwZSegUEIsfp1vsIqrWIOSQIWyV0GGY&#10;4eg0rWzsLVzuFjbEYkiFHgb73ogWA8wsI0kjhWPCRMGGkayR71FACS36Igr0+MXoZcgfCDHgh6UY&#10;CsswnlRhqlGHaQpurtmMuTYHJlqdGG1xY7IYoBgciLDIeumEEacwJIuOpa/CTLsJJ6djrMRBDET1&#10;mOZvDo4lMJEzo4f/NcLHmS4fTi414/RMAnOdfvjMDSgEJNjsdmMspkbBsA8ZYwWSlgp0+KXw6ujs&#10;OhHyLQXMnH0ZFz74RwyuXYAv24S+kQkUWVBXT5zH9Te/idvvf4JXv/hL3P38tzj71g9w9N63cP3D&#10;H+HArfdQnD+JzOgysr3jaBqdQGFkhFnoOmZPvopcN+kpHuH6yCgAO8VTREdrC7o6O7G2dRwnL7yM&#10;ndUVTBQpqliM+78ZTr8bLqFX2m5AwGtHMhpiOwijMeRAe8yOTECHkPvL0RoOThajEnqSlot00pUn&#10;/vmC6ocuv4rIJSE6idHAoC/nhwbmIIeDgdulRWfehdnBNNYm8pjpT6Ip44bbbYKFf6oTjmGpVQz5&#10;EijpSCqKRyGXfykmCk1UX03HY/aSSSClK8kUwoFkThSCTKmEVCYu5zKhy1vGz+U6G3SuMBxprlyu&#10;G+n+VRRnj2L8+LNoXdyBvzAIkzcOnd1RRj9h2JSCTumwSikGGzZmvLh+ogN3z3XxMYPNKSva8jpk&#10;kjaGSxVxRYmAMKxF6EEjSnkoKJdVS2fkOjutiKfTaGtpQiDsRXfPIGKpNMIeC6aKGYxPLaJjdAv9&#10;q2fQNn2YgXYTpkgEcr2O691QHvKkEe9HTfWjqK59kji3B5UM/nVi5ifJfmgpKqEyy+sfhYYuZiXO&#10;ielOVTVfh0r+FCxEMqEhJuhUee64nF+NRrpUIzEvbRexMdaVM02CjzFTDbIOMQr8rJEolXHxc2st&#10;P6tGwlzJ71YhZ69HwVZbdolOvwi9IQn6IxKMUliTjRrMcrvMNZsoLFtZXMvdPqwNxDDV7sdgkwv9&#10;OTsRU4lCSM28ECbehSgWH7qJlq0M6QudTmwQCTuInG0RPbozxJ+xFM4s5ImKAeRcUsT5/70pHRYK&#10;TiznHeXvRvh+bzMrflMG84cuYPX0PUxsX8bCFT6evQ+tN4ZgNIZ05wCuv/MpPv6rf8P1d3+EU0S7&#10;o3ceYPn8y+hfv4yZ489gePMEcl3DCDU1I5TJwZ1OIpZPYXxhAVNb55FpH0Is5GYRZWHNxtDbPcz2&#10;kEdrsQtrVx5g4ekvMDZ/Am1JP3OflttfD7WWGpDWl4eW2exWBCIpROmgQYfg6nK4SA9GXSWcLDw2&#10;YqtZVwcnc3DGXofRtAaP2B2KhxYbGzkFVa8QoVbJRi6MLKA72Wx6FNIOrE0mcH67DUfm8hjvitC1&#10;nLASk5R65hThuJLBUM5GSiUdTqFmdqK4iHNSkXBkvxK1dVWoa6gqH5yVSeuIghIKSspM08BqXsns&#10;xsbHxlhHx1Ib9PCyImSaIvDHWO0yKaTbOpFu7UIglWKYdMNiMUNrtDH866ElqnrZ4AaKOhyYM+P0&#10;ph1ntkO4droZz57NYmvWhkHu/GjYBCddyWRkdmLjlzDUK+ksDrqT2aSFvIy+Bni8boSIrYFcM2YO&#10;30A7xVPoHMTEzDYi2TaE013omjuKluFVRGOtsHl8MJj0LCh1dJ39dJ3dqKz+Otf7yfKohhqhV42Z&#10;SRgAq6x6rIx8MiKfnrnKrqhiXmWWosgsAvZZJEjRnbIUlSCkjFuGpDCEhoHdR7dwMgO5Vcw+xFef&#10;pqI8eZh5XIqn4FLuhlezBz71UwhonkLEQMziTm5k5sk4RcwxdASXDAVW2I6gik6nxlBcizE2+Kks&#10;XYZOM99kwEKbneIKYLU/huWeCGY7I1jojuA0MW5nJoeerAURCjtGIY/nrVhvp8MVXOjI2JClYHpS&#10;Bow0OzlfE92JxUw41pSx0Ok9dEoD+rhfpza38dwHP8P9b/8Sb/7wD9i5+hGGl88hP7OI9MgBqMw+&#10;OCxGdIxN4+rbX+Dqu7/C7Y9/h5uvfYbZzVPoGpqni80iUxxGtr0XKdJCiG4UT2fhY1GM8HmhMcaM&#10;1ARvOAUfxZD0adEcC6Cvsw95ZuJ0Yxydc0sYPPw0ihOH4AunGQPYlgxSFmgj9DYPzPFGumYLsnS3&#10;VCIOn03FIqyEO2iDkcJyW8Vw2+oRsknQ6hFjLqvGTtGIR4xm+UOdUQaJvA41khpUSWspLOKacKzF&#10;ZkJfVxiH17M4vl7A9nSSbCmESQMbNLMXBaikS6m0QqOiY9GNVOIGupQwypnCoWhqaiqxv2I/KvcL&#10;FbwSUnF9+ZhQHf+rsrYa1TWs4rIKhIJa9A/GsbKSw+ZKGv09HgQYBNuTFmRjFBgF3p8zYSCjR8Sh&#10;hkk4tmXWwG2RcWeqMNShxtyIElPDMhxZ9eLN58Zx/WwL1pc8WJoMoafFicaIhrZNPDMJHRpCj6cg&#10;YGF8HrOdcG6QXgkL/8fv96N1ZBtHnntIvPgIfYeuINezAguR1W01IxFPI8u8F/B4uJGNMPG3wmkP&#10;wgHcmobd5UfhIGstxSQSPwWVohKSml2QVj9BcT0JcfVXYWaes6qIhBSX0CUeoKCE4TYpIQSbRfDr&#10;hJHu++FRV8BOLDRRiAaKz0icNBAtdVVf4/RV6Gq/BmP91+CUPgaP4km4ZY/Cr3gCYc0uxPR7kCRu&#10;pc1VaKQQCsS6Fgq1k42/0y9DNxGsxy/BIPFtNK7CeExePlg7xgw2xf0812LHIjFubTCGzZEYtsez&#10;mO2KUfBqLqsE3US6hQIzXJ7bxN5Q7lAJGum0bhVSwkjulA+FGMN9MoGWeAwxOv748jxe/OJ3ePaj&#10;v8XrpT/i27//T1x98H0Mrl9BmPhmT7RCY/Uw98rRMTyEs698iIWTd3D+xW/hxuvfwtzqYfT0DNBp&#10;elAcX8XckcsYnpzE7No6dm68h8Htayi0dSAfJMLZzeXTaxyMM8Lg2tawHSPd/Wjn/wQpsGRTI5qm&#10;V9G+copFcpH7k9nLoCS5mOCKJOEq9CDc3IN2/lchFUHAoYGVRBNKJeGlk4ZCRhYXOXIBDfqF0SKN&#10;cux0GfCIxqR8qNTLmWmqUVW/H/sbOInpLEoJjGxgLa0uzIx7MdXnxCTZOMuGKXSv1xO5akRVDNkK&#10;op+aApKxAtdDTFeSEP2EERS1DfWorNlHvNlDl2LDklZDxPdqa2pRQwdTa4hhrKIb2z24cW0ez1zp&#10;w/GTRMyFCDpbjGR8G8YarUh6dKyEapxZseDcihFrYxakQjJ4nHJ4uDP91nqEvVWIBvYiFavA5pIP&#10;z57O4+zhCLbW3Ti8mcbpwz2YHQihl40gEdPD4qKgyM4thRziYQ9tXMHsU888qIE/4EW2bRLD609j&#10;+eR1NI4u8fvB8nAmu14MG3eSixlMOBnQrhVDz8wkjPCuItrV1VJMQi8fG74wjEg47qYURqGL9kIn&#10;2w8FRSUl7gknDZrVQtd5VXkgbZSCitlkCBn5H4oKimgX7JynRejQoHg0FJFq/1eg2P/18iSv+Bpk&#10;FV+FbP/XIK/8KrRVXylPhpqvwSF+Am5mtYBmN+KGPeVR4sKQn2ZnNdo89cxbUuKfHgsttrJDjaf0&#10;GI7rmJVUGOTUF1Iwg1FoCQ0mmdfmmbcWiX2rRMOVoTQmu6IYb4+iO2nFQNrCLOeE31gLrXI/t5EY&#10;JmUtLMxKyTizSGMTMo2diCVypI8it+cLeP+v/hOvff+PuP3BT/D2j/8Rz77/UzRNrNMZ6CzZIjJE&#10;NIfHgWgmjYVz17Bx7j5O3HoLZ59/BwuHzqN/bBE9E8vYIi6+9IN/wZl7n+HAtbdw/NWfYPHpDzC5&#10;eQ7ZoB9+lwVOiwYu7q+QWUmhG9CRb0RnVw/yxSIm1k9g+epbuPTej3Dizrcxe+AGssLZEHYjf+tC&#10;iM4Xz7egKd+ELNuI16KE3aSA2xeCO5RBOOFFJiR09pgxlKbjpyU42K3CIwq99qEwarxeVMccUImK&#10;6grsralAhYR5SCWGi0yfzxnoFhrEGJYtZuKhlEGcgqpnFpJKmI1kCoqlAfW1NahvIPLJRWgg3gk9&#10;gg1C1tIx8NqUsDrkMDlEMLPKCQ64s9WGxYkArp0fwOljrTh+jBtxOYi2Dj3GO+04NxPCwWGKuajH&#10;ha0QXr0UxkunA7i548FYq3DWZwNxroKNlg4g30V3fJKvd6GQE2Fh0oLlaSLNtAk72xlcOTOKCzsj&#10;uHRkGP0drKB5N4a7k7i6s4SnD0yhr+CFjY3baJTDaVYhHA4jwcDc1VlkeI3BS+sPsOLrZXtgokgs&#10;dCCjeA+MchYHVe2X+an6ceKcMFpBOKD7GF1qN114H4vNUwzkDXBSMIqGJyGn26jFXFaha1tPfHCp&#10;6VQUqqYWGgpTT1FaKCg9BaqkcFSVX6dLPQFN9Tcopq9CvOcv0MBJWvF1SCoehWjP1yB+6iuofeL/&#10;A9FTf0HRfYOCY06jEE10Ma9qFxKmCjQ5qlEUslVERPSTUzQqTDcaMZ1jAcuaMCwc4HUTEy01aCM2&#10;dvqEzg4FsU2DsYwJM61OzPcEsCQ410QzViY6MdnfhoHWHNJ0gZDfgEzUDRsRyqTVIej3IpKMoWty&#10;CW3jC2gamMKhG2/j5R/8Hd795T/g6Te/iyPP3Mf2tTfhbhmC2ulE68AsFo49XT5HzxeOIdvZg6UT&#10;N/Hez/+ID376R7z4ya9w/qWPcfH+t3Hq5U9x5cPf4OK7f4WNZz/E4oV7OHD9bayefQFxOomVJCMI&#10;wasn0jEnBZxcvqAXrY1J9IxM4OD1D3Hmzb/Ei9/9E259+084/NJPsXDmVTRSWE4DHcljRSxKR4v5&#10;6LJGBK3EP7YNn9uJUDJLYbH4xlxoi9sxlPdiNKPFgR4dHpFqlA+FDoQGYltNHZGMiLa/RjhprY55&#10;SU5UUsDOqu702qGjNQoDV0WyOoiJcApmKJVMzQYto7iIVGJOwvEmuRi1RD+RQgqZSsv5mKFhVTfZ&#10;6pBvUeLwRgoPbs/i+rkiNuZSWBoPYmHOT4cKoNiiZyXUsyo6cHzej0vrLlw94sW7t/N46YIPVzYd&#10;OLdkxUSLHA5DDVTMF0JXtIBc1bWPQ0pUslv2oTEtQ55TR7MOq3NRnDjQiRtnZvDOrcNYHkphtN2B&#10;E3MJvPf0Il45NYppBm5rOXQKw3FUCBEXEj4dJork84gFgzkPA7cePl0togYxvGz0hoZd5fObBLyr&#10;p6iEMX2i/znuJKHoBEEJIyE0iv0IOjVlAQlDh1SC2ERPwqGvIY+zijLTWoSRJMxbqqpvEOeehJnZ&#10;TEthGilCi2Q3p6dgkzE/0YEcUr4nepyCeRx64Yzgaoq0Zjek+yjo3f8L9bu/AtHer/E1XY2Optz3&#10;Fegr/wIe2eNI6Peh1VVLAakopC97AGcLWsw2abBSMFNkBvTSqQRUzDA3NDoaiIwNZWTsYw4bY2Za&#10;JL0s94WwMtmK9YVxrM1MM9O2orkxiom+JrSkvIj7g4gR+fomxvHcu9/BMTpNum8cOy++hisf/RXO&#10;E/nOvPgxxlePoGNmC7nhTXhiOWagBAbmjmHkyE0k24fh9QXRPDKO13/yO3zvj8C3fwd89Ff/hbd+&#10;/E+48PZPcO6VLzivz3HkhffoNh/i3L3vYOrYVYQjCRj0dCmzAl7iuVlRR3TX03H8aIq60DPaj7Wr&#10;r1BI38Kz3/wVnvvW73DoDn+78zw6R9fg9tKZWGA9JJegU1/eRymvAXG3EWEfnSzihcvvQDhoQiZC&#10;B8yE0JewYqvTjEfEioaHMoWYVZU5h2hWzamBDmNm+BYOZOoZ4vXMERbypjAcR04xyYUDpUo5g76c&#10;DUfMnFQHmZTvyeUQ87f1FGhtg1C969nIZcxbDIBEuGKbGzuH2vH8s7N45mw/tg8NYnFrB2297eRk&#10;K7q7ZZgatOPwnBPDBTUWR5y4shXArVMe3HvGh1NbGoz3VGOkTcKspaYAhNPhKabKR4mZnBj6xWyM&#10;Bm0VDMb95Om9aGRWGOaKLk+FcOPUIN64vIBLy0UsdDhwaMiFN88N443zw5jqsMJla0DMqUZfzIiu&#10;uB6z3SEcn05jqs2JQ2M5rDHANzHstzhkSFLQBvm+8hAflTCsh41eRFE0UNwSOpOUk5zCE04o1FJY&#10;DgrKRtTTURjCiHFhPJ6L7wXp/E5VJUzSp2CWUTh89FKEHrqYS7kPLsUeWMWPw8r1dLBgeCkqYfKU&#10;p11wSZ+ATfQoRUh3E7rpuQx6FhdB8CYug5kZz8pt4lU8hbBuHxLGSjQRB9tddXQhUbl7fVU4cNnv&#10;wqFeJ9ZJCOtdzKEdXmKdCcWQHM0eYViRiOstRpdXQEM18dGCue4I5ofzWB3rxMJwJ8Z7m7Ex24Px&#10;7ibkU1GMzS5i6/JtvPaDP+LqWz9GYWwTx1/4GBvXP8DYwRvYOP0cRuZ20No/gaHV02jsWobH50Pv&#10;1CZOvv59HHruI3SPbSDZ3I5T997Ex3/9v/H2z/+ED3/+j/jgZ3/C0+/9BFfe+THufvFrXPv2X+LA&#10;nS+wc/sztE8fINqHYHNY4TCr4RZIiXRl0ysodjdyERdzUgaj6wfobtdx+o3v4OLbP8JBZrKJQ8+g&#10;bXQVjlAaHpsOibCLQnQxMwqHYuQUlQGxkIWio2BdJvi9dOSAEamoh23GgtVmPfFPWf9QqRIxE9BZ&#10;6Db1EmYjtRYmiwkGs46TFjpOerKpjkFeTaxTqxXQCF3nMgmxbz9zxD42JjqYSMIc0YDqmipOFRBT&#10;bDYqvIm5aGQgjM2VIq7duo4b9z/ExsljaJteQtfCRUxtLWFiwoe5cRk2542YGlagMVKPmW47ties&#10;OL9tx5mDBoz01iMR2s9JhKCX+ce4l416N8TMbFVEpPo6hnY2XJO2DgrVHjrkEwj5qtGeFmN53I6T&#10;q2HcOtyGFw5149JqC84steDtqwv45nMrWB0KIOvXlDfMWocfJ2dacPPYBG4c6sLZ5SYcn8ljpYNu&#10;FZBihHmjiXgkOJBGvR/CeUZG5Z6y+4joWGJOwsh1YQCrmqISOiOEoULC6RNqiklGF7MbhLNj6+Fm&#10;AXBTVA5hiJHQi8esFVZXIqjl99VPwa3czfeehFMuiOpxODkvJ4XnpkO6KTi3Uujt24uQ5in4+VwQ&#10;mpvbxCGj29V9A9b6R8vv+f+nVzAldHFHFBinS01wGkmoMc48sNTuxJGxME5MxXF0NIytbie2ur4U&#10;2HjWgqKXxUQYhxfSoSuoRrdXVb4wy0yRAuwNY74vydydxtpUFwvYAIbH+nHlpbdxnS5w93t/wlXm&#10;pq75U1g59wo2L95Hz+QyBiYW0Tmwgq6BaRTH1pDtXUaAjTnR1onp8zdx4o2f4eDNL/j5KkZXt3Dj&#10;mz/Ep3/zL/jpH/43Sr/+R7z6/b8pH7e6Qed7+oPfYv3Wp5jeuY2J2UPw+SOwud0UqRNuk4ZFhkVW&#10;UQ+/k3mcImnOh9A9PIrhtR1s3HoHh1/7DrbufoD+jeuIt83AGghzWYh2hSx68wl0EvEybjl8RFth&#10;ZJGAuhGvAz66mNtnL5/o2Z81Y7vdiEf0eulDnZ5CIrIJriKVCqdR6MuupLXQqahWk03NvKEgK6uh&#10;Iypq1XJo6UgKCqm2ei/279/DDFGNGrpcTUM18XA/LLZ6NGU15fwy0OJCb5sDs+ur2L70NqaO3EHL&#10;/FG0zB7A8omT2D45g63NHI4e7sXJswvk3RiioQYUUxqulBhjgzIMdNUiF6tA2LkHETfDvXkfwzCF&#10;w4qulOyF31CN/pQOrUQX4QxP4dRug4ZV3kS3Cosw067GTJ8Gm+M+XN/qwNWtIt68NIuPrq1QVAex&#10;PJFFa1SLiYIBp6eSeOn4NB48vYHnj4/hlePDuLCQx2hajyXmy6WMunwSnDD+0MbGb1QxMwkDVBUV&#10;5TNmhR4/ZcOXKChXVZWXTxiXF2Fm0/A7KoohwQYasdTCzt85KE4LxWanULx0viBFEWBRcNKNnBSH&#10;i6KwSx6DXfwYXYeORNy1S3ZROIITUWwUmfD9sK4SYT0nOlJE+xSCXC433c1JlwuoOV9NRdmxItq9&#10;aKZTDaVUdCQnNntCWCZFLLbZcGg4jHNzOZybzePoSJyf+bE9EMFiJwsKc3VnSIW+sB69zFldwpWH&#10;iIQTTQ7Md4Qw3R7k9i3gwPIQto6fYWb6Ea6/x8zyxR/w4md/gx7u897F45g6eAWNnVNIJgtoae3A&#10;+OISRbaGtuEFJAs98FMQ9nQSbZtHcfzlH7DNvIvWngkcfvo6fvzP/4E//Puf8es//Rk//If/xlvM&#10;WZce/BhHX/oCS9feQMv0Gpq7hhGINCLW0o3OsRWEYgnoRJXQi2rgZC4Khc2INcUp5Cn0TixhZPMC&#10;Fq6/i/Xb38H42g1Esn1Qet2MPBaibIxRIYXF4SRmSCxpFkKvMAY0aEGGOdJFB/O6dURAK+YEoum2&#10;4RGzSfbQaddAo5VCTLcSE+FkKhW0WmX5PCoD8c9s0XGie2mU0BP51ErJl6PN66uZZYhaLg9cXHAV&#10;MVFD8bm9ErQWjEQCCqrdzAVQ0iL1SPcOcaVPoGXyABpHRjBzdA4HLyxgfWcU5y9t48UPvsCJVx4i&#10;NTIGOzEjQORozohRSFciE3gKccd+BIh1PoPQQCsQs9fCyQYkXGlnsceDraEQxvIm9LPxd2WM8Fiq&#10;oKewQg7iTpjZIFaDsXYTHaoZ59Za8dH1JXx8bQGvnJvCZLcfxbASSz1unF9owksnJ/H6lWW8fmkB&#10;n1xfx52tTsymtdjghusOSRHkcoSJQz5jNYtNNayaauiZoSRs5HKKSMA7Wf1j0ApZiWKJ2UXoiunh&#10;EA4aGusQtYjg09bAJHR21O+CmY9myT4Y6ugwnIel4XFi3eNwURB++ZMIq3YjouZEtwnyuUP8KBwS&#10;fk7ReZV0LSKonVnNS+dMWuuQpiNF9SxC2n2IGSqRstYiaa5BnPgXM1QQX/ej0VyFNopL6E5fbrVh&#10;o9eLNU6LnQ4cI/ZeWu/A2YVm7IynsDUYxcZAHFMFJwWlRX/chN6oAZ1BDR/peBkbZtuCmO2KYG2i&#10;FYtLC3jmtc9wlyHoIhHt6IsfoJnZqX/rFA5efwXnXngLU8Sv7pkZ3H3/u7hLF9q8/Dpyg0uI59tR&#10;HJ9EuDiE9rktTOxcRb6TrjI7idd+8kt891+AH/79f+Nnf/wvvPvLf8OpNx5i4Zk3MXrmfvlUoVBT&#10;P8KFbjQPLiLfQVFFCjAIp+/QrRxGBSIxD8LNjWgbp0MOT5WHnE2ffAGLF9/B7PZ5/tcAbIlWOOlW&#10;8ZAH8wPNOLU+jAMTLehJmpH0qDE60I7xsUHEiX0xulYubMJ8K9293YJHrMq6h0IgcxgUUMuYl+Qi&#10;Io1wkQ8FMwYbJu3SajFAz9CnE07dkIqgkhNjpHUM5NXwRaIYPXgRAwcuID82D3siBLtPSXu1oJsN&#10;PBmsg0lXA4lKBm0gglCxBwmyd44svnRsAQcunMTOles4e/ctnH7xQ7RMHUQg28QQqEEiLkVHXsYF&#10;rkEuQPSzC42RDcbVgPkuF47NZDCYM6IYlWOhaMF8pxMrvT4cHRcOXPoQcdQx0xCfjDWIWmuQ8Nai&#10;L6dnyA5ifTyOm4f78OKJQVxaK6Kr0YiBlAUrxNTDYwlcWGzB1e0u3D0+hA+uLlNUHVjK6zEQVyNt&#10;r0eLT4Q2Tl5jFXdUTblrXM8MJa77OmR0K2G0t46OZVPwfSJdkYKabLIjRBEG6Vhho4hOVA1t7W5o&#10;qx6DovIxyCqfQN1uoXfv65Ds/Wq5k0FX/ShsFGdAcBg6T4oFJW3aXz72FNPToZVPIKjeSwFxWeiK&#10;FtEu5rGnKCxuM2c9GvmYpIjS5v0ouLjczEctfhY94lw7caYvoMR4XImJhBRzdOGNTjczFrdjlxvb&#10;w1GcXWzG5dUOHBpNYq0vjO0hVu1iAD3Mnd1RMwbSTrqXAT0M6+ONTky1EOM7I5gaaMHm4dM4d+8T&#10;LF2+h4Htc9i58xre+OFf4Tu//SP++j+Bz371B1y5/zHuffYHfOs3wNrl99C9fhGHnn8T3/z1n7B5&#10;5R4SHbPwp3sRTbYh09iIhVOn8OxnP8WHf/UnfPzrf8adL/6IY698huVrD9C9/Ty6V29SmOvw5YUB&#10;A93o6JxgO8oyZ7NdiytZ/BRINaaQ6upGtKsPuZ5RFAYG0Ta7hc6V0xhY3kTf3Doy/RvIdY4hk0lh&#10;rIeFZXEch+cH0Vvwoa2JUWb7ApY3bqGjawbRoAMpv46iIgo3mfCIU1b9MKCVwEOncmhlDNRyGBRc&#10;ABErsEaOmM+FoMcJI0WlVcpYgRuYpYRR17VQcgGbBybRsXyFK3QTrVyoYNcQdF4GRAY4p10BraEO&#10;apMRGocLepcT1qAPzoQLub4mzB8+hdnDz2L5wl1Mn2U1GplAKBmDP+aAK9CATLoG6chepLwM16F6&#10;pNysuO46DDdbcWmrGbeP9WJ7LI6upA4dUaJmoxmTRScOTyQxTdyM2ITTzBneWck9uloEbNVoEYbq&#10;N6rREpdgnmhzbDpJkfnRyEA+nHNjss2DTeLOmZksNvvcxKEAbm4WcWoqhqE0sY/ziJurMR5ToT8o&#10;HKtipqJjmKXCJcMqy6dxCB0VwvlLwjAkm7wSOukutDDcd0ZVCAgHdbW1zEvVZWfS1e+FYv+jqH3i&#10;f6Fhz6Oof+obEO35BsR7Hyu/lux7FKr9j8FEN7NRqAIaJnQUCd1HOAW9xU3MpmNnzPXIOWRIWBoQ&#10;IpKGiXg5Cko456nNLUYz3brobaDLyDGY0JUH446nOSX1mGdD2Gi3Y4suvN3hxnqbHQsFK1aLbhyk&#10;Q52Ybixfb2JnKoeN/hi2BhIUXBYDGTs6YhaMNgXQG7fSsYycrwPTLazu3QksTY1gYnEVI2vHsPPs&#10;6/jol3/CT//03/jtv/4H/gHAH/8MfOfn/4DLr3+Ge9/9A+5+9gtmr+/j+S9+hwc/+xe8+bN/wu0P&#10;/xqzR64x5wxjZHQZuXyWzjKD2TNP4wCL8IG7n2Pq5F2M7zyDtvnzJCDGitEtRCiq3r52TI71IpH0&#10;lk+u1UnYpvUsitkcwi1tcDW3oXFoDk1j0wh09yLQN4TC2CJdchuJzoVyh0n/+ByKbW0Y62rDxvQI&#10;Ogsx5JsSGJ8/hL7p0ygOrRA1wwgRAQe5PYdiWjxikVY99OmlbHRSBmfyIScjBaMW7YeRzhWhU6XD&#10;FIKVOYvYp1IwfzFPSWTMLPyscWQZzWOHUZg4jFDvArztA1C7vZBQoMLIcwcttGt6G9HuPhg8DnKq&#10;H95YDMmWVjT3jyHYVOQKtCHZkUUgHUAs40MiZUI0XEdbZWj37CZmMYO49yHr5xSoQzfR7tBkEpc3&#10;27FEASR9DJA2MSIeKdJBOboZGFsosoClnpi6i/nvCdg1VXxdg6GkHKutZGDPXgw00rW6LJgjEhZC&#10;YgzFjcRHIbA34hki4s6QF8fHwzg5wiCe1yDLxulmY24LSLBcsKCDWCucmuFUE00NVXSK/agXTlkX&#10;7+I2fAoO4eRBOTOXkHmIqAHil1vFbSJcU4+oqKWraOqfoqieRN2ur0NEIanr9kFdvRuqql2QVTwO&#10;Fd1LV7ObWLiLwuI8KVi3MD/ZbkSVu1Cw7MdAUIKhiAJFjzBcRoZmpxQtTjEyFHyGy9XhlZaHJAmD&#10;bHuJrgMU1kSG+ZAZSuiIWBcO7La5sFF04DALzEG6/FqHC3N5M+aabSwuQexMpsudNSfnmvk6Up4O&#10;juUwXBDOobJghMIazrj4HwYWHwummpyYbAliuCuLI2cu4dl3foT3f/nP+PX/Bv7pz3/GP//5v8Gn&#10;+N2//RkvfPJ9XP/4+3jwy3/E098Ujhv9NR7+/j/x63/9M371r8Cnv/9XbD37JnrGttDemEE6FoY3&#10;14ns8Cq6Vy7TmQ4h3TmHSPswn89hdJnZbXgOPR15xpAUPGE3jBYhuohgMWqQTGQQKTQj2kvn2TyH&#10;3vVLSI0uwd3ah3T3NDJtYygOTmJqdYeIegFNxVH4PTZ0NWXQns0gFvaik+7WNTGHbGcvfKE4gj4b&#10;ciS0LNvhI1ZF5UOnug5muXBtNT3cZi1sOgV8fAyaVIjbDWiKsKH7rAzkYuYFCcTiBqh0Gviy7Vyx&#10;bRTIwanOcTiynTDFc1A5PJDqdFAZyZ+FPkSahqHzx2H1BRCNpxGKxxGIJ+ANR2CwmaC3KhEIaZDO&#10;mJBKsvES55J+OkKgEh4zG5L+MaLbXrQla+gwYgpLivFWFxbZIDobTXDaiKPKfbCwEVmNtXCZKTCn&#10;nE4lg0u3Hx4iU8gqRtLRwOqsxNF+C5a6dFhsN2C7x4jDg47y86mkEv0xHU5ON+HeiSG8fLIPd7Zb&#10;cGLAi6Egf2+rR9rNRkmXGooqEbLUktX3oeCWoJsYZZU9hcraJ1AveoKC2gcnl8lE9DNQQDpmHjWd&#10;xiShCDUNFNt+qOqegKrmSejpVoKQhMmuqIFdVgm7dD9skgrmJmZICtGrqkGA+ymkqUeYjxFNDULK&#10;PYgodqHJXImhsLR8jGk8ZUAvl6WfWWeEWafD2cCpvjxqYq7JihHi61hChamUmg6lI+456UZhHBmJ&#10;49AQhTIUxSE+PzxCN+oJYDpnprNpMdNix+ZgDEenmnBilsLqD2O1N4gjM3QD4TJeDP/DTV5MNPnR&#10;n+L/ZKyYprCEIrW9tYaTt9/GzW/+DF/84T/x2//9Z/wd8e+P//nf+N1/AG/+8G/x7Ec/wfFXvodD&#10;Lz/E7Ye/xk//Gfj9v/0X/vhf/47f/xfwwS//FWNErnQsxTgQRK65F/n2QXSOrSHVMQd3rAhbMAFf&#10;Ik/aaUOEyBcMeuEN+GF2O6AVzrxQiWAwKBEL+ZDO52kI0yjMHkHTxDHkRg/AXxjhvMYQTeXR092F&#10;8aWDmNy4QoGtwO0kurusSPh9CAuP4RAas40Ix+Lw+P3w+a2IupUIkhgeiWirH0aE08AFUbGBO0wm&#10;WCmIpNuCloAFOY8eTWE7CkQyu0ZSPkgsXJLZYvPBmxmGO91P0fTCn+0on6lr8Eahd/hgcQXg9ifh&#10;DWXh8EVhtnngdvsRCkXg87nhcFqh0ejKx7AMZhECYRFiMRlC3nq64h54XXsR8AojDvbAzdfpYAU6&#10;M3XoyCiQES4FxQYkjAOM+aQwmepgN9HajU9xo9XBaJDAwXXyaesQ5vtxNv64TYIYH3ujUhwesuHo&#10;sAnHhiy4vhrHs8sxXJjy4cSwA0sdHjx3qB/fefEgPnv5MF49WsTRHns50PcSM7uIcL1hFfJ0RZNm&#10;L+y6faz8GrR5hHOPnsL+WuFqRbtgJXIKx5ZsdCyddA8UtXys30MiqC9fj84hZC06j56ZyiLmfGRV&#10;nJhRtQ1ERE5aUgLXI2FWIGtVIWdR0X2IuW4DOr3MkR4dkU6BnE2KnLkBrcya/QEZlprtWG5xUDwa&#10;FgkdVug0y8y3U2l9WXTC6exLrRYs5HTkfwPW2q3Y6vcwR4axwyy5M5klPudwYCSFw8NxbPczM7PY&#10;CS44GNdhoSOANeaqY9Mt2BqKY7E7iIMTRPneLJoCRmK4hRjtLefT0awdUzkHprqSOHDwIA5fvIOb&#10;H/8Yb/7y7/Dt3/0bvvt3/xvf/pv/xM0Pf4njz32IpbPPY/7yS7j08U/x6k/+Hp//7f/GL//lv/D7&#10;fwd+/m/AnY9/hu6+aRZdD1pzabR1DqGbjpTpGoMzVYTRk2AWz8DpS8Pli8ATzcAWzsCbKiDEyR1I&#10;w8q26XfZkScCDq4ewuDBs2iaWkfLzDZz/gqi7f0s+lEUC2l0DEwQ8dYxwYzVQodKeC1sbxZ4zWr4&#10;LWpEvGaEAw4KyomAz4mY8LldikdSRtHDMBnfriTrC1eo1WihkSvhN8vRHrGgya9FzKUudyE6iYbV&#10;IhGqGuqh1Ztg9iZgdARg98Rg88XpOB7oLE7YHF5WiSjdJwSH20NB2aA36WF3mOFx2+AUrllhEE4o&#10;rKcI6imwGoTpQEEKy2reB4OGjdJYARvRxqrdDa+tEjFPBdqTYrQl1MiRW7uyOnQzYCfYmN3CVX0y&#10;dKdABUyGGuY/OoGyiohVVb4KUIjYF2HWiFrriXxG7EyEcGTYjJsbCXx8dQh3NpO4Oh/C66e6mNP6&#10;8M4zi/jVxzfwlx8+i7fPDmOllY04LMZ4swWtfhHyxCmnsRo6ulGejjDOiixcYFI4g1YYVSEchxK6&#10;14P8by+XxyTfAyPfi5ilaGWjE07tEHr+bMxUZUHJq+AkErq5PYJ6CsmqQNIkR6Ndg24WtB4Wt4Eg&#10;82KSSBV1YC7lxiyfT8VtmE3Z6aIGdDg0KDJT9QcUWGDm3Ohy05kMRDgTtro92O72YrnVivUOIt5A&#10;gIjnxbqQo3ooqCFuj5EITozHcWw8hUOjKWwMxLDUHcYKRbTVE8IkhdXEotTCYjKYtWKpl9lqpIC1&#10;gTTmSAybI41Y6Sug0alGk0ddzqd9xOkR5oypJjsWe9KYmhxiht7Bxo0XsXH7HRx77XMcv/85Dl17&#10;gPkD5zDABlwYX8TE5edx7PUv8DId7PO//w/8+B//A5/85p+Zu/4O68eeQ3NjEiOc386xK5jfuISZ&#10;netYuvAqWqcYQRq74Y3kEM92oX1gCYWhLQysP4PpY/fRt3gFydbx8jXtg/4guue2sXD5TXRsnEPj&#10;5DbapneYtQYQjEbQ0hhCW3srugcHMTs/hUHGk+G8D71pJzwmKXUiKl9VK+BzIUznC9IoQg4TRaXB&#10;I0ldw8OYvp7YUYmAcEFNjQqKev5A3sBqrKOoDERBFcJOE/xWHcQNdKoG4SIpGij0TorLBrPZyckB&#10;HZ3HoNOzYZthtzngsJlh0H95owOdVlXmWZNODhPzll6wYmKMQxg6T7QKR0RwuvZDqxauocAKrq6g&#10;Xe+DUb0HNtN+JAP1zEpa5EMKtDBTdTVRWCklWmNKNKeYKfrqKCwik7ESBi3znrKSwbSqfDDYzmAv&#10;nDohXOGnENVivMWECwth3NvJ4dvPjuDGSgiXZ31450I/Prq9iA/vrOE3X7yI33zyHF470Y/RlAI9&#10;CSVRiLkkJEHQUA0F85CNxagloCt3Qgjd/8LFX4TLhAld6WaKKm6XlXHATgwURJR1q1EI6pEmmsbp&#10;ViFud4+qGi51Ld1JjKhRjhTZP8+G2eri+vmMmGLGnGflX21izmnyYKPg56MXawUvNlvpGgUPFrJ0&#10;g6QD43ErBgNqDDLrLRXsOEqU22SDX2m34WCvB6fHIjglONJQGMdHExRTGAcHiHDDkfK0MxzCiYkE&#10;jo6zwdKtNoYzWKSoFoUBtS0ehnADsnTEqL6S663CTDFMUTVindNcMYDtkSyFRaxyKpFzKzBIDOxj&#10;thWuez6ds2CS8+poTaBrYAit/fNoHFxko1/E4NgCpsYm0ZjLwexhrm4bRs/SGcxffAVP07Ve/snf&#10;4fkv/gbPffs3OHjtPQwwbvS2N2FtewdnKchrD36GrdsljB59CYn2KQRTrWgUTiYdnEXXzEEsnLyN&#10;+RMvYGjzGRRnD8IZCsNsJIENTGPg4AvoPnAV2fEtpPrW4GvspaOFiZl+dBZy6O9uw9RoN4baEowM&#10;Mcy3hxB3yWElfjspKr+bWOh1IxUNI5NpRN/IAh6J6moeJswS7tgGRByG8uW19JIG2GRChlBSVCaE&#10;hDMgHXaq0AircCKhVAOVQgu5Sg+zVs8QbuSkoy0q4DJI+YcSmFRSaISeQlEdFHxUSoXrEVBIDItm&#10;isqsEbrtiWgM1FE2ApdDuJUN8Y2hX0tkUkif5H/sho7CEm5ckCZ2dWQ0aGHmGux2oS1PQTF7jTRr&#10;sDKhx8aiAp1NxCcrG6mVgZTC0jGXGLSV/J8KWDkv4QCsh59lfQ24sBjH3e003j5Hd9pMsbG5cP9k&#10;F754+QA+en4bvyndw88/fAa3NpvpTvVoDzTgQKeVrmWBWytcwXUvhVpPtGxAiIVBuH63cDFL4fJg&#10;ioZHYZY+RaeiaPTCAd4KhA0NxE8JUk4ZxaXktpUhJmQ/oxghTnGLDI02VRnr+kkIo3ShSU6LjW5s&#10;tgVwuDOCrRYvDhWD2OmOYrvdjwN8frg7gsNdIayz4W+2+rHR4sdK3kM3s2K11Y1TkxnsDEawVrRj&#10;u9fF1zGcm8ni9FQGJydT2BmNUmQRnBxP4vh4AocGOU9i30nmpqOzbdgYohO1+THT7MFkzoWhpAXN&#10;zJUBZQ3StjqMFsxY53c2B7OY5f+v9lOIvRnGBhYQCms4aUJfRMuMZeTndky3BtEa8qCYTCNDR4j4&#10;PMhFQ6SQMBIBF4uslW3CzyJbQLRpEMW5g1h5+j4O3nhAR7uH2Z1nMTp5FPnGIop9nTh95Tlceflz&#10;zJ59gN61a0gXpxFMtCFeHEWmbwp54uHA2nFMH7mM6Z1b6F+9xPl2Qst27IoEkR+jsKfXkOgZQ4g5&#10;zZ1pgj0YQCpD8bc0M7MnMNbVhMluFo/hPBYoLIFOhPPemmNOEpwLfocV6XgSg+MbmKZIHwnrqx5G&#10;aWc+nRpxhw1Ru748qtdvZHbhD5uCWgYwiopBLS7c8YHOo6ColFIRXUeGlqCtHE7nhR08luXGTbGq&#10;m9lQ6stdmKLK3RBVUSQN+2FUEPWYE0zMDcJp5z6HHLGwAh5HAyx6ohszinDlV0P5qj+PQ68lNrHh&#10;Ovm9JHNMG52pn416oMfGHSJHzscK2G7AsSUjDi6Z0JtvQNhahbCb2YyN12lsYEWqglpJ55M8Wr7V&#10;jXBgNmCpwqFhL64txfHi4QLOMU9t95hxcSmF955dxscv7OAvSy/ie2+dxGWKrzkgYVaQYWfAgbFG&#10;GYX/JPSK/XDTjVyqp8qnm5vojHLhRERhsCvd1cnCECwLaj8sCuFgtXAWrAxRi3BB/1qEuWxhE3Me&#10;kTBtl6Pg0aKHiDeecGCGiLHY6MRmi68snCMU0bHeOI50RXCUr8/2xXGK+HWUTnGqN4HT/Ukc64lw&#10;ohjYqE/2p3CkM4jtIt2sw4fTdJ7Tk2ls0a22+t1lzLuwWMCl1VacX2ziZym6GsVJ9zo1naG4KLbx&#10;DI7NtOLwTDtWhjKYaw9SVE6MEf0EpBMuuRzmvoowU/YmmM+4TEu9SUw0u7DEZZjrybAY6Zj/VBiI&#10;CMf3NJjJG7DQHkAf3TcbtqE17Ch3hAntKsdsErJqYdUrYWIb8zuczCxexCMRNOU70FwcRNfwTNnV&#10;hsdmkMm2wud1YXhyGMsnzlM4zEYDK/DFmuFiLPEEhMG5eYTSdK3OEXRPb3A6gkTnMgLpPrY3K9Sk&#10;p0Amh1zvLNLt48i0DSLVMYRU+zCaOybR1d6G7sYIBgsRTPZTUONNGGYxa42YmBmtmGojQmaCXFYL&#10;Y40dHd0DdKo1PBKziB/GzKyaNg1yfisavQYkHWqKi9mFNtfsUyPp5EoSAWPkdq9BQYGIIKnbB79N&#10;jOVO4sR4Fufmm3HvxCjevjCHW9v9WGhzo1HoDWG+sTEzCBel9LIae0wN5UtvWSkWv5srxWomjNYu&#10;30NJWVEWlUklXMvuCYpiL9x2ETweFTeuDoW4Gn3NZPuUHFG/HPmwBdNdZpxYsWF91ozeJjGyLuFi&#10;KbXIJuRIMwfZzBXQyvazwe+CRvxE+YpHbjaEdeakYyNenJmP4uyoGycH7KziEbx+eQEf3d3GL771&#10;LB4+OIXjU2FmAwUrrQInh+xo8wrLyeWjWMx0JJN0F7MVUVW4k0j1N2ChyOJ2rhsd0i4jvoqeYmZi&#10;vtLR1ehIYWG9iYIRkwgZuxIF4XIFROyBmBXjRLjFvIB2zDEUlCCUUwNs6ANJnBpM4gQb7nG60lm+&#10;Ps+GfqYviTMU1cWRPC6Ot+DCWAsujbfi8lgTLo5mcHE4hZOcx4E2D85NNOLiQjMOEPMO9wVwZjKJ&#10;S8tNeGazE5dXOnBiMkcUFHAwTARM49hElkWS+Woij0PTRawM5jHaEsIIUXMopiufc1VwSOCW74NX&#10;uQfdESXzlx9LbA/jTW6sDeUw0xZDq0+LDhZmYTjTeFKNxQL3GYXV0hRBTyGOphDFw+CfEU5V56NB&#10;WssCuI/7TSjkViRsWiToBLEyYgVQSKfQ0UzETCRgY1Rx2PRINqYRTefh8kSZrz0I2Fzw2YNwWLzM&#10;8QHYPHH4Ey2IE+2CiXYEos3w2HywGEwUXxiNbSPItU8j3TaDbDsFVhhDJFHk/8XRkfRgmOszz+09&#10;T8Poz1jRzkw/1uTAEvfRCPdX0meHR7jjDB/jkTAeiRhFD+MWsjyFkw+YkeSOjtsURD0V7VuFZq8a&#10;WSKJILKsmxnLq4efwtLJapBkdd2i9Z+cznIHFfDG+Ul8ensL715ZwJWVNhzljjq71I0DY80YYshr&#10;CmnpLpwnc0VThHzOySOMoaMzqcR7yoNNzZr90Al3lxCG5HiITBRP0ENH88rRltCgJ2dEwt+AeECO&#10;prgeM71GnFhjVZ+zYLhFxQraQJfdh9YcQ3uLnFVkF/TEPinnr5fvIZLuQt4nYcNltkpJcXw2hrdP&#10;9eH0iBtnFzJ469kNvHV9CT986xweXF1iYLdjtkmNE8NOXJjwouiuKN9zycNCoK/5OnRi4cKYnLf0&#10;y6vHunXVSFhE8GqInSIiJ//XraiCX11dFpVwd5CoSVy+tUuR27LLR0GFTZgU3CnHzNQSxMEiHYmu&#10;c5o78twot+FwY/mxPDHnXBhp5JTD+eFs+fHpyTZcnevG07NdeGamE1cnW/H0RBOujuVwZYTi643i&#10;aHcYlxdacWGpDccpluOjAgam6c4tuLhSxLnFNhwbS2KrL4gNYbxff5hTiK/D5X18ZKYDK8Mt6E8J&#10;w5QMFIgF3RRLmvvPxwwcVDyB3ihF0xnCtICKzHzLvSlMtoTZjuToCCi5nsylKRUW6aAzAy0YHuxG&#10;az6FlNvM+ajgVktINw3Q1LAYqRSMFAYSDx8tagQZPUJOPeIeBxpDfqR8Du5nFRFfxMysgs+kg0Up&#10;nDSqhFt4zmxv1KiZ3ZUkCzqgzkShumFxROBwR1nQA3Bb7XA43YilCoilOxCMFxGMtiIabqRAoog6&#10;fShGHZgkRq8MR7FMjJ6kmIayNky1uLDR7sFMwYoeFsOkcFM/PUWulRP/BFHRqSJC163HiJhVjoBe&#10;uCMD0Y4uJThV1qPniuvQEbETf9zl8U8hBuoIc9Q4Gf74RBwPLkzi+/eP4tO7B/DiiWFc3ezAa5cX&#10;8fn90/jozjE8d2yKQTaNBaLMQg9DX28I42TslhgXRL+vfPKegvgk3DFDSUexGWsQD2lYBVTI+Clw&#10;vxQDWeJERo+ET0SRict3wZvu1+Lokg2H5hycrxkdwt3xLBUoRKsxQBzMBJ6EzSQMvGVWkwr3jtpN&#10;d3XgUJcFHd5aXF5rxndvL+Mo3er0Sh73zy/h+bOTeOnCNE5RZEdGHcwkVjZSbsRWNRtGLXrCFIZw&#10;aglx0iBclkwYTSHb+6V70ZH9mlriH1/TFYWBsi6iYYQOlbALeUq4RriSuUSFLjpUX9CI8biZDuVh&#10;dgriUEcEJ+g+Z4YpmvFmCrmFjwU+NuPSdBsu8fE8hXSB7nSZ7z8z3c6pA9cX+/Dc6hCeXxvGrcUe&#10;PDvbjuvTLbhOcV2fbsbl0SzOjKbwzHI711lwpixOjCSJvo3lsY4XVtvp2i3YHohiqZ0Ix30j9CIu&#10;stEstzqxQlHuUFgL3RkUmfk6Arpyvur0K5E1M8tSWF7FHrq6nqjoZzuxY5LiWu1LlN2txSVjAZFj&#10;KCjBdKMZsx1RDPcQ67IpNArDfITBqy0FjC0fQKG1j4VWRSoS7qBoKPdKC93YXosKUeb+rN9OqrLT&#10;CPTloV4O5nRv+Y4rMj7ntlfVwMoMbxLXwCiuhlrMCEAHVAsXc5FKy/0AfhuRzWSA1WiC3xNCwBuG&#10;z+WlO7qQdHvojkIfggHtLCDCXR4PTsaxNsLsynY7zza/0Mn82uXEVDPXszWG9sZQ2al8JgUeSVBU&#10;SWJZkEJKujTc8VS9thZp5pheZqNWv7bsVDmhAcQdxIMk2TvJzxzMBsxdHg12xjJ4+PIp/Obj5/C9&#10;18/j1XNzuHd2Bl+8dgZ/+ckt/Ojdp/H+c0fw/IkZnN/sxxp5faXfj+VuN5a7fBjKMPzrKst4phIJ&#10;05OwGmpo0RKEbVL+hxJtQTn/n24lHBj2UlQe4lSoHl3NIsz3KYgbJoZkVvxGJbr4vXywFnnPXgpy&#10;DzPbHuY45rr6xxHk4+nxAA50UIBBKe4cHcBntxZxZMyDo/ONePbAEHbmMpjtEca+0TX6LVgvqnCs&#10;W4fZlAijMTHGkory8CBhMKuZKCgUBeGKqoIjmnUNcHOnGmofg6HuMVjpjB7lfsSMIhIA8xO3azOx&#10;uJt5YyRmwUzGhZUmD/NPCIe7Y8xOCbpRIy7RbS5NFXGFDfn/TFfnunCFwrpIYV2dasc1vndzoRfX&#10;57vLonpxYxwvbUzghY1R3F7uxw0K6+58B+4udOLOQgeuTRVweYoOtk5XI/Kdm8qX89apKWLiDF1x&#10;sR0nKLLN3iAW2VimswZMpXSYKJ8eoscKXegwXXG6M83GZiIKK8s9gl0BNnbuPwfXNaTaVT7wO9Pq&#10;w2DSgMm8vRwR+mImtHoU6AvIyvObbbJjuJhCczqINHN5UzaBoxdv4J2f/xue+/gXyBYHoFEIl4+z&#10;IeZ206lMfK7lc9IUM5hwHDVJIWYj/MzjLB9fFZzLJauCRbyflLCXJPEE9NVPQF3FLC3k+orHoN1P&#10;ROfnXnU9sbyO+06NsMcLl9FYHhfoNzIrUhhhAzOwQ8S2X8f2qcJFFt+T8wW29TSdPFy+vt9chwuz&#10;A+3YXN7G4dM3sLJzsdwz+UhKX/Mw72AFdRD76FIC/kXJ+0KeGsnY6VRaupQwREeNjrCOG78Jr52d&#10;xaHRRuYvVhCKcbYthG8+dxy//fwV/OKjO3j32U1O6/j5e1fxm2/fwk/evcjwfwSvXlzCpe0+bDEM&#10;z3S5GfTs5UB8eEjo3DCy0QlXDaqEkwhoVXPjqKqofFH5RgHCxfE7IlIKhsvqq0PIXYuAvx6xYCUG&#10;m6Wcl5I7kngh3DEiICau1rI47OLO2IOAYy9cdCtJzVfRn1DhxkIMk0k2br8Izx3pwyfXprk+xK9u&#10;D7NGI9YGXERNOUM1Rd+sxURaioWCBltFIyaSrListm1E00bTXkTNeyh8LieXW7j4pY+Z0Ubk01YK&#10;F2R5lALbSyFXIWpgEeC6NFolFBTnGbdiNsP/FLrJW/042BXFDgV1auhLQV2hAz09U8QzFNK1+f//&#10;dHWWAuNn1xd7cWupH3dWhjkNUUSDeHFtDC+u/4+w1odxd3UAz68M4MXlPry03IuX1/rpYhTXfBtu&#10;rnbj2konLsy3lt3q5JjQlU4snBD2h3DKR6jclS5crHMopsZIVIHhiKI8/GideWm+L4euqBWtRLv+&#10;qIEoK3Rc7IOr4evlsYkTOTum8kSlhHB2sRNzbT60h0gaAQXdXoqZRiO6c1Y0C9djTHkwNDyIp++8&#10;Ux5ce++Hf8Ti2eegMjmZvXXw221wWYULDpkRdtsRdTsQDXhRKOTRP7WMfMcIfA4XnZLth45V7B3H&#10;5MpRtHcOwaBSQ1NfCav8y/OpEuFI+SKvRpWIebgKTp2MEcMNj8UCo0wGm1I4abSmfPilMaxA2i+h&#10;E1lx93Avnl7tLI8mOUoS2GRxWeqLYHFyDOsHzuHcS5/g2Xd+iNmDz+CRnLnuYRsF1BkyImkRI8Vq&#10;WsYTbqQuYeiQXcKwKEdrkFWr6MNFVrkSXenWkSEMFlxsvBr0ph24fWYRpXeexedvXGIuWcUHN1bw&#10;2w+u4g+f3MBPH5zEN2+t4P6ZSVwkZmyNxTHSYsVg3ooD41kcYrVcH2BDb3URLQ0MhyZkKGZhgKpw&#10;Te5y17tZhPaokkwv9PrVcCPS9p11tO46IqEC480KjGaIrLZKBNTCLTmJXvLH4LLsgku/C1bVo7Ab&#10;KrA9FMDRDiOa7RVoiylw80AX3j5DofebWU0lONTtJeqYUUwIw5GYuyhC4VSPETaC5RYdw6kRbdzQ&#10;eSLmal7LhtZQxs2Mk8J3ShGkW1lZIXXVj5XPxhVE5VfvhzBqpZHFoVs4RT9GQaUczFBk9WYfDnTG&#10;sNOXxokBAdEKuMgddmWqjfmoSBfq5NTFQtDNiY9LvWWh3VoZxN31EeLeCF7emsBLm+MU0jjubU/j&#10;pa1JvMDXL/F94bN7G2MU1CBeXh/Evc0hvLDcxXm24VlBWOtsLBTWWVbgo8MRHBtN4MhwAlsDcWz0&#10;xTDLMD6cMmMwKEOvtx4DIXm5B3B1qAlzPTkKxYy8XYreoAZFFr4gMdBZ9zVkTTWYaxG64W0YiMiZ&#10;PZwYzrlQpKv1cR6jwlWbMmb00KmbsiEMsXFeefU9XHzjUzz9xmdYPP8C7OEUHGYl97EVVgrLTmHZ&#10;jHrEwiFkGgto7xtG++gGGrsXEIm2UCA6RMJBHL/5Gu5+759x+tXvYWj9ErLd88j1zaJ77hiGtq6h&#10;Z/EoPJEEtMRGm07MtmRGwMW8pdZDLxMOCVF8QZpIkw8deS+OzBbwwTPzeOFID64fncCFk0dw4cBi&#10;2WAWx/sws7yOI9fvc7m/j6Xj1/FIk0X8sChUm7ixfD0C4YbDGYcCxaCeE9FPOIrulmKCM99iMD6/&#10;3Inv3juJNy8tM4jGUQhY0Mwwt01UeenCKh48s0FHmkfptdP4w3efx2+/fQPfe+04vvUc3z8zhXPL&#10;zVgbDmGsyYwBCmiG/L0ylMQqA/Vsh5f/w8bb5UU3P/MZa6GTVUJLYbn4vInL0Ulka2VuitobWL3o&#10;VsLF7lMSVlANK78CMd1T0AgXrax/DGlXDVld4OnHKbLHMJjVY7vXzaoq3D3+0bJ9394o4v6RFqwU&#10;aPeWPRjkhpxocmG6xYyRlJKIKENaGLHBXNccljFk2zBGvJxPNhDTbJiNVyHh5v8PtZcv3WWu/ga0&#10;VY9DU/14+TR2j3wfK3gVcsyoPdyek0lmFTqUMC03cZu2h3CkO4mTg3m6VB7nRltwmRnp2jx3INFO&#10;EM8tuo0gppt0nNt8/txSH12IItmiM22M4P6BSdw/NIOXtr98vH94Fi8Ljwdn8dqhBbxyeA4vHZji&#10;5xPl797bElyM81/qxHMU1a31HgqrHSfpUEf6wzgkHDT+nw6Lle4gxnN0nAjx38sC4xEuykkMTuuw&#10;3JPEVEcjycCGtKkOrQ7hVJM6eCWPw177FQpIznzlZtvSlLvUZ9udJAUjRSWgrwLTaSX6uB0KjWy8&#10;nU1YuXAJO9dv4+Cl2+hf2UYgE4fLbUAinUI0VUAwGIPFZITLYUMqnUWho798WfBQsR/eeDs/zyGV&#10;TePw+XN46wd/g/d+9S94/Sf/hDP3vovhI7cwe/E1TJy8h7FD1ymySWgtRmi1MhgNGthtVpjocnJ5&#10;AwxEwHjSh57uRswNtuClcxP4/KU1vH1plm18CS/fOMP2fxhXljuwRjpYO3YBB6/cxonn3sTyyZt4&#10;pGCXPez0qcjHcqSt9XSrBqSIKMUARcWVz5MruyM6LBS5oftTOEY8eOP8DF45OYnV7ig3qIGNlxW7&#10;EMS51T48e2gId05MoPTGefz15y/ib754Hr/86Bn84PXTeO/qMkNyGw5OJDDNANwbUaInquWGNdPt&#10;zOUzd6fyJjI9g27egojpy3OUtAz9wpm1IXJ7o72ufGuWhL0eXmsVghRIPlJLgbKCRqVI0I1kRC+L&#10;bBc6mb9a/NXQNvwFX38N/WkFQ7gB3VExcbYGp2ZzuLXVjAfHm7GSYX5jQens7kexuQ3LY0XMdwfQ&#10;x/zUw/kKB3lTThEO9AdwihX9/JALx/qEi1DWY2awFUfWT8Al3Fd43/8Lqv1fhYmZyiUlGmpqWJik&#10;KPr0GIlbMEfcWci6sJzzlEdFHOiM4Chd6vRIni7VhAtEv6uCIzET3SLS3V4bxnMU0K2V/i9FRUHd&#10;obAEvLt/QBDJBF7fmcWDY4t49cgsBTWDV4/O4ZWdObx2ZAFvcBJE9fLBadw7OIVXDkzj9cPT/N04&#10;nW4Qz6314vZmH25t9ODyXDOOjSTKZ/uudXqw3Mo81M5l7aSwGAWEotApnIflrKUr1WCAaDfflcRY&#10;SxTNwmEPYrvgUGljNTyibyAkf6J8tvQUc1W7V4rhjBbTzQ70CweDY8KgXhWGsk6053xozUWQaGtB&#10;z9QkhsYmUCh2IUxRdQ1PoWdoGY25HgR8abqWHw6LGR6PC55QBM5UIyzJAnR0r1hLL0bmzmHt9BXc&#10;euMBPv317/H53wP3f/RPOPHqd7By9WUsXb6P6ZO3yqd46P0+KIwG6A0GCksPM0UmnJjr9NgQT4fQ&#10;1ZHF0aUBfHRrCT987SDevbaBF87P4VuvncQHd47gGW7vZ27dwrnn3sGhq/dx7sUPsXH+Dh5pNIse&#10;tjI4Z23EPGMdub8OSaJWk1vFDGNAnu7QHlBjqiWIpW5u8IEELi21Mex2YYU5oJFZK2yUoRi149Ak&#10;0WWzF9eODOPD54/hN1+8gn/4yQP89rPb+P4bZ/HO1SX+rgNHiH/zBTOrnxxFVj7hfkZ5H+cRUpDB&#10;1eXr0U3mDNxRDXCoKqAVzomSPgUvcTBirEHELIzlq6N7VcIvuFGgFjl/HXc0c4t6D9SV/1+G0a/R&#10;0WrR5tiDrH0vM5sc24M+3DrAZd/uIMZ24e6xEbx2vh8fXerGqW4nmmJe5Dp7Ec9kMT/Vj6muONb6&#10;41jq8KNAp+pJmXBpLo3nN5twe57Y1q7HAnn76PIARjvaoStfUuwrMFUzS4mfgF+xD3F9PVpcRJ6I&#10;CTNChsp5y9i31uzHZnsAR5ijTgxlcW68gPMTzXSpdlyjqL7MS0NlRxKm59dYrP5HTC9tjpYnQVCv&#10;HpqicGbxxs48Hhydx6sU1RvHKSZOD44t4cHOIl7h58L0GoX2BgX2xhF+d4di42/vrNP5iPS3t/pw&#10;k451nqhzeCCCDVLDijA4tyAIy4N5EsVoo6PcjV4ULspp2Y9monY3kXy+O4yRPLeRS40YcTdDUWU5&#10;+cXfQKNhD6YardyvBrQT1eeEaw2yYA6EKaqkBhOcZ0ejBx3ZIIJRD8KJIPKZSHkE+PDCPKv/B+iZ&#10;PIdcYQCJeB5hXwR+txcOZiir2weDywmVJ4Rw9xSaZw5g5NDTOMV8c/3VN/HWtz/Bd37xN3jjJ3/C&#10;hfd/jJmnX8b0pfuYvXAPmdEVaHxhyAxmqDQaKBUK6ImWHp8Lbp+T7hjB1Cjx+9gMPruzgM/vruKV&#10;K1t4+coavv/2SXz65tN46fZ1vPLuF7jx5g9w6u5HOHP3Qxy7cQ+PRPV1DzN0phR5X+D+hLmeglKi&#10;4BVOqjOx0qv4nOEyZcdYwU9cC+H4VFP5Hq9zHWE6hhwedQNzjhHrw404Qzw8xjD3wtkF/Pj9G/jN&#10;5y/gR+9cwgfPbeK5I/24vFrEufk8dvp9mMtQuJ56OmRteQS5cMp3E12oJ0yx+UXIOWrhp4g0FJWm&#10;4XE4FRXwaolu+mrYhQu8KIRR4ruQCdYhbNmHiOpJZHW7GZ5r0UXB9hBTDvQ48e7T8/jwxgbeujiD&#10;T64v4bMXj3B5DuDD57bw7Rc38OlzUwz4rZjtL6BYbEYq4sVgWwrTLCLHF+hYbGCtwgG/FhfDfRYP&#10;TjTjte0QNpjj1ooenCY6ZZ0N0Ff9LxiZpRz1T8An24OAspKFSoQOrxajMUt5yNEy8XKVgtoqhsu9&#10;fScGMzglHHOioC5OtpQ7Ia7NduAG8U/owROEJHSTv7Q5QtQb+r9iurc9jlcOTuL1IzN485ggEgqL&#10;z4X3HtCp3jo+z/cpLortNYrtjeOLePPEEt4+sYw3j34ptgdHF8ou9+L2MG6vU1RrPbjG/XduOo9D&#10;vSFstrnpqibMM/sKB/Pn27wYzzroVkq0khiarZXlbNkdVmK5O46htAt5Wz2C8l1lUeUt1QhLvoZO&#10;4vqccGlo7uvBiJQidZQvdTYeV2E2a0Ennbs7F0QiYke6MYqx6THMrx/A8eeex/bNd9E1fwHdI7Pl&#10;kwsjoRiCFIOH4nIFUzA5PDD4KcSJbaRGDqH7wGmcZ0P/6Nf/irc+/SHuvfEennvtIxyli0xeeRWD&#10;J1/E4NG7SA6uQukMQCxTolYk3BdaCqVGCbPViHA0gJbmDNYmO/H86Wl868YUvnVzDa9eP46P7l/C&#10;r755FT/55G28//638NaH38fNt0q4+uAhTj73Lo5ce144+Fv/MEFRxUzEH109MlYxnUmLvFeDJjK0&#10;cLcJ4UL4rXyvP23HZN6JE2MZHGI1E25DmWcesypqELIqMNzEitYRZLj1MMS1lrvW37u+gQdPL9Id&#10;hJ6TRjyz3Y8bB3pxdZELzeDf5a0tn0krXFshoK1E2i4uX/87Yastn7Yh3EdJJYynq/kGrOKn4GBG&#10;Ec5bcsgr+PoJhA1PECvkWOywYbUngIO9Xjy/3oIzRMwTU2mKZgt/+8UL+JvPX8KP37mMh/eP4qcU&#10;+XdeP4Ufvn8Z333tLD59eQtvnB7EVVbrqf5GOpYNfU2c1ywLxGIHRposaIoaMd2ZxPXlJrx9shUf&#10;nMhhvU2Ng0M+7IzEiTp7Ya76Ciy1X4e1/nG4uXx+jXCtCAX6w8byaPIVIt8KRbXOwrRN7BN6+04M&#10;pv9HVAVcmiL6TbM6znTg1sKXohJcShDSy1tCdhIENV52J0FM/+fxLbrSWxTOAz4X0E5wrrdPLHJa&#10;KAvrAZ8/OLlMzF0qC+rt48v8DcVFZHyLQnuN339hbQR3VvvpWn14ZqUDpyazONIXplPZMBFXY5po&#10;Ppdnhiw4SRF2dJJeWuwitJAaGg370BsWblgQhHDF2gxzlUf8KHIUVc5cgaTmMYwK3fIJE7pIE1PE&#10;wJmCBSMRWfmG2N0FH/qao+hsi2JxYwU3XvsAzzz4FMduv4GDl18oX9q5ZWACMaJeLt+CYCgBG93J&#10;ForC6HBDYbHBU2hBYWINPevncfiFd3H/h8Ig3N/j3M3XsLq8gYXtQ5hg9mmb30F6dBPetmFIzHbU&#10;isWoljagTi2FXCuHxapHrjHJCMBit9yL548P4/2rY3j/xjZeuX4GX9AofvnRBfzokw/wzrvv4c03&#10;H+D5tz/B7W/+FBde+uBLUQnDlHLEk4RJhJSpgRtEVO75ywrj8kx0LY+ynLOyDil64+by9d5Ojydx&#10;djyOrR4vemn/Rtl+mGRViJoldDlFGRHGMlasM+xeWi8yZ/WW7220MxbBxeUCLi/mcWLYz0olRsFJ&#10;pGM28jIvBdQVrOzVCNKJPLpqoh8bqoI4Jxy/angCBtEuOGXEC3Mder3i8g6/xkZ+b6cLr58cxPWD&#10;xKbtJmJOO944NcQNsUKXvIBff/sGs91L+P1371NYF/HFm2fx8YOT+Nknz+KTl47iWy9t44u7a3Sy&#10;CSz2h9AaZxUl2p7eGMYRCmuAeNKWcGOJ2enSEovFoWZ8dpHrNODAwWG+X7TDUfs4neovoKtmnhLO&#10;0JUz7+lE5WFIw2WXcnw5yrw5gO2uGA71xHCsP1l2qtPMUucnWnB5pohrc13lY0+3FnvLLiV0RLy8&#10;NUpnGqULjf9fUQlu9H9c6m2K6m0+vnVslmLhe0dn8M7JBU6LePfUMt49y5B9hut3aoUFYZXvreHd&#10;03xN93rt8CxePTiDe1uTeJnifWFriBjYi6eX2nFqPIODLFSr3M7TQkdDQotJimtGEFqOzuPToN0h&#10;Q4GUkdbvxnBKi4WuELOxCVFNBQLSXWgmbTQan6CzVWI6w2Llk6I/KCb+WzBJcc2mNBgrBjHSm8P0&#10;eA/OXXsWz737Yzz94Ac4ffNNbB89g56RSSSb+5BtGUI234VQOAaT0wGNyw2dwwul3QGt34V0TzcG&#10;N0/RrZ7G2rX7OPUW53Hv2xgcXUCxLYe+4R409Q6Vr1+hDiRQrdWgRtKAWpUEEqMSOgoqHGa+yzMn&#10;djXh1pEp3D4xibevLePuyWncPreC7zw4g5998zQfX8D9l27i3su3cO+9T3Hnwx/h/L0PmK2EAbWm&#10;hoet3DjNDnKycLCL9p3l84ShDj66QlI4t8cqRZKiK/o1DJ02XJjLkcHbcajfj96QDDZmB2nVk9A3&#10;7IdfK0LcyFBvqkW7X46ZFicODISx1SkMEDViuZEbPqtDf0CCRpMwensvIvbq8kVdMsb9SAhn6qqq&#10;YJXvgZlMrq18FJaax4imVfCpdjGDSbHd7sazswm8d2YQv37zGH766kG8fqYfp6cCuLaaxlvnJ/Dp&#10;nYP4/JUd/OzjZ5np7uJ3n97Fz96+jC9ePooPb6/hvedW8f0HJ/DBzVl879VN/Or1I3j34nD5akLC&#10;rWJWRrK4fGAYJxc6MVwIoCtF9ClGsT0Rx+uHWvHZ+V6cGbXiYB8DfEQNfc1XoK76KtT7vw5Dw17Y&#10;ZNXlkwy7hHtbJYUTBV1Yb/ZiSxg1QUEdpksdG0iXBXVhvK18oPfydGe51+8mM9qN/3EqAfvubY+U&#10;BSVMrx76fyAfhfW2IJyTdB/BdY7P4U1BVGVxLVA8KxQWJwrq3XMbeOfsOt65sIX3z2/hvbN8TWEJ&#10;eCjkrNcorJe3x4iCo+WcdWO1G5fnWnCCLnyg04N1Zqv5pA5TMTVGiedTGRNGk2a0eYQxgGJkDRUU&#10;VwXG+f5CO7dhWI+Iogpx1W60O6vQzAw2HFOVTwPp9TbQ+bTESXtZVAsdRMvxdqwuzOHCtRu4fPc9&#10;nLn+AGcu38TiwjQ6mhvR2TmElq45JDMdsNstMNlNcCWb4c/3wZ5ugj7ohzuWQLZvHMnRRSSG5tB3&#10;+AzWb76FjplTSKZyyDAzZ+lCrmCofEfO/cxR1XIJ6nUqKG0Wvu9HS1MKzXEnDk0V8NrFZbx07TTu&#10;XFjHvQsLjDSjeP0icfCFw3jr9jm8dvdpvPzKy7j3zR/g9gc/wpU3v4+Tt9/FI15N9UOhU6LFpaBd&#10;1yFrJQLaRIjqauCiK3iZXYTBn8KBy1a3DPNNVpwnVt1h2D/YH0Q7HcOjqYZcuKl2xePQ1O2lo+yF&#10;VbQHHsketHKDL+SsGA0xJ1lr0M6qlqNwYsIFILV7EDML13wQupslSBMD7dI9rPJ7YFMKd13fC6dD&#10;h5TXgbxdj6y+BovcCef6PUSVPD59Zg6/fecESs+vkHnn8c6NWXz+6lFmpoP4+OYyPr29iu++uIqf&#10;vnEWP33zJF6/zKp/dhD3Tk/gzuF+vH9xFG+d6aEoV/B37xzCh+e7MNGsRk9Gh63RLJ7ZHMTZxU6M&#10;tQqnJrjQl7Ziq8+F94+14Z1DeRwfoFjaiDtcJ+Fgr6LiK3SqJ6Gt3QOLZD8zohwDUSumic2rTd7y&#10;KRxbzKEH++I4MpDCCWEsHx3q4mR7eRJGTTxLh7qx1I/r/w9R3T8w9j8uNUZnmaIQZimWpbJw3mR2&#10;eocI984JQUB8FCbhNcX0/pl1io7udHoV71NM71BI757f5PODFNl2eXrn9Dreonu9wYz1MgX7IoX1&#10;PDPWHa77taUOnJ9h/h0MY6PNgZW8mY5FYYSlGIlSWMxbI0S6FqHjwl5P8dSjyGw5njGUo0GReTwg&#10;Y85l8exlEe0NiDHTaKBb1WE0KsOScIGZRmIlH5fGWimqKRw8dABHj57A8dMXsXP4IFa4XRa64pjs&#10;L6K12Fu+nLPDYYU7FESscwy5qSNomjoAV7YVZo8f9kAI/sZW2BvbYCQqJseXUBhn3modRDDgR9Rv&#10;Q9BvL9+sULgJR71WCbndDpPPj1Q2jvX5PpxYaMcLx3rxzvVlXNqcxTNHRvDa9QO4e2oa19facHNn&#10;GM+xQL347BncvnMDdx98C9feeogrb/8Qx2+9g0d86sqHCWKegH5RZhoBv4SME9bVwq0QxrftJo7V&#10;I8LA3UQHGyUGHOx245mlJhygqFpp5x51JWQVj6J619dQu/cJiPc/Wb7clnCh/W4G/Ak20r4gsZIo&#10;EFMxwBMLhHssCaPFo6b9aGeALQbqECF/mxq+RsTbhZCbrnbkOO6XfoQ3v/tznHz6pfJ1A47Ot+LN&#10;k314/UALPjjbj4e3F/AexfIOufcn7z6N33xyHz+kgL7/ygY+eWYaH1/oR+nGNN67MIjX+f0XjrIC&#10;L+SIWgnc28jh+ZUEHt4cxp/eXsNnl7sw3cpKmjZihRjz9GJ7eZDpBBuIcN/gkZQRW0UT7q8l8PIS&#10;8U04FSSlQlBVAcW+r9GpHoOmeheUlcRU5sxmt4bV2Yy5jAMbrYKgGP67o8yjKRylE54cz1NUBVxk&#10;lro8046nhQO9i8KQo54y/j2/MkQsGyOeCQ4l9PRN0KWmy071f0QlCOxtiui9U+tlEX1A1HuPj+9w&#10;ev/cZtmN3qVw3ju3RREJgjqADy/vcHscosi2iYWbeOv0Jl4/toJXd+Yoqgm8QGHd2RzGDWaKKwtt&#10;ODeTw7GhKNfdhaVGI6YizM/cn+MxYQSLBaPEvRZ7A9o49Xjozu46Zi8L5lrdRPVaCusxtLmq0R+S&#10;YCotdKUrKSopVlqtWCW9LDSbsEjXXpjox9zEIFZnR7GxsoCNxVFsTeRweDiBlcFGtBfoMjYjXE4L&#10;/MKtebrGmZFOM0sdRLC5p3yDA6lZD53PCWMoDEMkCEMsAme6AH+mHQ5fBDajCRGfC9m4H16XGRa7&#10;mRnNi3xjDFuLQ3jz9jF88vwBfH5nFa+fX8SllS68dG6WAjqJm2fmcWWlFcfnGV/o5OePzuL0qYM4&#10;fvkZnH3xbVx97yGuvvZNPBLU1TyMCPcV0jADqPYjTBYO6yrgkO0rdwaYGigqg3Dhx1pk7V9e7mqS&#10;Ijk9kcRKp48ZSkIR7INs36Oo2v117N/9KGqES2vtFy70uA/dwk2d/SK6lR6zaTVyrFo2yZPMYLth&#10;pCN5NPuQZ4VrJlLEKDqL5NHynTRm1g7ii9//B/7+v4C//TPw3T/+F174zo/w4P3v4cN3P8bbr93G&#10;h68/h/vXj+HWmUWcZ3V99Sob13OH8P7tg3j/WQZwCuitnQLubOVw72gvSnd38KNXTuPFnR6cHHHj&#10;8ogPp3usbJR5/PqF0XLnw2xeOBVDiZm8Ezv9DM7c8QMZTfmm0cNhDaYTMpwfduL2QpwNzUO8E8Mp&#10;fhJyikpOUcmrnoCGThXQNtDFWVASZqKfG+sU1TZdarsnisODX7rU6dF8edDs5elieZT5NWYpAf+u&#10;0aXurAzipbXh/yuq1w9P4sHOl4L6v50TnAQEfPfkMt6jcMqiOrdO8VBEdKX3zlJEFJPw+NZJCo3i&#10;effMNgV2EO+d/9Kt3jm7VRbWGyeW8dqxBbx0cBovHpjEC8xugrCur/Tg0lwzzk83MQcn6LYuZivm&#10;IK73IDFukARSPqs3Y0GLrZbCqkGfX1Y+XLLS4SqP/UsZ9iOqegzdvnoKUYqlJiNGItJye1hrM1BY&#10;FFVnCFODzZjqb8XMcDuWJgdwcKEfhyYz2B5KYpvba6E/jVzYCZteCofbRkdqQ7J7CrG2IXgybRRQ&#10;CopgAMqgDxqPh+7jhdHjKF/kVao3QGGwQa2xwmUX7tkbRCEeRDbsRSZoRwsz89ZMJ26fpctf38D7&#10;1zZx5+gWrh8dw+evnUXpg/u4dWUNZ1Y7sM2suUgsXppsxsLcMOY3N3D2pXdw9e3v4RIfy13qcbqU&#10;V1EJN9HLJ99dvqqpcLcJ4Twg4TT7iEUGNzEwKIxfM9YyoEqw3uXFUqcfrQElRbUfiv1PoI74V73v&#10;MdTtfRRyvraK98FHt4sT8xbyRhxuM6PbXw8bK7ueeGRWiMrXGxRGwTf6dQiZ6+EwyRCmbZ9+8V38&#10;6E/A3/3Hf+Gf//vP+Pv/Bv7y34AvfvOv+OYP/haf/eLv8eO//hd8/PBXuP/OF7jx8od466NP8cNf&#10;/Rw/+81v8Z1PP8brd87izWd28AzzxlmG/jcurpVHg7x6brp87tRWkw6LSRmuzbrxycksnp9zYy4p&#10;LXeCCENphIYhnDckDNfqCyswHtKiaK+i45jxzFwE291mClAEWz3Xt+JrkAr3jqp+Arr6fQgZxOgK&#10;6thwWI2b3HSqIA52RunysTL6nR5rwrmxAi4JQ5KE0zUoqmcX+8roJ2Squ6tDeLEsqtH/K6q3mZWE&#10;DPT6EWYnrpMwvXFU6JBYYX5apbD4eJYYyEnonBCc6b3zxDzBkU4R/c4QASms/yOwd05v4K1Ta2VX&#10;e5O/f4MIef/IPEU1RXFxOjDBaRy3VvpwbroZZ4RDKRTWWosD81EtRtgOBvxiDEeVLD5OoqCWuXgP&#10;OtxfbsMxFqDNHh9GstYvr4irf5IOV485ZupJZqqxsAjLzRrmTIqq6MNEfxbTPTmMd2WwMdWFE/PC&#10;AN9U+ToYB0YacXmlG7NduXJPs8OqgoXCscaT8GdbEC70I9Y/j+DAAhzNQxRYFiq3cMN2NzQWE2rk&#10;YlRJRJAyR+n0WjqeGdmIH+2pEFJhP2J0q64Wrtt0F547vYQ7p9hmduhCR9bw5s1NfHb/PO5e3sYR&#10;4uEMcbSv1YOe1jC6ii2YWtrEzk3h7OTXcPDcVTwS0dWV8c+rrGDF3QOnaBddax+sDcKliJlptMKF&#10;U4TTvhvgUzFnyfcibqjEfIsHC61etAnnO2kqiT4U1V6KivjXQGHJKx+DsvpxKIUuZvU+jLTHMNeb&#10;Rmua1UOrgEnFCi/cP8hhQjuDYaNLh0TQjVRTJ8YPPI3Xf/R7/OKf/xu/+dd/xz/++c/4d/wZf/yP&#10;/8aP/vjveOuHv8UPfvev+Jt/B374h3/H+7/4Z7z8/T/hp//43/hHAH/g9Kt/+U/85Pf/gJ//zT/h&#10;F7/9B9x/6wMcO7SIK+ttuDSbwelp7qx2C+YTCpzu1eP8gBoLKREmIyLMpMTI2fcipq9gThCXx7Ct&#10;E3mFEQBCL9ahTiuenvRjvU2PZmdN+VY28spHIdwkW9uwD2ZpFRJmNqwws0XWwUbowyZd6oBw6jud&#10;6nhfEueGc+XTOISDvWVRzXaVxSQMS7qzPoIXNsfw8qYwlo/ox8b9gKjx5vG5sqiE40vCgd4H5c4K&#10;IVPRqZiL3hM6Jk4tMUctlTspBLd6ly71Ht3ovbMHKKqDFNxBiupLxxIc6sHJNTw4scpH4s7xZbzK&#10;eQtuJYjqxYPMWHTKF7g8zxJLz08WcIHiOjqcZBYyURQyDPgaytNYTIEFIl+P0AHF7dbrFcYKNpBQ&#10;tFjrFO4LrCKlVKLTXoEZim2hYMRouB7zjQo6uBlrRRvmiNxTPRmMdXHfDGdxarapfJ3Bmd4MtqY6&#10;8fyxcRwbb0SWWO2yqOGJhJHsHUGaGBgrDCDSMQlPzwo8HfOwZrpg9CWgt7nKLlWtVaNSLoNcKaOg&#10;dCgkfMiEnIj7nQg67eUzd1OJCNbnJnH9wilcu3IeW8dOY3HzKE4fWsDtnUk8y6K2Ot2H3tYEWtIO&#10;NCU8SCfj6J+exNqpk1g68wxWTlFUQU01RVVbvjC+gyLyKv9/bP3le1XZvraL1v9wPpyz97vXWtPL&#10;8EDc3d3d3d3d3ZWE4BAsEAgJBHenIFghBYU7hUNRdZ9f68z57nPt6zBnq54xMkYfkna353lab/Ij&#10;XqY/aKplJq2uo9Fc3M3naT2AvmoW7+K/42H0raiVofjoxYRJQFXjA53VTuvf/5V5//gLC5VSzfkL&#10;5jrfYqon6udsQ3pqrvjWdPyDY7B1tMbZxghbK1NcHG0pFeAyAx0ICQoiKq2SwfETHL//hrtqear3&#10;f/BW7N/vfOG9HG+8/szW87c5efc9N19+5sKDNxy4+Zzpa0/59e1n3sljXgl8v/3+J+8ErjdSRPB4&#10;JEq3Ztch4pNiyYt2oTxaPL94+bpoa1rizMj0miONxffaKq5lfkuIsPhOm3sVaDeHimgHbQpEmus8&#10;MiSk96TbM5JlJRVCD3/zbzH84b8xVAteSv40W/iD5KkFhNnpy2Mt5DGOEvIlTyVInkr2pTM9mF5p&#10;kZfmqutSCSwvSdTG+q0R26fmQ6lhSVsFJlWZ1dg+DagO1U0uQAlESp20C7hab1+ldj1KAXRYstNh&#10;1VWuOia0+8QKS5g+qMAaUlZQFGuolf0aXF8B2y/Hff8BS4NKLLOcV40b3NFewg6xmVubC9jamMvm&#10;uix5j4kMF4kNlIrdluEtDYYF2QJUlssC8iQvqe1N1QKcqaJSUQJQpruu3L+IulhrKmKdiBUFS5RG&#10;qMBnERWRqjtdn1JxBg1iAVuSbEStnMmNk/NmhNCQHaQtldYhjU1xXipttSXs7K9gqby2p5U+jo4O&#10;BEUkkJxbTlldJxkZeYTFJeGVmIt7ZAaOfrHYu/hiZe+CsY0TS6xtMbO3xdPDkdLsOPrr8qWhD8ZD&#10;cpW5gRFWZoZERPrQ3d3OqnUTLB8/SPe6KepaemgTe9fVXENjWRrtDWU0NzYTGxFGoJcbYUHeJIiy&#10;VtcUUtzQTkZ1J9+4Gv8w62M1FzfjH7DV+ToUSNv9XHKW1by/4qxsoaiYmrrgI7nLUS2KL2rlKrA4&#10;6vxFfvcvIsRLh6p19xb9E51//C8W/v1/YTRfjdcTa2RpgKt42xAJkp5BSdj7RuDi7YaT2qLHzAYP&#10;ZxdqUwLIDXMiJiqO5PwO8afHOPf0LeLueCUwfED+I1B9/vIHv/z2nnUnLzN2+jZn779j76X7TJy7&#10;ycmHr7gt1KnFGX+Tx30SdftD/vdFymf5r1K6ay8+kdM2SqCE1PwoFzIjXUkNMCfWTfKcrWRDsWzh&#10;LouplsqRbjsfO91/4G76Dw2kNJ+FpPkuIFUqQW2sKR2x5pKXVCfFPzSojBb8C+MF/8Bo3r9wN1lE&#10;rJOx5AZrqkIdta50Nb2jJdGPLml1hwSo4fxYRgoTGJUWeGVpCuurswSqHMYb86USF7C9RV3wzWG3&#10;WL/9nWWSDcXyCVjadam+6n+rVdW/rV89RwQcZQHV9acDg3VSRKlG6iU/Sb5SXeoDApgAtF+zgJKr&#10;lrZzQLLVfoFNgbVPrKCCandvlVjAcnbK600LtDsE6G0C1riAtbE+U1Q+jr78ULpyxZKleVMcaEqW&#10;WOBssfUZrnPF1ploc7ESnRcQZ/cj2WoiaYAujYn25IVaEuuorjHOpzLEiNpwY/ndYmqjjGlNluyZ&#10;6EhhvAdV0vC0ii0ebCigs7GGutZu2rt6mBiqY7giBUcnc0zsLEmMS6CosJyq6kaqy4qJiQnDLSAM&#10;R3d/7B3cpbhiLUczOxcs7GwJC/GipjCJdfI9jUkOba3IJEQymp6+LubGi4kJ86Gtb5D+8UOsPXqd&#10;jYevsHT5GlZvGGfy+Cw1Lc1Ul+Yy1LeMtOQ8fDx9CAt2JyLQkXyxrYWlRaSV16revx9mvcx/EJi+&#10;FRX6uj9SiOMigq0XiPp8h5Pud3L/3/Cz1pGWfB4uApSD4ULJXGoS2F+wN5pDhIOySwtx0ZNW+7v/&#10;0rrWzfXmY6P2x7UReMTT2nv74hUeh29cBu4+ATjaOuDoFkSAlyeF0oqnR/tRUNZIZfdmRqdOCFRi&#10;21580Toq3gtSf8r/vggod8UOrjp2jorVE6w/fIGtJ29w4MYrLj77wuF7r/np1WdeaMqm/skP8hwE&#10;Mv78InDCuTuPGd08SU1rF6Gxsbi5y/uQ92hvYYS1hR5BnsZUJfqSH+GHn70h0d7WNFUUU1VeQZ6E&#10;6NwUf4qlMrRGG5HlqaPtaGj4g9i/ef9ksVqiecF3BFrqa0OTcr0tKQ+yoybMmbood9rjvelLD2I4&#10;L4qRAgVVnECVzMrKbMYaCqXS5rOpPk/UKk+yzNdu9F1KqUQ1DoqCHJBKv0eNlhCg9sltpVYH1MVc&#10;1UkhZa/YN5WP1DWpQ5KnjixTRwWUUi91varxa29fv+peF6AEqn3DolaDzV97AHtrNbCmxWJOSZkW&#10;wKZ6voI13pgnJYex2jRRK7GAknHaMgNoTvGkKFjykY+ewCUNj8t8ykLMNcVKdppHiuMcCn11JFsK&#10;WMnO5AVbkCTKVuInt6NU5tSjJkKf1gQzUXJHKlME1KQA2itzWDkyyNIV6xncvJ++DTOsWj5CR30F&#10;IcnJuAQHUZieSGVeDhlpaWQkRhId4oOdoxNmlpaYW5hiYWONqZ0jFs6uePu6kJ8WRp84gdXSOK3s&#10;KKGzNodE+Tvb2JhgbapDgJs9+QLF0unj4nyecOKXV5y4do/jNx5z/skXVk4dJb8wh67aAnJTU/H1&#10;98dfXjMiSOpwShh1NUUUN7XzjZ/lwlm1DriL/j+1TOUmNjDQei4BkpucddUWLd9pauRjtUhaYLVB&#10;gDmRgYGiNGa4Wi6R0GiEu7Twrqbz5HE/SJ5QG0b/KHKqg5XFIiwsjLUtSg3M7LBzDSUkIgMPF0+c&#10;xe86ekcKVO5UVpRQ2dzNqqlj7L/8jJ3nbnH8wQtuSUZ6/FGylDDxRsBQa2/f+/gH42d/pmp0C12b&#10;ppk4c5Ppy0+ZvviUqWuPuPDig/b4zwLUH4olYUqEis9yfCP3Pfn4RazjG5btu0hqYy9OIYnYuHpr&#10;u+3bO1qSlpNOeX0HJTUdZKTG0lxbxuj4SWr7d1Nc1kFFQT6NKhelORHvsgiTuf8XxgLT4h/+znyx&#10;vVaLfyTUTu3+bkqO2L/SAFuqRIUbYj3pSg6kPzuCvrxo+gvjGa3IYFVtPmubStnQUs6m5lI2Nxex&#10;tbWECQFpsq2UnS0l7JKMs18quBodsVvu3yNKoiygGmqkRkgcEFCUCu0VcJTd2y9gHVrWIlA1c1hZ&#10;QAWeWLxDkqMOCkwHh9rlMW3sVR0Yy+QoUM30NUhRnRV1kqsEJoFqp+S1SYFqUnW1txZpWW9zfTZr&#10;q1IZLIgUSLxoSPaQvOlOYbAot7+x5KsFZHospCrSktIQU1Kd5pLlsUhyqp42LK01zY2iUDNyPBcJ&#10;TMbURImyhS6hLd5Y28mxRs5VnOBLe3UBA5JTBldvYXDTAdpW7qFnaANNbX2kVfQQm15OZnycVOYo&#10;oiJDiAwPIiE6WnKWH4tNjdAxN0PP2obF1nbaiAtXD3sK0iMEiFzaytOoz4+noSSDjIRw7O2spK6a&#10;4uXhQmRSHAMbJzh4/QUXH3/i5J2XnBPLdOXF70z/9EDUqp1GsaB5An5MbARRSSkkJ8ZRVxDPYFs5&#10;Hf3DfBNkrTPrJ0rlYSgAiTJ5GQs4kpECrOdIdlJDh+biavKDgDNPvOwiIv09iI6MJyI0lDA/Jzxt&#10;jbEyWoKl5AgHY1EnsYo2YhXtHIy0FsDc3BIDIzMJiPrYyAf09fDC1cYCe88g9O28yckUS7HlAMPT&#10;sxx78E5ahI/svXyfo/decV2geiCW7t6HL1I+cf/9Z66+eMfuS49oWjZN/dB6hnYcYGTfeZYfuMS5&#10;+695IVlKAfX7n7+LBfxD1EkUTszfe6FLrc396N3v3H3zkYsv3rLi8CyRBV1Ye4eha2mMZ6AvhbVD&#10;xOU2UVDXTI3A3t3awvDEEWpGx8kuLKYsI472dDXEyJsg2wXaxtaG3/8P8/7538z91//gaLiASCe1&#10;IZpUHB8rSgJtJaw7Uy8qVRXtQ2GomtYinzvCh6JY1auVIoE8i77idEYqslhdJzZLgdUmCtEulbtD&#10;DSVSQ5LU9A45/huqQyo/Sdkvtk7lpSMjbRweFls30qz15B0WqI6NtnFUdVIMNIo9lMeI5Ts83Clg&#10;dWhlnyjVXnnePslZe0Wp9sr59sr5dvXUaFDtkNfcKTArsLaLWm1tytcyn5qWMlwYSYuoiprVWxYr&#10;ChPnTLHYu5IAQ1FoHbG+OgKWBSVBxqS6LKRY7q8NF0VKsaEpxZnCQENNpRpizagO1aE11oCONDtq&#10;k9T4UXeaihJpbaympbOPzuG11Hesoqm5T253k1fVR1xSqUAURkFxDtm1LeTUdlPXu46c9uW4Zxbg&#10;Gp+Bb3IO5t6hzDW1wsbJnsLcRJorcihKjaIwOYKq/DTiwgKwsjImPi2X6pal5FdUU9/bLwDd5Kgo&#10;1elfX3Ll2Qdtt5LJs/dp7BqlNi+OHHFX8fERxMtr5GWl012dxJruYgZ6+/gmwHrBbKDFXHxFhdwM&#10;vsdL1MVfbcliu1ibVu9ttRh3c8lY9mKN1MpKvnZkpsaREhtKVKBaKEPsnf5CjJcswkok1FpAtDZb&#10;KK2+OSGRMUQlZuMaHI2OpRmO0iL4O9mILTTGzNYR98AIlm2YZO2B6wLSUx5JHrr+/KPWu3dEWogr&#10;Lz9z/bfPXHr+lhOPXnHw7m9MXbzD2kOXqOpbS0l1C2Udo1QOjTE0fYTbAstrUaQPAtBXsECEDbXD&#10;xBs5PhEon8odv8n9Dz58ZueVhyS2b8A+LBpjac28xZ5mlXUTGpdHlVLPwnQSUhNJa+4hqbGf6OQY&#10;smM8qEkNpiot9OtF72//Dxb947/47h//zYIf/oKfGprkqi52m5Lna0mh2L+cQAfiXM1FwYzwF2vo&#10;aaavrRxkrbsIBxN9fBys5Tu3ItLdkURfNzIl/DamxTJcls2GpmKp0GVMthSxq7mYPaIaB9R1KQWT&#10;6h7vVT18rRxZ2SbKpDoglL2rF4VS9k+gGu0UC9gh4AlMAtShESlLu8X+dYtSdTEz1Mke+d0egWxm&#10;qJWZfnUhuI5d3dWSq0StxA5OKbAEMNVpsUnUak1NGksLwumQxqU00knbprQowk4bE1ighjIFm4jl&#10;W0yRnw7V4SYClIFkq0VfIYo3F0VyoCFRGpsQY8mbJtSH6dEWpU9nmpVA5UxVvDOVyd6UpIdTkpdB&#10;aVk5BZKd2mqq6KirJqewnsT0SlIy8impa6F+5TTtm0/Quf4wfRNnaZk4yND+iwzOXCW1eTUWXiH4&#10;qD2Is0XZMuNIiwwlPymSUoEsxM+bqAhRxo4Reke3MzZzmqHtp+ifOsCG41fYe/05e2++YObqU3o3&#10;H6WofpCa3FwKojyJj/MmOT2bvNx82qvSGW7OYqCpXJTKduFsmN0igiwW4C0WzlOtpOpkQICjHt42&#10;OvjZ6eNrq0uwszFJEshy4/zJSg4iMsCOYA8zvOxNsTRcjJHeIsxNF2NjpvavmkNQuLQi5V1kFHUQ&#10;nVOFhYcHlpJbbEwMsTC1EEtoTlJBDSumzjK6+woHb77i6qsvnH3wlq3nfmHq8kNtU69DP79k8qe7&#10;DOw5T/PEcWpWbKV1+SbK6lvFquUQl5VDQm4JfZsPade1Hn/6k/fi+5Q+gRwFoNdy++6Hj9x8+5k7&#10;4iF/kdf55dlH9vz8hPTBDTiGxmJsZ49bbBpplR2kZMuXlh1LekKI2AZXLEVdndQW/252xIZ701Jd&#10;QnlWEjZiddVu8D/+5X/xTym6kquUSmV4WokFkuJlR4qHNRG2hoRa6RPtaEasqyU+Zro46M7DXm8h&#10;1osXYKW3GGsDXWyNDbA0ktAsxdPWnFgvJ0rjghkoSGK8JodJKbvaiyVLVXJA1Eh1le/tFcUSpTq2&#10;qkMAapX7muR3akSFqJi6+LuyhyMr+qUMcGi0lwMjXfL4bmYG2gWkLlGqHvYMdbF7sJOZwQ7JVGIF&#10;e9XF4AamOqvZoeZjCViToo7bWiT3NeSwpjpdoIqkKyOQikh1AdxYipoeb6OtSJvppScAGVMRYiRA&#10;LaZGwCrxW0KB90KqI0xoSrASsOzFDlrIbX1RMAOa5NiVbkm1umAc7UpOqHx3Yp3jA9UExlDixeJ1&#10;lCTQXJhIRnohKZm1mloVltVT27eOtg37GNh6lPGT99l66Qnbr71m9fH7tI4dILOijoT4KOKjg4mI&#10;8Ccs2JuslBgyxfpFB7tRX5FKT2cHq8enWDF5luYVx2lYuZWlU4dZe+QyI3su0LvjNPWrZ6hbtZOe&#10;gWVUp4UT429LdHiwnDuWgpwsynPj6K3K4JtggSrSUZdQNafKbgmelmr5Zz38XAzwcliCj/0SfO30&#10;iPaypizZj7LMILFs4cRFe+LnYYqztQ5mBgsxMliCkcBlIRXG1NyQ1NxC8qv6iUyt0a4jOPr5Ymyq&#10;j5WaaWlujYUo1cD4ASav/sbG478w/fNTDokSTYtKDcz8RLsAtPHUL6w5cIVOASahaQTPzAoCUzJJ&#10;FsuYmZdPdWuntgN6bHwSVQMbpEV5zV2B5pPgpHVViAVUHRzvBK4bb99z4N5zjosSHhNJP3jtIWtO&#10;XCO2qQ8rn0BsvP3xSc4nr6aNwvx0yY02eHvaYi0qYm1rgrM0HvZyTBeQOwZGyZRwrK5Jzfnr/5tv&#10;/+f/5Pu//xfW+vOIVzB5WmpgRdmbECHPy/BxoDZOzagNpy4pVCpOCBUCbHFMoLTyHpK/nIlxtifY&#10;1goPU2PJpvo4GRviamYsfxNRgTBvVpWls6U6QxtJruZAqVm++wSs/WLZlDIpVVJDkvaKiu0brGO3&#10;HHfK/VNi+aZFiaYFGlVmlvawd1kXe5YJWMt62D3cw/SAUix17GCyu1kyVRO7BKypzjq2t1dKtlJK&#10;pXJVMZvl9RVUI8WxAlUIlVFuZHibkeCiLxlTbSgnn9/PlCxvfWoirQQuA4p9FlIXLHbPT48SX13q&#10;oyVbpVjSnip2L8ZIwDKkLlxyVaoZdWIN1b5WSYHORPm54utoI/XRkgR/R9rSPbQNE5Ijo8V65ROb&#10;WERRTj41lTWUtfcytGU3O078wo6Lj5i88JhNx35h2cQhSupbBKYIggMC8fbzJDTEk1Rl3YJ9KUkL&#10;oas8heHOdtaP76Rr5Q5quseo6Oihbe02qX8/sXzPRapWTNOiegVP35LG+BFb9x2lpKCImAB30rKy&#10;aV62hVKpjy2lSSpTLZgNd1j8dRq9o+pa1tWUyleg8haovOwWE+xkSJyvLbkStvMzIqlr6qS5ezmZ&#10;8oHcPBwwN9GTYoDaud5SwHF1dSYuJYOUnCL8ohJxDwvHytkRCztrvP0D0DM0Fl9cx/nnn9h75w3H&#10;777k6IPXHLz9jAO/PGXLhQdUrt5N6cg2mlZtpqijj1CRemtPP5zEG4eFiu2oaaBtaDMVDUMaVKm1&#10;DYwemuWnZ5+10Rfv//hT69hQVvCNiNb1158Zn/2V0RNXWSpfVOeuo+SvnMApNgdbP38C04uIFWir&#10;K+vJTI7F090cCwHC1t0W/wBHvB2NcXCwIK24isKGATKyCjHVmcsP//P/4bu//S+WzPkHATZGpPnY&#10;aOs5ZKpd3EXJC8LUheNAunPC6SuMp19a2pGKDJbX5LJCQvOyqiz6S5LoyImR0B9GofzBk1zUYirm&#10;BFubEigNVJq3A70FcZrtUutTTIoNU9ew9ogt2yfw7O1Rc6SqtXGA012lTMpxeUU6XfmSIbLiqRe7&#10;XhEXRZWE8JbsdAYrBIyWajb1trJdINu5tFfg62PnQCeT/e1M9bcx1dcicDWK9VQdFVL+PdJiXF57&#10;TU06y0Q1BvOiqI12J8PLFLV4UKjVQqKdlpATbKMt6qIG0JaHm1MZrE+FWMG6MGMBS5eqUH2a4o21&#10;DNWcYiFgGYuaLaEl0YjWDMmccX5kpKaQU95CZGIOTqo73NVClM1Fm9QY7GKPv4eP2LZoihIjaMiO&#10;p6A0n7q+EdZM7GfzkYuMH7zIyu3HaF+2kYSsfDyk4fT1DsbL3ZVYsXsZseHEBwXQWJxJnWTa/sFR&#10;Nu4+w45TNyRDH6Zr9SS9G3ex79Jdzt9/y/YzN1l77BIHf33Bz5L1f3kPRy/+SnF+PjFRYVR2r6Ru&#10;43FWqPlUwdbzZiPli/CzXiA2T5TJRleUSY5iCX1FpYJdjUSlzImSCpIcLK1IbhaF1X0iqUPEZ1bi&#10;ERCq7e5haWaEpVg7b2cbwvz9CAsJl8oYiL2rm1ROW/SN9LFxdsNFwLC2d5cW5TLX3sFFsWE3fvvI&#10;lefvufz0Dbc//MmJh+/p2XGC6PJ2YtLziIyNIyAwCHdvP4JCQ4lJSKCirpnKxkEKKjpJSEwjOjOb&#10;0qVjbDp9Q8D6yHUh6d6nP3gkwerC0/cclYy2UZSpdHicZlG+0SNXady0n+CcSlzCY/FNKcQvNEbC&#10;b4z2GhZujpjYq2WB7fEWC+doa4Gnj6c0Bs20DG2ShqUXM93F/Pg//wfzv1fbk86RllqtQ2FNjp8V&#10;OT4S2kPstQmJTUl+tKcH01MQTX9RHANFsSwtiWe49GsZKo9nsEzul5+75TEtWaHUJfhKHnMiRSpT&#10;jq8jXVmRrKpIZqO0qhM1WexozNO61/dKxtondnCmo4idLbmiYEVS6TOpig4UwJ2Jd7cnwskWH8m0&#10;HlI8rQVWBzvifDzIkaDfWJDJYE0Zq5prWdtaw6buBiYGWwSwVnb1t4hy1QhYFexoL2e8qZAtAtVq&#10;AXtZcZxmAVuSpKH1syBeGuIgi/nSCHynDQbICrImTwDI8jOkWg0HCzEQcAypjzKkPHAhNaF6tMRb&#10;CFjWApilKJUejVGLtV1IyiuK6V25iWXT5xmcOE3d8AbiEhLJkcih9ih2N1mMs9Q1T2l4kvwdqJc4&#10;UllVJiBsYe/xWY7ceMDun27Su34XKQX1eAWG4eXtK1B54e/tTo5k45ykMGk842ht7aGypZOVO/ay&#10;5/ID9t94IXHjPvuuvGLL8Z85ffsxr1QGf/+JC4/f8NOTtzx+/4U3YoQeSxlctYXAgACS83PJ6Rll&#10;3Y7DfBNotWg2xs2IULGAAQKTr70olb0+/nY6hLkYajDFeFlqx2AJ4AmxYaSXVhKWWYh/TBJOXn64&#10;ODponQ/uYpUyYkJJkz9WuLyQp6uHWEFzFi9ZhN6ShZhZ24pKmRMek8WhG+849MtbrkiFv//+Tym/&#10;az13qgv94pMPrD48S0RJE76BUWSmZIt8x5KUXUxEai5JOYWUVddSKrKfL8oRERlPUHQKxb3rGJw+&#10;w8Slh2y9fI8dP99j951nrDl7XXzxMbrHdlEztI3RXRdZd+gXesePkdc+SmRuPWnVXaSVVlHV2k1V&#10;/2oiS2qw8vLASVpFH38ffEIjiUxJI7u0kfqWAXIzs7BRUwe+/R+MdH7A01xXWmxrioNsJKzbU+Bv&#10;R7lApRbKbIzzojkxkOZU+eOL2peFu1IS7kZhqJN2u14Aak4OpC0jjJb0EE3V+gsj6M0NlUoXTIME&#10;4m557qrCWDZXpLCjTqCqy2Z3WxH7lA0UZdrVksO2+lS2NWUyVBhHQZDYEk8H0rwcCbO3JEDtzCJQ&#10;Oam/k6nYdkMDHCTH+Yq9jHR3ICPEh7xwP0pig2mUQL+0Kpet3fVMSmabEKAm2koFqnw2C8yrKiWU&#10;i/1bWhhJZ5pEghA7USUTIsXVqCk9AWbf4W/6LdnB1tq4vyx/feqizamNMqEx1kRTpapAHZqijaWx&#10;sNM6LppiTGgIXyTfgTsdI2tYt+ccW0/dYdvF54wevycqtIrcMFEZx8XYic0215mnbVToa6NHQYwP&#10;9W1trDtwibO3X0o2/8Sph+8YkggRIQ2/s7sXgV6uBPq6ERMZTHmOqGBGDDVtjXSI3Wtdto2jV37h&#10;ztvfufnqM9dfvOPOu985euMJlx4810bmvJOM/uDdF35++VHrQf5N3I/at/iQwJtZ0Uyj2MOqgfWs&#10;GukU+2dvORvvZYGaqBgqbzjYVZcwT2uyo73JCHPS1qqIcrfQLoK6SNi2lT+OT3g43tHxuAZGiOq4&#10;YmdpiYuNOdlxYTSInJZkxBMdJOHe1kbyiB1WdnaYmplgZGyE7mJ9vELiWH7wKhvOPODEL79xUz7M&#10;L28/8eKztAivv3D+4SuWHT6DR045vmEJpCQLTPF5xOZW4R8WQ3pqMvn52WTlpktIjCckMomi9hGq&#10;R2aoHT3A8J7LtE+eIWtkkpSlk+TIhy1pk/xV1Uh51zI6Nu+hffNR6lbsIqt5BbnNo2w4eEF8+G32&#10;3XpB//RlsjrXkVhRS+uK9Ww4fI7B8b0klVZTUNJKWngYvlZqI+xvMV74HXZGCwlzMCXXV0AKs6c6&#10;SmxKmAOlErbV2D+12EtJsAsxalltC11cDRdJhV6Mpe4ibesiT/nuIl1dSBN480N9pYKppcJCBaxo&#10;RgSk3uwgyS8+LM8PZ0N5Attr05huyv46aVHA2iWVfWddOjsa0tlUm6LlnfoEP2qivcSeeZEjrXm6&#10;rxNpAZIlArzICvQiwdMJb3ltLwsTKcYEClxx0oAkeTgR42RFspc97XlJbOioZryzivGWIjY35DIm&#10;KrhGrOXy0kRR21i6swX6aBfyfaXxlYbZRfc7gs1/JMj4b/hJSQ8U5VbTQ/wNaIyxoSlBlCnBlIZQ&#10;gSpclEmUqiPHlY4Ue+pCF9OZakPnwHIGt59g8vwdNpx7RP2mE9QMjFGWn0ORqIuy+3bq2tKSOdI4&#10;zCXcw5KmtjqWbj/FxNnbXHz4mn2zj+jdfpaIwmac3NV+U56EBfqRGhtFYXocHb2SL2evi6LdZ8ex&#10;i9z67YM2llTrHdZ6jOH+m/f88uItjyRK/PbnFx6/+8wNqZ8PRaneClBvJFo8+vA7y8enaVy+g8Ed&#10;p1nZVc03sd72s4ki33HeEgb9pASaEy8ymxvrTUqgA5ECW6Tki0BnE1ytDDA3NsDQwgIzZw8snb0w&#10;NLXBwsQYP1d7gSmG6vwEitKjiAmWVl4AdHD3xcIlQPKUK2aiWrqLF2Nq60iEtPhFo1tZKxlHdZVf&#10;evqWO28+c/nZO6au3aVy3U48Mmpw84/Fxs5DbKQ/ftFJ+IgNTIiKJSslhdjoUAIC/MkoqqVvy3G6&#10;tpwhv2+coqU7qBjdL1Aswy26AMfIZIIiQ/H38xI7mUrZ8Ch9u07TsvEg2R2jrNx3ghtiO4/dec0J&#10;8czDu34ivX0dw7tPcuaBWFNpknb9dI++DZOUl5UT7WKlLepiq/u91mp6W+uRqGb4+ttIOBc7kugu&#10;9kvACrKX++xIkUZKrVdvOO9H5v/zH/zrf/6bf/717/zzH9/x939+x/c//MiS+QvRmzsHT0sjymKC&#10;qI3zlRY8iGGxiv0CU0eKN4OpvqwrjmFbdQq7xeqpketqFLumXDWpbK9XmSuJNWInR+Vxw0UxDMnz&#10;+yT7dOZE0leUyLAAMVyZIrkqjZbcBGrT5W8mdqgkOpgKed2GlEitYyRNoEr3cqAhLYp1LWVsEKjW&#10;12axqlwNq0oQK5rCqAA+WBBOe5IarmRFnLM+jku+w2Xx3wi1/JEAk38SaPYvMgLEwgaZy2MMRbFV&#10;z5+1NoKiOWIJzfFGAqYjPRnyWpF6cluAa6ykQdm/PScZOfwzZcunyGjqJ6+2jeqmEQqa1xAcn6Fd&#10;wrFZ/CN+VnoUp4dR19zF8olD7Dp5jeHNB6gYnsQrtQJHrwBCgoMJDwkhJiSYrAz5/o6f4K5A9LO4&#10;ogu/PubhB7W/8FeY1BhT1dmlRuDcf/NJosQHTZVefVLXOD8JgL/zWKKFGmTwXITg8E/XqO8ZprBt&#10;Gc3VFXwT42E5myQfOkksS2qoI1mR9qSFOBDra05asBOxYv1CRK3crPWlmOBiZ4mZQGVs7YChmbV2&#10;YdfKzBgfF1ttJ4fGoiTKxf/HhbriYG+Blb0TZlaO2Ns5a3v86hvqom+gj7GVO55ZZaQOrpWsc4fL&#10;IlPXRbFOPPyNvj0nCKnqo1gAKahqICAmSr7QJgpau/CIjCJXgGztXEF2fhEJaemUtw2S27qOlrUz&#10;VK/cTIsEzfp1h+RDriJY8pa1izMukiHSckqIzS4nV1StbvVecjql9Vu6if03H3PhxR/suviUvdcf&#10;serINSpW72ZU1Ov0/fdcffZBWrXHHLz2hKbqIhIllLvp/iCt5DxtM4cQB32xfhbakKSmOBfqkzyo&#10;jHKm2M9G61r3s9RHb84/mCNALZo7FxsbO0JEce1dfdExNMXQcDF6OvMxVd/Noh+1nSsLwpVl9JeW&#10;PJCu3HCxWYH0JXmxSirx5ooEDSq1JoWaFrKjPpPJ+nRRsFQ2VSYyVhnPOimrKpNYUZ3K6po0VlSo&#10;VZLiWCbHNfL4tQ05rG8uZGNbCVs6pLSrYwWb2ioYayplWXkOVVGB5Aa6Up8WzoraHNaI5VxVmSxg&#10;JbBaoFpZlcyIGrWe7k9psI2277GLwY/YLfgLHvr/JFyyVZCJKJbJv0j2MZOMaCLKbSgZ00qykyMt&#10;sQa0RuvRlWpBT6atZCyxh9GSwUSdcyQzV0uWql63n6yOdUSKa0kprCK7qpu4sh68EvIwtrCU72sB&#10;LmaLSfEzI0tsYElpGcP9g9TUNRGcWoSJ2gNY7F9YcCAxEREEeHmRlp3Doeu3tZ3y70mev/f6/ddR&#10;OwKO6tz6LAr05U+5Q/69+fiF66/eSq5S/ch/8uaz1NPn77ihbKByVu/h+I1nUjcHtWhSlJPHN5FO&#10;hqJU5kT72BLta0NRgju5kU5i90zIDHMnNdiZABcD7KRVcLYywdnGFAtLcyxtbHF1ddMu6FqbGuHn&#10;Zk9pRjQNhQlUS6uYHO6OtTxW7WJvbGqMhbJ/hiYYLlmCsUAVEJNOYnkH2a0rtGnI+29+Ys/VV0xe&#10;usem89dYe/ycWMMnHL54m61HT7H1xG2Gp86S1bqUtPplZNeNiJ1rJ6OknPyGDiJyakmv6aV36xGW&#10;7r1KzdqD8rhB/NWV9YBoEgsayWtdT1qdtCjdK0ipGSQ8t00y1Wo2HLvG9KXH4smvse7UddrEixeP&#10;bBWLepZL0hRdFV994eF79v38lLqyQpIllHuq3eJNdPASqNSSbnk+ltRHuNAs319NrFrbz0lUypYk&#10;Z3O8TXUxmPsvlvzwLd5ODhTl5VFZXaONgbSwssVcTw8vBycc1HeqpoTbOIq9NKcmzl/r5GhIDKA1&#10;OYQOUYRlOcHaZgMqQ810FWlQTTXlSMliW10GG0SFtNnDAtgaub2sPJnB/Fg6MyOoTgigQGx9fphY&#10;wmB3iqN9qZWQ35gWwIjAtq2rnK2d5ezoqWF7dw0bm8oYkEayLknyYFoYK9XaGQpGgVSNqlhbm84K&#10;UcX+rGBRZRvJO0vwMpmL7YK/YjXnv/BVeyJbfU+A0T/wN/uRSIf55PgaCKyWNKYqdRKLGWdEe4KR&#10;WFxr2lLMaY0RqFJ9iFe7w9e1El/VS1B2LSHJeRQ3DVLY3E9UbjGmHv7o6hmzRGUrCz0yxGVlB0nm&#10;lzrcLd9RbUYETpL1DS2s5WhPRIAaoxdIgI8vcRlZUs9+5lcJS79Ifrr9+gNPPv+hDRxQ40zVuFE1&#10;EBsB60+xfnffvufx5y8IQwKduv27NLavtU62W+/E4Qid5aPbJXNnCsyNApWj4Wy8tzlBblZE+jqQ&#10;Ky1sgUAV52dKgo89iQEO+NjrYG60QORWHxtzA8lHYvd8fchIjiXE2wEna8kKbo7kxAdRlxtLaUog&#10;GZFuuDlZ4B8bjUNEJDpmFixZpIeR2D9zW1tCsysJTq8no2opA9NnJEPdYmj3RXZffsgVSYH35JNd&#10;e/yevVfUYoj3GZq8Tv3oDJXit6OKGwlKKSY9p4z4jGzC0zMJTJJ8VVJP+/pDlC/dS1HvGEkSIN3C&#10;UgiIyyGmqJWAjGYSyzoo7V1FVv0QkRnlhOfUiU3YQvuW/VQt30zhyDZCS4dIaxhh58V7HL79jnN3&#10;XnL7t09MX3tAc00z8famAtQ83IzVMgNLJI+aURRoJ/ZFWnW1Racc1SDaYqX+HjZEOFnibqLU6ntM&#10;JUdFR4RSWl6Ku68fFpI5Lc3NiJacZmtnjZuXO2Xl5cSKrY13l7yREUZ3ZgJ1cSHUxrsznB0o9i+J&#10;mdY8dncWsKujkGlRrR0NCihRpfI0Vtfmskryz3BFKp1ZAlN0ABnermJBzbE3MsBk8UIMFs7HaNFC&#10;zJcsxFkaxdRAD/rFJq6oShf1KmZLZ5lkqTLGGnNYLmDWxvvRI3/bscZ8xuq/TlFZJzlutbyXZQVR&#10;VEl2jHNYLPDMwUXvOyzm/RWHRX8lxOx7oiy/x1+soKfptwSa/0CWhx5VEeaiwk6icna0xRvSnWUh&#10;4FtpyqX2KE6ODSAtPQnfuBRsQ6KIEBDyGvvJqO4jobAeT/n7u0YkYi1ZNCA2hVaxhp1N1eRnZ0gD&#10;5Cmg2uNprSYkmuHiaKcN3Pb388fX04vCqiqOPHwsMP3J+QdqMPYbfhVQnkmde/npC+++/KGB9buo&#10;0x9S7rxVw+de84vUgZuv3nP60Vsmrj7hwO1nXHj0ipP33orbukFZ+wDNS1fxTZSz/myslyk+DsYE&#10;u0um8hX/K2E72lv1/FkQ6mKCm80izPTmYyB/DGVRvN0cyJc/dE5qFOF+TvjKbV/5cFG+8oaTgylP&#10;DyUvIZCly4dEGh8xuuc0rrGpLFqipw1nMrOywUeUKiClHL/kMop6VtG4fjuNY7vYf+upkP8bp+98&#10;4LIkxzP3HnPi3gtW7JmlrH8NBe3tVHYPU9uzgeK6PsLiYrCU1t/CzRPvhBQBqZ3Ysi5iyxuIyCvB&#10;OTgB95A4/BIy8Y7NJia3hvCCZnxSKvGLycHaOx6XyGwCs8pxTczFIToNV/8kkoqb2XTqKttP/Mr+&#10;a/LFPXzJxnM3aajtIdHZQirIXAn4X9edT1PWL1iyVJRAFedBY7wXdTGeVErDUhTiRI6/IwkuFvhY&#10;GGElLavxovm4ODnj4OyOiZU9Di4uWDtaYevqQEh4OAP9XbRUFpPp50qP5NMVlTnUJYdTIZZwMD2A&#10;LaJEu1rz2avGAnaWsLM5n41y33LJTCsqsllRU8CgwNWTH0+1mlDnZI27uSmhAcFYSZ410NUXx7AQ&#10;/cXzmf/jD3z/r+/QXTAXbwu1q4c3y8vUPsh5bGwpYEOjHJtyGSlLkmwWy1pRKzVUaYsasS5QaYoo&#10;drQx1o1k5yUEW8wVa/wtdov+IYr1F1H0fxFm8T2h5t/iJ1D5GAtYJt+S5LqY+nh7ejOdRYHNaU82&#10;oS9dGpEofbGIBkQGOhEf5Yebrzv69lZEJ4RTWlNPblUX6XVDxDWMkt62mszmIZJblrF02ykmD8yy&#10;YtNeKsqKBVpHgpxNsbY0+7rvlKs77m6uuMlx2aYJrr6FK0LRNVGqay/fc/HpO66++sx9ydZPPvyh&#10;9e6puXlKua6/fMf2i3fY/8szaVjvsfTgeYYOXebQ7Zdcf/GW2wLk3fd/cEIa/9Y120WpnHVm47yl&#10;pVLL7wbZEuNhQqyHkcCkR7DYHDU8SW1lY7Dwe/TmzcXV2ozM+BAq8hLJiA8mzN8VL1db3EVqvRwl&#10;g4llTI/xorIgm9MS+vff+MiGo7+Q0zWKga2r/EF1xRIa4Sn+NjIzH+/wZILisgnNqiS0oJXRAxeZ&#10;uvqIXbP3OSUwnRDA1Mze9YevkNXcR2xhNcWtw+Q0rCK9tpf4/FyCohOwcfNGx8oBh6BovBOz8YzP&#10;wl0A8YxIwdUnEpeIeMILyyntW0lcdS+WgQlYOPti6x4mzw2U9+bIYmsbTKWCu8m5vEPCqRwcZu3O&#10;Y6w7eIUV+89RsWo7mXmVpHpais1ZgJ/Yjiixfrm+1lRKnmqIdpMc5K1NRmxWS2TLsUZtbB3jQZUA&#10;VhLqQbq3I4E2Ztgb6mOpry+NlRqQbIaNWGs7GxtigqOoLy6kKSuRYm8nGkLcWS75pSUrnLIQTwbS&#10;gxgTq6bWAVRzq6a0aRm5rChSGwzEMFqaxTKBcKA4ifbUMEqDPMkI9KQ8P5vahkacfPywsTDHw94W&#10;a1FPa/lbLFmsy7x5i/n2b3/DTneBNAJOkpUSRYkyWS/nVmVdQzYr1SYJdVmMC3Bbm9WqthlsErA2&#10;1qXJawdTLNk81mYBQeYCqNEPuC7+K16GfxX791dCTf5BqOk/CZTia/Q3fIz+rq2q1JxoS1eGHS2J&#10;xvRlWNObZEJluMQJT2uCfZ1wd7eX/G1MTIgHTWVFVNa1USyNcN2aKa1ObD/7C107DjOy7yeOzT5l&#10;WsCqah8k1s8TX2cb3F0ccHHxwMPDU1MsV093+jbt4NCtF/z84gvPxPapzgc1vvSqKNHd93/y6N0X&#10;HkmWeqzK5z+5+vy91OOnXHz1iYuSp6av3mf00EU5xxMeffrz33P+1MwI2HHiIt/EeOrOZoWZide2&#10;IS/SlhS1+4cE8RBnAwKlFQ4SqFytFmMqSqXGo6XKHzY7xp+MGD8SInzx83LEwc5MKoS0tFaWuDqa&#10;E+zjRFVZObsuPJC8dJ2WddOkixc2tPdBZ/4iLC2NsPdwxc7LG99okfiEdKw8Q7H0iiCnZRWD0+fp&#10;njrK8mNXWHXqHn1Tl2hbt4+YwiaCUstpXrWTisFNlIuNaxOFy2nsIyoxDTPJJAtNzDF19cY+IIao&#10;zApCkyQDlTSx/uApTj18wZmHrxmZOYNvZjk+cRnUDm0io64La19/eQ/uhKaIgkbH4OzpRmRqCsWd&#10;A1JGxcsPkdOxipq2AdL87PExnEuItSExLsbahd7KEHuaxfo1J3jSLNmnMyOADgnwjQlq8Uxf2lL9&#10;6Ez11yYqNoqKl0b4kCkNUlaANyne7mSHytHPi3R5H4WhAdRE+lIX6EZjiBt9OeFa7qmKctN2UdxY&#10;ncrO9iJ2dZcz2V6iWbHB3Cj6smPFjuWztjpPLGMkdaFedCTK/eX5jPZ309TaIi2/P9bWRgT6e2Fl&#10;YSJ/C32cXZ1JThXVtrbmX3/5b6yXzKU4ypulxdGifIlaNltXL3mqMYutavJkWyE7xH5OSJbbXJ+h&#10;rROo1KozxYc8TxNCzOdoq3Kpi8DRVj8QbfEvKd9qx1ir74i1/o5w838QYf530lzm0JRgQVuyqFWK&#10;Cb3pppIlrfHzccTDxVLqlLHkd4kigY5UijMqKa0gr20p609e5WeREzU9aN9N1bl0iZ2nbrN9z3nq&#10;5ff+QWH4u7sRFuCFj78nIYF+hHq74OnuQFpZJct2H+Hik3fcfyPnePaWy0/VrIgPkpf+4MknyVoC&#10;2oXn4pZe/a71CJ9/9Ian4glffPid6/L43Zd/5cjtx7wUNVMwSQDT/nv/zTu+ifXRm82LNJOQpxa+&#10;tCEr2IZgRwP8HXTxt1cDaw1xsV6EnbkasmQiSmZNUrBUOLF93i5WONhLJZacZWFhhoX4V1Np/dQI&#10;i5jYBNpX76B93U4KmrsIFFVyEhtmbql6DSVfWVgQXyCZ4PwsG0/+RHJpHVZe/oRnVhOR34p/XhXJ&#10;bcuoG5umdnSC/KZhwrKryWpdSePaQ9Qv282GA1dZffAa5YMbiE5KxcnJhvm6c1kgGSEiq4zqvjFK&#10;u1czdnRWGxOori1ItuTAjSfkL9tI+8RJhvf8QsnIJMEFokB17awQmFfNHKB/5UoG126iVVq1hKoW&#10;8fTZ5LauoFxevyAyiEhrHRLcjEl0NyfLy1yb4dsY7UJTrCtd2tSQALrUDvLyc19WIAM5QVL8GcoL&#10;ZqQonP7cMIYKYxkpTZbKm8ryymz6CtLozU1jqCCdYVGc5RV5rCjLpicvjrp4HwHWR9u3arMoyJTY&#10;vsmOEm1W7rqqDHpyYkRdUllbl8/yUslSYsPrw3yoiw4jPyqUgsw08vLycfcSpbKzkIpq9LVIHnZ0&#10;cSUpOVlysRvGOouwFpsf52yuzVYeVNsnlcZ/HSIl6jTRVsBkWxFTYj/VUtTjApwCa2NtmrZ0dWW4&#10;q1i8eZjP/wv2S/6Jn+G3RFnNIc5uHgm2P5LlvIAMh3lkyDHNfh5JAluW/Xe0x5jTlWxKb4ZY6SQ3&#10;fAUCf2lwbAQoU5PFhLkbky5qn5gYQ0pdB+MX7/KzSMTPT99z5skHxs7eomfLAZZvmKamvgMXH38i&#10;fT0oSAiSqBJGRVa0thF4qJs1AZ7+ZNa3sPniLDdeS0568Ynzj18LRO/4SeD5SbL84V9fsvP6M/be&#10;esWkWL+f33xEnKGWsV6Jgp27+4qjdx7zRG4rqP6Q3ymsVC/hN+Gui2Zj3RcITCZUJ7uSE26ndacH&#10;uYpFU1M/bHXxtF+CveQHewHLw9aQAFcbAtwdsbc0wcxYcpKhHuZmJliYmWJibISRhGFrW3v8YnMI&#10;SSvEISBcgn8/60Suh7bvxz42CbuISE7d+EXzrHflPysPnMUjNQ+n0BhcgkK15aWsvTwIycwiraJB&#10;208orbKN2pEJMupXUdG9gbH9l1m64wzNyzdSIH67qrmV5CKxlAmJlPWto375lLYj38T5X7gprdpv&#10;H//g2evfOXX3GUMHztC3e5bOzedpXDVFakMbwwLUoZtvOff0k4TSL1x58pkt524ItMuJLsyTPLeS&#10;7JpBymIl30Q4kx9qQ7KbNEgCVaXY54YoZzpFpYZywqTFDaA7zV8qZRDD+aGMFkVIoA9lRXEEq8uj&#10;WV0RJ5kkTUJ/ulTWXMku+ayuymG0LIuVAtPy+mKWNZXLsYx2NX4v1kfOFaYtsqnWjFBATXaUaaMc&#10;VpWn05+fxGi5UhQ5T40AWZJEb1YMdXHBZPu7E6bWypOGz87EGAtDY+zkZ2v5mxksMsDSwAI3Kyt8&#10;5O+ZKKpZGB5EQaA7NVGedKapVXSjJWclsaFelEotQd1axG5Rq+m2fLaJgm2uFQso2WqVqFVzSjAR&#10;ks9N5/0Dk3liJ9XiQYv+Ipbvn0QKQKl2P5LvsURU3YWRrGBGM4PojHSkNcyS3mRbaYAcKcqIICIt&#10;j9i0DGkE3KSOLSLEdQmpwZZavEgQtRo68BMn7r/n/IO3TF9+KG7mNNnSCFc2dVKQl4e3hwupEd60&#10;SCPUr+ypvLfqFA8By5ucmERySipoXrdO4sUT7kj9u/Dsnfzd32mDrbcLsN17TlM5tpvaDfvpnjzC&#10;1XcCldTV34UcNcLiioC8+9p9Lrx8w5Pf/9DuU3Cpbvlvgu3nzUa56pAub7gy1ZvsMFtivcQeuKpd&#10;wRfh56hGrOvhYLEAc5OFGBvrYKIvgEkAtBSATCQjmekbYGVigrncNtTTZ9GC+dp+Py5u/ugbWUmL&#10;6E7nmhmO3/vCSfkiurftYdORE9obeS2B8M5vn6UyP6K4awjHAA/MnaQFdbEjIC6cIAHEOSACR1/J&#10;YGlFJOQ3k1TYSPvKtUycucrI1gP0rV7N9IkzHLv9jjWHL1K1cpzyoR3ktawlv3kpGw/PcvnlB379&#10;8EFapVccuX6HkQOnqdt8hNyOzWQ29JHW2MzA1HE2n7zHkVu/yR/rHQevvWLbaWkBN2yhZ+tWjt95&#10;zuiOXVQk+NMndis/1IVkVxNyvM2plmCs7F+PWL0+dU1Jitq7d4W03mvKYlhbHqeNhlgvrf768njG&#10;KtXCmclsqE3RMsnGmmx5XBarlEKVZDNSkctSsXKtuUlURPnTIedbXR6j7VGlVjra2VmmjRxXUK2p&#10;zBK1S2e0Kou1AufaxhxWVqZp16X68yLpSQ2lJyWSxsQI8sP9SBbIIt0k/0pLHu/jLHbWncqEKBrS&#10;YujISWKgKJ2u3ARaM2PpkAo+mBsp6pfERrGZ2+T8k82F7GoVlyFWcEJA+wpVGuvls/TnR5DhbY27&#10;gdSB+d9ivvAfWC78Gw6L/ocAw7+R5jifrhQvbRGZjTUpbK0RKytqN1YaLQ2RK93Z7jTUVpBU2UFU&#10;RiFBUZKHXS3JDreW/OVEfoQ9UekCxdI1bDh/i5mfn7F0109ktq/FN6WI8Ph4Ac+PKH830uN8aZLv&#10;YE1HEcvrUhmoks/SkkNPRyvt0ojWN3ew9fQlbRWuW28+c+31R84++I2dl+8xePAnajbsIqtvE0XL&#10;x9l/9z6Pf/+i9Q7eE8DO33sn+f8Cyw6f4vyz33gqCqWgU+Wb/AjD2fJEawqjralJEpLD7cW/WhDu&#10;Zyxg6RHqYyySaajlKl39ucxf9CNz5n6Lnu4iCbzGmBvoYLx4AcZ6izHWl8csnM/C+XMwNpcW0dqO&#10;xYsWimo50r1qB4evv2Xi1H1tqvJDefXXIphqPYnbIr+7Lt+lrGcEryBHrBznCjgFtEsYLe9ciV9i&#10;BhZ2ThKyg3AKiCJVrNqanUcYO3SNpdsOsOv0ae59+CxfyGs2nfqZdSd+pnlsD8kVbVR2j7Bj9g4P&#10;3n/hufjhi/efsOHoBWol59Wu30P/zqOUDa0lMLeSwoG1jOw+zbicY/LcdcaPX9VGW/Rsm+Tgzbs8&#10;ly9s+9QOOvNiWSGKoKBKdTOl0M+KunBHOuI96Uny0cpgeiArcyNYLy3llopktlalsV0qnyrjUpk2&#10;ViayuTqZTdLCr68WhamSXCJwrK7KFVXIZqg0k87ceKqjvKgOdxPrGMqaqniBKEtTqZ1qf6lutfJR&#10;idZ5sLxcLKQ6R10eq0SpVpSnMKp2s1er3xbFfl2bvT5boMxgWUUKS8tSWFaZwXBlOssF6LWNBWxW&#10;U+ZFgTY0qY6JPFZW5zJaIcopj1tTrbrRVY4S29eYx5RajlrOp0ZzbKuVXCVQKbCGCqLJlszpYTQf&#10;B725WC/6VtvU2lbsYITp99SKoo8WxrBGGphV0rioRmasJJptVTFyjKA9P4z6lhZtp4/C1mFSK+qI&#10;iAulMs1TW1W4JcuXnOwoytoaaV6znebx07RuO0dS3VI8QtVui85EhniREumjTShtLYxgpDmb0cZU&#10;xtqT2bF2kNHR5fR297Ny4w52nLrCladKbSQPvRM7Kfng2O0XHLn/mtMP33Hk5nN6tx+hafNe9tx4&#10;wJWXb7ny4h0nRSHXH7/B4NQJpi/d5rJYRzXA9oX4wG9qU2xmOwo9KY23lUxlJ/bPisI0N4pzvIkL&#10;sSQiyJxIb1PcbHTRWayA+o45875n0cK5X9fvM9HFcIkOS8SH66mBs4sWCFQ/oqO3EAOxhUYGCyVD&#10;mciX08yGYzcY2nuBbVLJVcvw6ssfvBL6r7/+jcG9pwnJLychJ5G+ZZ2M7d5H14a91A2sJq6ogqCY&#10;FOKySvEOTyAxu5Dq3lUC3S5mpPI/fv+BNwLnw7eqS/QPbr77k30/P6CkdyVNq7Zx6NfX3Hr7Jzck&#10;lO6VL6Z5bIbE+iFRplMcvvVRWqubtG2aomx4gsrlW6lbu5nB6YNsPHWV3l0HKF+zhnMPf9Okfe3y&#10;5aysK2RlYzHZgU6kif0r9remUexgR5w7XQleYmN8GckMYbWoxIZitUN8CturBSjJQqpMSCXcXJXC&#10;lurUrxdrRVXWSy5aU5Eh1i+T4cJUUYhIamO9qQx1pinGU9RCABUAt6vtdDpKBahqpnuqBbBSNosy&#10;rZFzrJLnj0nFHxPg19dkaivdrpXXVmVMXktln61NmZKJxMK157NTyo72AnZ0FDAhx4n2QrbLfVvl&#10;NbZKbhpvLWFz89eytbmYHXJ7ul1eu6VQg2pSGx4l5xT13CSfR72GmhJSEu5OoLUezvpzcDGYi6vB&#10;DwSYiO3zMqE1TlRK3utG7b2oVXizGJcGZktxOONKraQRqmlopnF4M13r99GwbBtljZ1UixIvrYpm&#10;ZX08rdIY1dQWaUse5HWtIa19NRHFLYTEpxAS4EVqdCD5iYFUZYTQmB9Jtzxe7T6ztkO+//EtLB9d&#10;SUdrLZsmpth17CLn7zzioUSDB29+51eJB1fFCl6ScvX5R21dyc0nrhHfNELzlj0cvvOUc0/ecuzO&#10;C849es/pX1+x79Idfrr/gucC1ds/RKlqUy1n2wqcKY63ojzRkUyR2ZwUF0rzPIkOMiHQ14hIPwvJ&#10;UvosWSJKtWAO8+ZJmfsjBgKRlbE+5qZmGBgbo6u7BIPFOiwW4OYvnIP+YslaRuLbDUyxcgkgq26A&#10;ou41tI7PcPjha26/hp8fvmfX9V/JHlhHcX8/s3du8lJU5cr9Zwxv3UNFZy8plTVkVnaRXNiEb3ic&#10;gBWtda2P7TvJI3msGlCiFnn5ImCJm9RWtb305DXL9p6ha8dxTssHPnP3Nw79/ISdYhk2Hv6JNftP&#10;M3HuNmv3/8y2M7eZuf6Y+jUHSKhfSvHgelbsm2XL2cd07TxFxdgEx+T93nr0gu6GejZ11jEsipLu&#10;bUuahynFATY0RrrQGu1GR6wnA6mBLM8OZ02B2LXiBMZFRSaktd9WncVEjYR9KVvFqo2LsmyW+zfL&#10;caMc15WnsbIkmYHsaFrifKgNd6YuwlVspRcDWRHagNZJsV071Daj2nR3tfBlMdsk52wSdVpbkSZ2&#10;Mlcqa6Hkrny2qCXPRHHUSkjajon1qVIEcDlur0sWhUkS+5YiRXJafZo8NpNtTdlMaOAWa2ur71T7&#10;BbeVMaG22mlRHRTqulghOwVkTalq5TnSSGwSoNRIjtGyRGrkvUc4GOJjMp9Ai0VE2qplyiReBFlr&#10;+xpPyHnHNbBz2Svw7lXrxNeIiohyDZfEU1ZRQd3SMfq3HqN74zHaJPM2tPfSLg3FsvooBuW9t5Rl&#10;UFiYTrY8NiSzkEDJ7gmqMyk1jtLUSOrzYmiU718tztlYGMmIWL+R5izG1m6gv62JGrGpA/19bNt1&#10;hJM3ftUu/j6Qhv7Bm088+/x1RWQ1HvDWiw+cuP2c2tVTdO84ylFRsHNP3nPt+QceffyTh+//4Nzt&#10;J5LTH0vD/VFb/eub0njD2fpsO4oTbSiKcSRBAEoMtyM93oYgb7F9zkvwdzUWqIw01VkgUM2fP5cF&#10;AtbCuT9gtGQhpqammFhYoG+gJ1AtQl9nPvPmKzUTtdLVEyWT+yV3GVna4h0STXRBBR1TB5m5LZnl&#10;zK+0bj5I9YpxLj95ogHyToi/8/wN4wdPUii+NyI7V5ue4RWZhWdQGAl55WQ39XPo2i/aWC3tn3qi&#10;2Em12t+rL79zQQDYeOYXOqd+YmL2gUj0r2yQHHXk+iNOPvzM5GU1O/QWm0WNdszeZ/z8PdYd+5ml&#10;O8XubTnA0PYTdG06Ru2qaeo3TrN29hZjU7tpKRSr013P0lL5g3qrKQ+mFIlS1QsALVGiVPG+LJVw&#10;vyIngrUFYruKEthSKtmhPF0sjrSUCiqxUtul8v+nKMi2iFJtkrKyMJ7ulEBa1DWvSFdalIWJ9xGo&#10;wrXcpfanmmwVqLrU+nwVolxFbFc7dUiLv17gHVPgipWbbFL7TRX+e5VbtfNiHtulUk00imKKSkzK&#10;47fXy/tp/M8mCJKT2ouYEeWbkaymbbEj59eWme6okPOJUsl5dwpcO1sk0zXmMtUgz9XsX7oobrJA&#10;nchISSyNyf4kiS0OMZ9PjI2ONi6wO9mbpig3tsk5963sYHpAzt1dxOGeSg6pRUEF5Bk5j1pPvig/&#10;jcKWdmqG19Oyejc1yyYoaB4gNy+djnLJd/IZljVk0VyeRHZ2PKGx0fir2cAJ8tpim9vLM6jOiaIi&#10;PYikCA/KU71F5SJY01fNmqUDtBZnkaX2W5ZstfPQOQ5dusWNVx8kIvzB3d8+8FSixKvf/+D5xy+8&#10;+PQH995+YezwBZbuPsmpB2/E/n3ULhKrqUrqIvGvYv2uPn3NjZfveK6gygoxmS2MkxY31ELboSPS&#10;VZdwL33CBCgPR31M1ZY6lktwNNfHxGiJQPUjCxcJVEqNxAbq6Uh+MtCVxxlhKEdDUS8DHQXfD8yZ&#10;/w8WLJaMtWAuhvo6uPh4UdrcSceqTZQtX0/l+h1Ur54ksaaf5dOHeaQ8qZQHQvylRy9Zs+804TnV&#10;WHp54hqZintoPIHR8WTW9ssXvZ2Lj19qPS5/SkhU47QUVPJ07r//KB/+FeuOXienZytlK/ZQt0ms&#10;5IZJ9t98xpbzT1i6/wobxE+vP3Wd4QOzLNt3QazhS8ZFtYamj9K1ZZoVMyfYKPZg5aHTjF24QU9X&#10;F90ZUawWizUklb801I0ML7F/olS1oU4ClYfkqUCG08NYlRvD+iIJ4yUKqAx2iDJN1uYx3VAglVFC&#10;vlT66UZp8eXn7bU5olhprBGrOCS2sT3Jizaxki2x7qjtd9oSJaNlhTEm0Kixfmrnw13dNUx3VoqV&#10;KxEFUbvUZ4taqHXYRWnkvJNi16aVTRMVU2Wn2LWpZlVymBIV2y2/n2krZbcoz77OKg6KlTzYV8fB&#10;3kb2dzewt6tWoKqSo1R4Oe5uFdun3q+8bwXWVJOctyFHU6pxUSl1QXp1mbz/ggga5f3mB9mT4mJA&#10;quNiqkJs5fuxpyM1iCNjSzm9fSUHVzWyp6+EQ/K6h/prOdRZxKGWryvhZsYGEpwYS7qaJt82Snpd&#10;H7EltaJEadQWJtEur9NVGklLcTRJUd4EB7jj7+dKblokg6KilTnRJIZ5ki0QJ0d705wXzLrOTKZ3&#10;bGRi20aW93dTWVTM0k2bOXXrGQev3OPk7af/XmZcwHr9kWdquJJUK1W/VGfaT/deMnH6CsduPdSm&#10;idx990lUSi1JroY2/clzed5DUTu1Rso38SHus+nRXkR7mxPvZUSavxGxPrp42+viYCGQiCd2tNDH&#10;1kwfM1NlAeejozNPoJqDzqI5YgHnYqy/SJtKb6ingJrPYqViAt+Pc//FP3/4nnk6esQm5zG8ZS9b&#10;Tlxn98XHbDxyk+zONXillOMVVUjf5hnO3v/AhSfvOPPwCTsu3qRocCNOUTl4RyfhqHZ1cPPCztsX&#10;99hiKoYmOfdYDYT8k88SDpVCff7zi7ZS0gUJkmtOXaN27QxJ1f1E5lfhkVlOYusKJi894fDNl2w4&#10;MUv7jiOkdW0hq3cjHTsOsubwVRrWS4YS1Wwfn2L83E12XnrAheefmBUf3VdTS39igJYb1DyisjBn&#10;Mr0tBCpbakIcaRWo+pIDWZYprWJeHBuLUyRPCVDVOUzXFbBbctieljL2tpaxRyqpAmuqQXJNvdjB&#10;aslEBVH0p/nTlawu2nqLQknrHuepbRTXL63uRslfauEXtSnBTE8tU9LqK9XaIdBsF9um1GqzlAk5&#10;p9oZcbpZXlN+N9OijgqkAnndIvYIUHubS9nfXsH+jkqO9tVztL+Jo4OtUto53NfB/q5mUa06DagD&#10;8jp7//N+FbCiflOiVMr+bZdMtaVKoBKlUlNOhvLCNajKRbnLg+3EvjpQrXaRjPZkkzz/6NgIp7au&#10;4Ni6dg6N1AhUVRwZqONIbwVHOktEjdNJDXbHPTgA/8RUojJKCM0owicpnZC4BNIToinLjqS1JJSm&#10;wijSIrwI8XUgPNCF+sJYljblUJIRIbAFUC0NUX1xEssa05haJ5/txEkOnDjBqbMXOXjsEjMXrnD6&#10;7kvO3n0lx+eckrx09sELfnn9mcdigT5KQ/271CnVUD96/zu/vHovuekPXv7+hYefPgtYH3gmavVK&#10;6uBLUbVHomqXRK2+qeoYmC2pqiXEx4UYLwuygiyJdRdlEj9sY7IYc7F8LrYm2NtbYGllKmAZsETU&#10;Z/GieWLtvo4f0xHV0pWjod5CKQtYLEAtni9gzfuR7wQsS1s78mtGGNh2hi3HLrPrwmNW77tFo/jU&#10;wKQcPPzly6oZpG3TDG3b91CzeZqkjuV4ZlaTUN1DWH4rjmHJLLS0wcDWGY/wNHIaRth2/i4nHv3G&#10;4w+/i+VDWpp3nH36hpWnfyGmcy2e2dV4xaXjLpbR1N2fjKalTF1+IaA8Zu3RixQs34J1fKGAm0Vc&#10;YxcVK7fRMX5I3tc4Teu30rrjJAN7L2orMF26dZf2wkK6Enzpzw3X5kwVCkwZXv+eRxXiRFu0h1i/&#10;QFblRLKuII5NolITlVlM1+YzU18oUAlMLdLyt4sCtJWzu0W1/pKRpHXeUiktfUE4w5kBDIhV6knw&#10;pl2yVGOkG43R7gxmBLOlJlVUSu0+X6Wtea46KdToBmUJdwo8k81SyRszxfJlMSXqtUtdT1IQqVVu&#10;pcyIbdvbWs6B9koOtldzoKNW7FcjR/paRS3aODLUrkF1RH4+1N3E/rY6DrQJVKJoe+W5M6ICu6VM&#10;i9JNSUMwWSvWrzqdzTVprBelWlUSx2BuGA3SGGjX7SLsGcgM1rr3NwmUe5e2aas7ndk4zOG1Xewd&#10;ruOoWD9VDoj6HugoYVVZDOnRPkRn5OKbUoB3VCyholqRaanEpadRWpJNe20a7RXRAk046ZE+BPg4&#10;4+vrQmFaEG2S6SrzEqjIjWNAbOJq1RGzqp3LP53i9KnzHD12kp/vPRWb95HrT38TmJ5w/tFrrgsw&#10;1yRy/CQO5/rLjwLO13yujVSX/72RwK46IbS75H/v5P5nEjNU7nr6Hl59/INbLz+x59YjvuldNT1b&#10;1zZEWIg/oZ7WxHiYEyy2z9ZwDtami7E11cXFxhgHAcvaygQbSxNRpSWiUDpSFqO7aBFLBCqdBd+j&#10;q/MjRgKVkSiXkdhAQ315nIkeTi5O5FV2Utyxkm6prBOiIqv2XKB6ZIyE0koCotKkVSolpXGYNHmM&#10;f3ELJkHJJFT2Ub/8IEki/yG5hXhEJ2Lu4oOzdzix6ZVU9G2ge+cxdvz0KzsvP2Hz2V/pmDxFZOMy&#10;zPxTMbTxxtjWBSNbKxZYWFLQuYyRmUs0rpMMt2YnQZUN6Lr7oWNhw2JXT2Ia+mlcf5DKvk1SVlGx&#10;Yh0De45y/tknpg6fpC4jhY54P+2CaEtqoCiVmyiVnNfXippQRzrjvL5Clat6/VQHRZqoVLYG1F5R&#10;KVWh90uFPtAhdquzWlOJaWm9d4j9Uz2E64qiWJUfwnCGH30p3rTFumld9U0x7potHJfMMSMVT61J&#10;Ma2maEjIVx0XavtSdSF2plMqvRx3C1B7RMH2tpeyT4r2c1uxQKKAktfuEMsl9u5wT4MoRDOH+1ul&#10;tAlQHRwf6BDVauZgl6iUPHZ/m6jZ/wOqXQLVdF221vO3TXXVqx7M8kRWF8ewND+MpiQfaqOcaIi0&#10;o1MaiA3yvo+saOaQVO6Da7o4vn6Ag5KrZgZrxG5WisUsZpc0CLsk66nnJ4V5EJcQR3xKEoUlaVSL&#10;+tbIe+9f1snW8X4mxhoEmDRKEiOIDvHDwdUZG6ljEaHeJEX7EhEiOSo3ivViLyeXV3N4cjWzokon&#10;z1zk1IUL/PTrM27+9ru4HJgVZdp//T433/zOM7l9//Xv3Ba1UcvaKeunoFJYqUEKH8UFaWveSVE/&#10;qhEWT99/5pHYvqfyy9O3XzKy7wzflDYvmy2r7yIo2Ac/DwsCXU3xtTfA3mw+VqZLsBPb52Sph6O1&#10;EfZW+rjYGcrj7PFxs8dcLJ/O3B9YMv9bDBb/IECpHr8fNMUyM9QTCM2xdbDG3NyI0OhkkvIryaup&#10;p3V0AwOb9wpkI0TllRGSlE+u5Kqq4e3Ur91PSsMwvsnFZNcvJVZNw2geFBhOsXz3LJmNA9pwJhf3&#10;ENzDMjQLObz7AkN7LzEwfZqG8RnccooxsHPB2toeI0sLdIxNmGdiRkhmqdjGLfKcVUTX9GAbncZc&#10;E2O+X/g9f9VZgGNyFtEVvcQXNUopIrQwVzLfGFvEBnavWElTVrRYMi860wNZLarRLvYiy8eCfB9L&#10;LVP1SAs9LDZtdW6EWL8EUal0dkrGmRE7tk/s2D6xfQqmQ93VUpklR8hxRtRqsi6fraqbuSyWNYXh&#10;jGYH0C/hujHKUayTveQrL0ZywrUOgb3tAlVXhdhAtcBmoWb9tAVf2nLl/iKxbYXsE/XaLyAd6CgX&#10;OL6qooLjUGcNRwSWIz2iEP2NHB1oFlUSlRKlOtzXxrH+f0PVJwB0KegFqHb13HINKg2of2ep6doM&#10;JsWybqtKZpMAta4sjlXFUaJUgQKVJ00JbpIJnehO82MoO5CtTakcWt3Mic39HBvr48jKLm0lqN3q&#10;M4jy7KiMZ7dks6GcKOLcrYjytqcoLYxOyYB9YhM3TK1k9+Ft7Nm/iQN7N7B2tJW8pBAC/dywd3bG&#10;0t4BHx83fD3tSYoJol8asi3d5excVsKByRUcP3GM4+fPcP7WbVGnFxz7RTKUgHX3zReO35ac9Oqt&#10;1kH22yexeh/+4PHn37XBCSqvK8VSl2y+QvXv8jXC81Gix4tPv4uy/cmd374wrgbUxienzaZKC+zj&#10;Y4+3uyleolLutro4S7E2kyIW0MlcBw87tbCLIYGiZBEBTvjLB3e2Vos/LsBkyfdYGc3Dwni+BpWu&#10;zhyMDHSws7PEzsFGW8LM3tEZ/5AoImMTCYlNJzK1mJiMSuJyqonLqqS8ZSn1I9tETdZLQO0ipbSJ&#10;3OZhQnMrKRlcw7J9N6hcfozS0XG8U5IxsrAnOrWQ/vH9zMw+YM+lXzn6ywt2XXsguWgLbqHRmNs4&#10;Y2BpzyJ9cxYYmGHmInlMQHKOScIyOJoltt7M1VvMD0t+5B8L5qLv6YF7cg4h2TnEl+bgGhNDbEUT&#10;FdIIFDc0UB3vQWuSFyukAmxpy6ItL4RsPyvyJI+qTNUjwI0IcGvyIsX6CVRV4uVrsthdLxW+SdSq&#10;pYTDEvwP99RoRavwYot21uZK5UxjrCSGoXTJVAnyOrGuVATbUBpgrUG1qjBGrGIO+zrEQkplnxao&#10;tkm2GW+QLCV5alxa+Yk6UTKB62hPGSf7KjjeXyvgNAi8tRzsrpNjvQDVwLHBFo4vbZXSwTG1FLSo&#10;1OHedoGqU4rYv94WeaxYv64aTU33yWsptZuRTDYtQKkREDsF8O0CwbgaFVKRwNqKeJYVhtGV5qUt&#10;B92d6S850E/ui2Ig3ZfRHF+2d+QyM1LHzHAju+V9TatOlip570Vx7KlK0mxmZ3Ea8REu5Mv3XJsT&#10;QHNpHEPdDazZOMrEvi2cnj3H+ctX2LZtE+Wl8aTE+REV6ou/jycBvh5Eh/lSWZDEGlHtiYFiNg5I&#10;Y7Z7G9du3eP8z7c4f+eBdv3pzJ1nnBSFuvL4LddEme6+eaf1JCuL90As3Z03n/hNgFGbYqgdZNTe&#10;aO//bf+0f+pnoU3xpZbBe/flC2/l9oN3n/hGAJmNDfXE191G2zPKxVofZ8slONvpY22uh6XhAlwt&#10;FuPjYISXvSiOhw1+jqbyGLGF8lgH+Z2t0RzsTedjYajs3xzJWvMwNlqMhbUxJmZq1MVi7KyscRPr&#10;5uvpg5eHNx4eEkSDE4lKUENL8kguqKKodYRsyVAZBRUUN3aT1TaCb1o2SfUdVK/cSUr9cslebQQk&#10;p4qtcyenpIUOUbb1+28yJdbv0LWXrNt/hf7th4kqrsPQ3gsjM0d0jczQMTJmvoHahdwVax9/5piZ&#10;8f2ixczRXYSxuzP23gEYOrpgFRBOYedSOsYmaF2zmajCCpLrOqlo6qYoxJ6OlBDG1JSHpjRa84LJ&#10;8VWblymoHOiK9WQ4zV+UKlyUKpatYukmq6SiS/7YJ9lpr7T0+6Qi7Wsrk1L+vzsqtgtQW8oSBEip&#10;RJFOtKgVmCLdKQuwp8TPlvZ4tTZFvDa7d0bsnOri3i6AbhRYN8m5NwlYqit6jVSyLVWJktuyONlb&#10;zOllTRxfJsoz2CogtXOot0nrkDgx0iGlnVOj3fKYHo4PdctjVOnkiCjVYSmHRLn2d7ewX9Rtr1T2&#10;/0C1qzFbg0qpy1YBarPAMFaVwJoKqfy5QbSneNIuDYtavmysIlEsqrzP6hT5ToIEQPk+JOPtG6xn&#10;z9J6dveWCZgCaXkqJzrz2SGfq1/ea1t3LquX57FpZRoD7VE0VidQVpZOlyjrtt3b2bxjF+vXb6RP&#10;VL++KJGS9CiSo0MIDfKV4k1OaiTLRa039hewcU0fe0+fE5v3G7O/PufszfvadPhfX3/g6qMXHL7x&#10;kKN3f5NM9ZEXn7+I7VODrn/XRqOr9Sr+A9XTT/I7yVUKov9//9SyrQo6pW7fBDgYzIa4GOPnYIK7&#10;jQkOlgY42Ojj4WSGvbUhViY6uFrrye90cTRbjIulkbbvlL2ZnuStJVgYLMTa+EdRtDlYmizAUnKY&#10;mfFizE1Vb6EBRkb6mh20tDDF0cEdVwdX3F1ccHYVVfAJIywiTaxnLH4hMQTHZxGRUURKcTU966ZE&#10;hY7SsnIDMRWNRIpiRJbWEZFZiGtgGMbWdoQkpFK/dCPLp86y/tBFtp68Sv/W/dSMbCQ8vwpjRy/J&#10;dDYYmpmjKxbQwtGdhNxyojLKcfEPZ+6SBRhYi5oGRqAvAOpYWOGZmErtsh30bjnN+PEbNKzYSPXy&#10;TTT2r9amtw9lxbBSKsKy6gyaUoPJ9bES+2dBTZAdHapDQfLEyqwQ1kul2lISz0RFMrvEKu2Rir9X&#10;rJNSrV3/LhPVmQJTMhuLYqTSidWJcaUx3IlOgag5xo+KQBeqg520i8kqc+1ulJa+pYzplgo21xax&#10;sfY/W+/ksrEuS5v5u1ZgHiuNlLwTyxFprU8ONWlqdHy0j6PD3aJOXZwa6eHEaA8nV/RxakW/ANbL&#10;saFOjkuFVuXogOq4EKAEQgXVntYSsX5F7BZl/KpUaom09K8qVS4qVR7HarGuXam+Yvvc6c4K1kas&#10;b6nP1Lb0OdhfJY1HJvu6SzgiKnVmvdi/Nb3sW9rIlLz/vQLqkc5iVslrjW5ay5p1nWxZLxlxSrLW&#10;nkHGtq2msaeZKLVUc3EWVXXVtLe00lpfQ3NFJk0lKeQkRhEcHIyruI3YyCBtrZSlakmA7dvZ9dPP&#10;YvmeceLGPS48eK5dsFXd5BKVRbXeaQNjjwlwv6hRPgKGWvjlo8pUWifF1+n1yuI9//iJd3L/R4FM&#10;WcKviEmR/yvhUtDdfvOeb7yt5s1Ge+kR52tMmKeF5CbJUbaSnexNsJUsZWG8EEcrPQFrCVb6P2Ks&#10;I9lp0feiYAKTWEMrAcjMWCygocpgkqPMDLEw0ZfnGUjm0sdSMpm1jTG29uZiBx2wsXTE1toBSxs7&#10;bBw98A+IIVSsmL9XIF6e3qRkZdE6tIz108cZF9U5OHuPZVNH8M0uwVCylJ0oipWNo9hLE5w8fcmr&#10;69I6LCqXbqZ9bCflS9cSV96EU0iCgOeOmaWzKKYj+qJW3uGxhOdW4BqZiVtQLLoC+g9qMLBvhChS&#10;PT4pWfhk5lM5uo3mtftoXTdN15adTF+9w/T5n6nNjmcwPYy2glTKcxIoivASqJRSWVARYEub2JY+&#10;sWrLM4JYmxfOJrXyUXk8k5XJTIlVmhLVmlJLN4uqbClNZKwolrX5kazKDRWV8qcp1J6mcDXcyZeW&#10;aH9qQtXFZB82lyWxSxRtT2ORWMhKUawKNlYVsaGqQOBSFjBf2/haXZxdX57GsrwwVub5s60onH0C&#10;wcEesYEj3QLREKdHBzi1rJ8zKwc5sXJAA+vksm6ODbRwUnLWcSnH1LY7kvn291Szr7OSGdWdrl2b&#10;ytdGUkxKAzEh9k/1WI7J51OLzKwojqYp3p1WyYJD+WEsFyu7RR63Ry1DrXaBbM3j0FAVR1c0c2rD&#10;gOSqpV/3xKrN4nD7157K3vYKuoZ76BkoYdtEKbOXJ7n+8Gd+ef6Uc7fu0r16NWVNzSSlpRIZEqgt&#10;N1aUlUBNURpZiTEEBQXj7uVFREQAVVX5omiTHL7wM+fuPOHGk9ecFet36clL7r7+xFMh55mEpMdi&#10;9Wblvj3X7nJOrOCTTwoadX1KkPnz/0bnrUD16M1bAVFs4e9f16v4av4EJ3UQ0BR8ykaKUs2bzU+w&#10;IT3SmBC3xdpodGvJUGoDNHMTUSJRKkeBy9lSBx97PeLVNqIelmL3FmKrHme+GFMBy8hgkVg/Nd1+&#10;Cab6utoAW0s1t8rWUBTKGBdXWxwc7DE3sxUVsxHlssTaylZsoD/ePkGiWNG4u7vg4+FERUUZK8d3&#10;sXzyOL3rdtM4solwgcrARj3fXJTRGKMlulhZ2xMUnYFPdD6uEVm4RGXgFJWGiVcYi8ycMDS1l9dx&#10;xMzcgSXG+kRLVhqQDNa0YgvBaRnMkfOYeHoyMjnD7sv3GJg+QVbvKnJ6VlDQPUrVyEp2XbrKzQ9w&#10;4elbmlvqaE8NoaU8g4LcVHKivMkTlSoQC1jhb0NzmBO9cR4sEwu4KltsoqZWsUyItVNlm1YSGRcF&#10;Wy8t+aocqXzZavRFCCOZATSG2FLjb01TsBsNQa40h7uzPCdSKnKe5JoKjkq2ONjdyJ7OerY3V4lS&#10;FQpQkktay8RmlTLZXMqW2jyGcyO0867K9GFjQagG8j5RN9UBcXK4ixMrejizZoDTq/o4vbxL7mvT&#10;YDohOUddszrSW6dlvv0C1N52BUQJ080ClBrvp0GVpY0uV4OCN4jdVCPtlxVF0RDrIvbYk4GcYG0U&#10;+k7V/d9Txe62Ynl+HntEqfYPVnNibTcnxgbY01fOAbGvxzvLWCuq1lCXRo2oVktHBtMHVnLq6nXJ&#10;PE+lor/nmYSdu89fc3z2Op2DajdMH4JcrYjwciE2PIjI8GBCff0J9fMltziHrcfOcOPFW55+kDwk&#10;oKiOhmcfP2sQ3X31Thsn+uyT2Dq5fU2A2/nTTfbfesQvr9+LjfsK01dglAaJeok1fCi/U6Mtfvus&#10;tmnSSPr6GPXv349TQ+W+8XVYOFuY5EhyiAEe1j+InZuDoe58DPTno683X7NytuaiXgJRnrSgzYWx&#10;ZMV44ieW0dZiIVYClqnZAoyM54jVU2W+dlF4ic4CyVW6WIt1DJXMlp2dSWpGpsizP0YmVpiaiNI4&#10;OEq+8sHR0ZHgyHC8vD0wM9DB2dGe+LxSGlaO09C/ksKGDiIzsrF2ccNYoLKQYiDgGgkU9s6eOLh4&#10;az1Atk5qvXZ7lhiZo6NniqGRJSZGVhjoWWDqYEFV3wCDW07QNDpJUnU9dpHSmp44xQv5MtTYr5lL&#10;v1AkKuVf0EBIXhnN6zZy8eUHrjz/wtUXn1k/uYvy1GhaCtMpzEsnL9KHQn8rbZhSuRwbw+zpldZ6&#10;aaoPoxLSV0nlGisQxZIKt0kg2lgYwYaiSFEngSkrUIq/ACWVX1RtJDOQxmBbil2MKHOzpMrbls5o&#10;b9YVxrND7N2+dnU9p4UTYtMO9rWwp6deYCpnokmNqCgVyKR1rytmrDJHLGoEK7LDBWw/VmS4s1EA&#10;31maKha0SOu0ODrcKvavnTPLOzi5tJljAtIxAemo6kDpruJgVyUH1QVfAXV3ayG7Wr4q1H/KdjUx&#10;UY2wr1Gbf6ewVnLVUvlsbSne9KT70JsZxBaB6PCo2jdLbGR3pShRITNi8XZ1lXJIst6x1Z3s7ipg&#10;v5xvn0A7WJ9GW0c63V3pjCyrYvOu9ew+d4Tzd29x78UbXqkVjN9/4orYuOlDx6mvraQ4KYT0AHfc&#10;bE1xc7Yj3NuH0IAgmkeGOf9MVEfYUN3eCpH/rOP3Ueq+UhqVn9RQpDfyy3uvPrH74h22ClgXn78R&#10;G6e60dU/ebIGjzxXnnNPYHz8/jPv5Hm/a3er//znkf+GS/5942GzeDYx2IowD30cTedhsmQuOvN/&#10;YP6CH1m0aK5UyAWYGswT+6dPaVoYZWnBJIe5EexlJRbRADuxheaW32Jp+x0WtnPRM/4BK6nAHr5+&#10;mFhaisUzJStHckpDG219oyRm5WOkln9WUKkFOdzkS3GyIcjflegwH1G5eQKlvLaJESFpmVR3dJFf&#10;XU1sWhq2rq4YKKCMTbW1Aw2MjDA2tsBWdYI4mePv7YC7nEst7mlsaCzgmUgxRU9XfrazIre5k8KW&#10;1aSVdROUVUzh0lVcffeHNrr4hbRYakp1lWQ5q8h0nMPjqRxey8zPjwW2hxy+/piNR89TVFpJQUwk&#10;RcmR5Ie4URpiR2mQDWUBlpKH7OmOd2Mg2YuRNB+WZ/qzWqBZlxvCWlGj1VKWZ0iIT/NlOM1PQPJn&#10;NCuIFZLBVCdFR6QLxa4mZIv9zrEzpD7QiTX5cUzW5kqOKWJnbZnAVcPejmp2SkXcXC05qiKDTZVZ&#10;YsPSWF+UwnBmFP2pYj8LothWGcu6/ABWyXvZnB/BtNjOvY35onZVokY1nOyr5UR3NUcFoKNS8Y90&#10;lXFYKv2BTlGUjhLJUoVMNwlIokw71HhByUWqTNSmsVlgUtNWxuSoJicOFkZqK+kO5QazrDhe23Hk&#10;wDK1uVwbM11VTIp1nBKLN9NdxrHRZg04da4Zsa1qTlhXXSJdrfH0diQxtLSUtduaOHFpnFsPjnH3&#10;6Q0e//acu88ecuHmLXYdOMiyoV66q/KoTAok0MUMRwsjPOxscHFxJ6+pndMPX/BEav577TrTV5hU&#10;794Xqf7KpimLpzYCVNefVOeEGm2+9ugVZq7+qg1BUqvUKgj/g8rHLwLVyzfadanPcucf/w+o1Izg&#10;//z7xslq0aynvaiD+VwsVc/dEqnQC79l7rzvmSdwLVr4I7pyW3VWxPg7EuVjT6inDZ5OxjjbCVSS&#10;wRycfsDG4Z/om/0NVz97BletpHVgOR7BEZjZmRMYHkplQx+jm/fSODBCZnmxlDK5PwY3Fxei/F1I&#10;ivInQy0XnRRDWEoCwdq+rmEExiZqE888fbzELpqJzdTDUE/spVo0RXKSiaGVZDkbHG3McHK0wtlJ&#10;Lfkl4OkZaktM6y5RQ6sMMHR0Jq60iryGTiLTRfUCQ8kZWMnJhx+R75Obj15z7P4zKjZsxyQwAhM3&#10;H1zismgY28Xw1HEGpw5Tum47MUVNpMdEUS4qUhjqSmW4I5WShSpCrGiKcpQM5EZfkrtAI9kqU5RC&#10;1Gh1VgArM/wYTvZhMNFLlMxXU6jlUjS4UvxYqiY3JviIBXSmSOx1ho0hGVYGtIa5s74ggfV5kl9y&#10;pTKXZrKpLJXhjBB65PFdMT60R3jSFulKT4woRZy8Zl6EAJXAdH0KW6viWZ0dyBpRxm3FscxUp7NP&#10;wDrUUswRyUlHmoo5LJX9gAB0QCr4obZC9raqi8eSc5pz2KEgqk9nm4CkuuzVbfXzZilj1WoD8GTW&#10;imKpJaD7leKKIq+pzWF6aQfbRVm3d9Yx0VjM1tpsDaz9fZWS41rZ11vN7vo8ZuT2UHkilfmSKcuk&#10;1IbRN5DG+GQuP53v486NDdz4dReXfj3FmasnmDq4k5VrR2mrr6ClNJuq7EgSJXt620skkfxuKPXD&#10;yT+UoZljXPlNspMQpGBSEKnN1DXE/g2AUptXv3/m15dvOXTtARtP3mTTiavsuXyLKwLQ409ftE4L&#10;1QOoMtaTd+81dVNQ/gcqlbu+jj1Vt7/++8bGbO6si7VkKZN5WBl8LxX1R/QELgWUmjulxvgtmv8d&#10;tqrnT/KRZgXNpJjrYW26CBfn+cQmmRMdZyBK9Xeq2xuZOXGL0Q2HKK5txNzRDisXB8oa2qntXMXa&#10;iQP8+vg5524+pGvNVqKkgsYFu5OTkcyKNdvYduAc20/NsnTbHm1tC2cfH1EzW+JiQohJShTlcxaF&#10;+romhpWJhdhTS8lZljhYWQngFtjYitUzN0JHVwedJYtYoivWVC32mZCGb2opfkkF2AaF8L2FOY4x&#10;adrqTQd+ec7M5Zus2HecuJYeFoklXWhuhbmLB56x6USVNhJe2YFfbiXuEfF4+AUSH+pPSbhaNFNt&#10;QuBATbgtrSpTxLsKVC4Mp0seyvISC+jHymx/AUkqvPxuaYavqFOAZJ4glmUEaFANCWz9Altfghft&#10;Ua40BMs5A50p8bQj38mU+mBn+uNF4RKDGUwIEUXzpi7AQeyiEy0hLjQHONIc5EhfnGS5vBjJOsli&#10;0dKYrEvVloPeVCwVXezlxvxwpkRVZmpEsWoztbKvPpuDTXkcEEXa15glSpbD7oZspiTjTIolm5Cy&#10;VaAaF1XaJseJhgy2Clyb5LxjUjaIFVwrgC2TnKgmKK6X2xvlvFOtkqfUjiFtVayrypWsl8+02NR9&#10;fdUcWlrPLsmJewXmjQJaebIfOdIY5Sc5U17sJ5kqmvFtmZw+XsK5E1WcPNHC9Ewb68bbaB+opbC8&#10;iNICsblNhXRVZpAV7UuYfFdq29ug8Ciy6tvI7l1Jz64j7Lv9lAtP3nNF8tVDUZmPQoSyg+q60tOP&#10;nyR3veHwzQcclPp48t4L9l69x/pjV1l9/DrHH7zioVI7efx7sYRPxH6+1brVlTp9peh/3/r/hcra&#10;5MdZF3VdykJ1UszDwnweevpzWLDgO+YLTDo6ApnODwLVIik66Ot8j/GSORgv/hEH60XExVuSWxRB&#10;qlQgVz9dChsr6B/bR9vwTrqWjRAcG4+Fgwu55dVkV9YyefQMvz7/yNmrD9h66BQ5leVEBvvQUNvM&#10;yIoZNk5fYPr0DdbvPs3A2DaS8rMIDg2huWOQ3jU75Bx12Dg7ajuQ21rbY2vvjLm1jaZOas0FtUKQ&#10;ta01hmIvTc3MRN0scPF0JjQlDTv/SCxcfVki9/2PfK459g6kd4/SMrGXmvVbyR5cQ3LTIBEl9STX&#10;tZJcWY99UBR6dh4Yy/MsXL0lt7lgaqOyoAdFEW7URqnBok40RjvSmehOl5S+FBcBx5N1BYFsKA7V&#10;bOCQ5KylkjVUWZYtFilLAEn1p18UqjdJjfXzoivOk/ZoD1oiXGmL8qA7wZ/mKE8q/Wyp8LWhIciJ&#10;5hCBTtSsI86HoYwwRrLC5LXCBdIo1pekMF6TLdkqS5thrKCYrEvRVGssL5R1OaJWpVFMqRVuq1I0&#10;uGZq0tlbJ4AJDDMC4rQ8b6fcr2CcqElim5StAuc2+Z0aV6jKVvl5s4JVwSUgrpHjivIkVpfLa0mW&#10;mu4pYe9gGUdGG0WR6tjaVKZtIHe4v1m7PSnWdaapSHJbFZ1pkcR52ZEU5klEiINEhRAKS8Pp6ZP3&#10;uTOJHdtj2LY1gTUbCqlpKyY5O5k0aYB7W6tYJTa2oyxFcm4oCSFeREgu37hrj4DyjoNX71C2dDXJ&#10;jT20rN3O2OFzHLh+j58ePuX+hw88+qyWI/sot1/I/Q+0VbbUzPHT915z+MZzlu44xuTJC9x++VrL&#10;YGq/s5cKqo9f/vciL//h6Ktq/d//vrEy/m7WyUIHFxs9HGwWSis/j8X6P7BwwT9ZuPBfYrfmSNj/&#10;ETuLBVgYzsNMb64EQ2ORWh283BeTmmpLZk4A4TF2OPvp4Z8YQNfadYxsnWT51q2U1DVh7+onWapI&#10;INnM/ss3OHT5PvuPXWZi30FSqmvw9PCSL7KYrhUb6Bvbzsb9pxjeso+armFyqspJyCqgqn0FufXD&#10;pBZX4xUQgIWlHba2Tri6eePg4IqJsVhD1etoYIiNvSN2zi7yOxfs7ezk9e3wCfbHyskJC0cXLOX+&#10;b/UX4BAWRppAlNY4RFx5Cwk1PVQMbGJ48hQD06coGxkjMCMPXUsb9NX6GwKqWjHKQBTSU2xriVR4&#10;BVVDjBOtCW70pnnTm+rJYJoHK3J92VwRwXhVjOSiMNYWR7O6NI4Bgapf8lOvWL5ugalb8pcqXYkC&#10;VKy7wKKOHvQqm5jhzzLJQkO5ahMAP7GXauVVX4ZyBKL/TJWX49qKJLFjOYyLndpSl8f2fw923Smq&#10;MtkggNQmi1pFig31Y31+IFsFrB0VknuqEpmqSmaXADIt2WhndSI7KgWkikS2StlcEcuWyjixe1K5&#10;1cTGxgytKMUaF5C0iY8KKlGqVWrIklhItXTZZKeoXW8ex1cISIPSkKoNwXsEsJ4GdrZUsKtN8ltv&#10;A2MVOWT5OBDjYU+0vzvR4VJPUiJJkc9dUOJN56A0FFvLOHh8LdPHdlLd2ytuJZX6yhLWDTUx0lxC&#10;l9jPhpwoksODKGms5+qz59qUDWX5fnn+kpbh1SSV1LJ+3ynOihL9dPsuF2/9wu1Hj3kgKvXL4zdc&#10;v/eU6w+ecevpO36+/4JrN3/l7NlznDl7njsC4TPJWG9Esd6+f88bsYCfRJpUL9/vonZ//iHS94fW&#10;Af+VKPn3jbP1ollnq8XYW4oSWc/HxGQOS/TUBMN/oqvzLyzN5kvw/wFr8znaikp+rmaEqaH2fg6k&#10;JNmQl+9Kc0s0yRmuNHZVMLlvN5dv3+KnX35mfP9Rypvb8AwOJbusgQ27zrPl0CU2HznP2I6DDKxe&#10;R2B6Dq5egUSkZpJe20pueyfVI6MUtPWRXFZBiOSp0LgE8msaScgtJTwuFR/fEHmvLtjaOONo74qL&#10;nSvmYgPVmu0efv64SV6y93LH2cMBKytTzC2NMLU0xsXXj5reFeS1DWIVGkpArliP4S3ULt1MSWsf&#10;GZWNFHQso2fzIbo27Kd6YIzoXDWO0JrFYjn1RAlNrcwlO1rgJ+pXEuVMnahUQ6wz7ckeAowfPake&#10;DGZ4s1Iq77baBKmMUqFVxZSKuLoimkFRC3WRtDXek5Z4d4HE/StUSQKM3FZDlPpSvBhK89Uy11iV&#10;ACN2bF11Bmsq01lZlshaUZmNoi4b67PYJLZtS3O+Njt3W0uJPLZAXkvtBJKt9dKpCYnbxLptLFVw&#10;B0vG8xXF8temr0+Ux7C9Ik4DbKI8jonKWAEqXoBKYKuo2xZ5v1sqY5ioTRQ4U9gugE40SL6SslWA&#10;2iKqtUFs4goBUe2uuHugWuARFepSI+MFKgHqxPIWZvrrmWirEOAq2CtgHRpoFUUrpzjSg2gvM1LE&#10;xmaGe5MbH0ZWShQZqcFk50awdF0PBy6cZu9PtxnacpDKjl7yCnPprC1neWuNlGJ6alOoSA0hNTqE&#10;DTsneCmVW+uZ+1MlH3j44hUbpHHfc0Ic0tM3vJas9PDur/x66waPHjzg2YvXPH7yglu/PuDmvSf8&#10;fOsOt65d5s7sKS4e28+Vixd48vwVL9+847eXT3n59AGvXjzl/duXvP/tCe9f3ufDy7t8eP2YPz79&#10;xpePr/jGx9lw1lWplIDl4WIglm4xpobzJeR/h/7if2Jm8C2Wxj/gYKuDj5sZ0YHWhHpZkiXWpLba&#10;j9JSaZ378xhZ3cGR8+d49RY+fIKnr99x6uovtI8uJzApSVSmjZalW2ns30Db8rWUdA4SV1AhlT8I&#10;T/9wCZcxmHuEYB0QiGt0HCXtA+Q21OMWEoipgz0+AoHa7d7TLwg7ezfsHNyxdXaTDKUuKNuK1bMQ&#10;K1nN1oNnaV25Fa/oGKwcrbCW7GVioo+u4WKyqxqoGt5GdEk73ukZhFVVULt2iprhTVT09BNdmE9s&#10;caXAtJragbXaheXAuGSMba0wtDDF1FZeR6ymnoUNPp4uFCmoYp1oSnClM1VAEMXuThH7l+bF6qJQ&#10;djaKxWrLZoe07hPSoq8oCRegvGmIdKc2zIMasXK1IWIdw9RICslGkW50xAhUiWr2cKCAGaVtR7ql&#10;IZeN1VmiDnmSV3LEeokSNZV87QBQXekC1FYBalwyizpOiLWakOeMqwmEAp8a3b5ZlGdDSbTku0BW&#10;ZHgxphSrLILtAtJ2UaRt5QJQRRTj8vPWyni2VakijUFVrCheElNNYiUbRfXUZ2lSnydbW4RGQaW2&#10;1Fkvr3NwtFkDa6KznG1dVezqb+DASKO2qffevjp299QKUE3s6qyhOtaXQHt9wtxNyAl3ojzWh8qk&#10;UCoz46nMS6ekOJeukWGWjU8yuHkXzUNrqKhvoLqqiLbKArrKcxgUm9tcFEdRUqB2Afini6d4/f4d&#10;f4gf0zoQRFH++PSep/evcvXSGe7cvsNvL54JCA95/+IOr57+wstnvwpcd7h65TKnTx3nzIlDXDy+&#10;h7Mzmzi+dZhDEyv5+fwRHt++xKMbZ7k7e5TrZ/Zw5+JBXtw+y293pc7fOcWLO6d58+ACbx9e4JsA&#10;D5NZPzdT/N0tCPO3w93eEGuTRWKl5mKk+x2Whv/CSRTMXa1Y62FJfJgNsSH2ZMT7UFriQmVNCNun&#10;N3Di8lmuPXrIs7cfBazPPBOoHr95w+kbt5g6eY6xmQNUdA+QVFhBemkVvskZWHiHY2PnLvbMC1t3&#10;NwysjVlgMo+Q5CSyyzuJziwgMDkGfVt7FuiZYGxmKaA4kl1YRUv/SsKS0zCxtmKJrq6cw41lW3ez&#10;YvonKvrHCc0sxMjKWqyrOYZGRhhZWGjrB8aWdcg5C/CNjiS+vJQqyVGFjX3kVdcSlpGOX0w88TkF&#10;xBSU4hefjLWAq9bgUHBa29hibmWLkSikp6dkqkixf/+Gqivdm6V5wZpS9Yn9WyNKMNWczoGeQnar&#10;RVZacllZGk2Jvw1xFvrEmhqRaGZEqrUpGQ7SIDhZUexmT4WXM40BHnRE+DIglWx5bjxj5VJ5y7NF&#10;8fLYXFUgkCigKiTnlLK9qVJa/UpRDYGqSW6LGmxrKdYWg9mohkEJjNvqcthak8EmqfxrCiJYkenD&#10;6hw/NhQGsaUs/CtYUsbLo9gicG1VyqqAqo6TbBbPrqYUplvS5fNkyOfIFqgytUZCDeRVUC0rS2Bj&#10;Yy7HVrYyM1TLxqXNbBsbZWxpB+Nd5QJSrShUFdOdFWxvLqU7LYogGx3cTBYS4mBMqho/GWRPldpt&#10;siiRtupsauWzFlcUU1pfQ11HK/Ut9ZSVFlCcnU5tQTItxQm0qB1mMqPJifOntymf25eO8NuTe/z+&#10;+YPknC9ClFD1XhTl0Sy3f9rH5TOHuHP9J7l9lc+PZ/nw4CJv783y9OZZbp3fz8npNRzbtpSzk8Mc&#10;39zJqS2tzO4a5pcTW7l7bpKfD2/gyoG1nNoxzOHNvdw5Nc7L6/t4enk3j2d38fDCFE8u7eKbCD/T&#10;2RAfM4K9rAnzsNW6zs1N52FkOBdzw+9xsf6RII8lBHmaiO+1Iz7GguhEK0KCrEhMsKJ3RQ3XxIfe&#10;V334b1/z+sPvUv7grQRBNZhDDad/+Q75/TuWz+zFPTkL95AY3H2DsHXwwNLOBTOp/MaiBLpGi9EV&#10;qMLjIgmKTCYkLo74jDTs3L1ZYmjEIh0dAsOjGR7bT2HTWoLjssTaWaOnq4e9sxeNAysY0GzbGoJF&#10;iQxsHNE1tkLf0AR9Uxvcw+MJzszBLyoS3+AgAsVapgtYWZLnsvPzCY2NwU3so3dwCE6e3ljY2GBq&#10;YoCFkS6WJkZYCNSW1g4YO9iiNhAvDPOlPs6VpiSBKsOHwdwQUSyBKt2DVUVhTDZnsb+3lF1qGE6H&#10;giqGTCdTIowNCdQzwGvBfIL0lhBpaUKcvE6imSkp8l2UOjlQ6yFqJg1FQ4gvPVFhjKQls7qwgJVF&#10;hYwW5LM8T86Xl82aonxWS6u+riRfoBP7V1cmOUcyh4C0vkrsWZUAKXCtq0hmvWS6MSlrCsNYJUq1&#10;vihQIAoVoKIlT8WzvVrZPgFM7N72ukQmpEwJULta0piWBmJnSyZT7bnsELBUh8W25lzWilqMlieL&#10;WhZyZKSOXcNVHJzZwv49+9iyaYzVXTXs7qzUpvavK0uiONAZH4HJXv87bPT+gbdk+CgnfVI8TQUq&#10;T/rK41naVCgWr5DyonQyMhJITk0nLzuP0qw0MmPDKFebC2bHUJMdrV07zQzzYmVrBg9/2sL7h5f4&#10;/PY+X94/58/3T/ny5r5AdJmn1/Zz88x2rh7bwt0Tm3g5O8mr63t5fesob+6c5cmVA1zeO8rhMVHW&#10;NU2c3jbA9UNreHhuu5RJbh7fxMkdfRzc3Mzx8W62DZZzcH0Tl2eGubZ3Nb8e38qvAt/Dn6b5JjbI&#10;ZjbAy0SsnxE+zqYC0RLM1MgIgx+xtZyLq808PGwWEOatS3GmLRVl5qRlGxMUoE+AvwltA21ce/Bc&#10;uzB2X4LhC7XrnLrqLOFNDeVQq8K+eq+2dvzAvms3iSiqxEiNFLd1wt5RVMDKQeyZKUuM5jFfLRiz&#10;cC5WNnL+QHcS4wMIDfYXu2en5aXF+nqiJInkVHfiFZSIvYsHNlaWWIiSmFvaU9m7VFuvb2jrFLH5&#10;eVg4uGJoYoGBubVkKics7L2x8fTH3tMLBxcngdoej6BA4tMySUhKwTfAj4DgALz9fOS92WNuLpZP&#10;gDJXQ68M9TAxNtYgNlbXRFysyA52pyHalbZkyUXpPizNDxW4vOhOdWNVoVRWqXh7JF/sbs8TsKRV&#10;r0ykMdiZDDMDoqUh8NfVx0/gSpHzFtqbU+BoRoa1EVk2BhTYW1BoY02xnSpMuXkAAP/0SURBVC21&#10;9o40eXnTEhFKS0wovRGSN8QK90qj0xYTS0d4BAORkfQmxslrJzIk9ml5fgYrijNZVZUtJVUbRrS6&#10;KFIsnmQlsXYbyyPZVBEhihTFZHUsUzUJ7KxLZrIuSexeimZdVdktCjXTlsHutiym5TMoqCZbc0Qh&#10;c0QZlVIJVCWxYlHTOTqgclM+e7auZteuSVatGGZzbwsT9UWsKo4jw9MAmx//Tyzm/g+WOn/DZtHf&#10;cFz8d4Is55PhZ05tskBVEsFoXTqDNVm0lKdTLEqdniwlPpHM+FgyYiPJS4yiMDmS4pQI8qWO5ES4&#10;Mr28grc3d/P56WV+f32HLwLWn+8eCFSiXC9v8+erW3K8wcvb57i+fx0Xdwxw89AK7h5bJ9BMcf/M&#10;BD/vX86xDU3sHinnp+2DPDg9waNz07y4dIBX1w5z/dhWDm7s5Mz2IXaKrV2tJlaurOGswHbr8Jj2&#10;+PsC7jeRAfqzCXHWBAaa4O60GDvTBZgbzBeovsfa8jvszObgbbeEqjxXBjucGeg1p7pWj8jI+Xh4&#10;LiK3NJ19Z89x6f5Dfn74hJuPX3D72WueCEgvPsKz9x959PYdVx4/YeL0eeLLajEWqEzNbbC0tMNC&#10;KqmJtNy6uupC8/d898N/MX/B3/H3dSE60hsfbxfJTWoHxsVa75ulqw8uAREChCvmtnIOgcpefg6K&#10;TGJ05zFGdp6lsm8NSZLXHFwCtNcxFdtmYekgSmOPmZkNFtbW8trG8vmMcPFywy8kGDc3V9zdHfAP&#10;8MHb2wN7eyt5vKE0MLqYCVRqtrOJ2DULS3NM5P1Y2puQ6O9CXYTkIKkMPWL/hgtC6RFr1ZHkxmhe&#10;kNi0ZKbacqRC5jAlrbwaJzeSHky1q6i83mLCLS0JtrMnbNF8agMd6UrwpibYgeZod+p97Kn1daXG&#10;z0Me70y1sz01Hk7UegnI/t40+XvR4u9Js7cbrXJfo2S8Gg8pYkvrfLyoDvCiISxQzql6D+MYkny2&#10;LD9c7GP8106HugSt7KxP1Mp0fRK7GlPF6qUxpQEl770pld2tCqpMZgSoXR057JTPsrMtV1OpLZKp&#10;xupS6c8KYJl83r2ixrvb8pjoq2XrcjXioYDR6lzWi1JulCxWHicqZTUPez21wOZfsVnwV1zl52Cr&#10;BaR4GVEpv2/PFtsr32N3fgSthdF0VKbSXJpFblI8MdIAxoUEkR4XTW5yLJkxISQEe1CZEcLNYxvF&#10;El3izzd3BKaH/PnxIX98fMKXD1JEsfjwjD/fPuLjw6v8emyCXcvrmBgu58zkEDcOr+bqgVVc2r1W&#10;VKqLyaXlolh1XJgeFqgmeX3tIG9uHOXZlYNc2reWfevamBxuY11rCTtGKrk4M8Tto+t5IHbwxqG1&#10;fJOTaTpbU+MmftWd6BBjnCzmY2YgeUqylKnxP7EQuLJiPdg8KlZmexKT49ISdywhMe5vUvm+JTbR&#10;nrbhBjbt3cSeM3vZe/YwR65cYfbRb8w+eMbsr/e5IQp25fkbVu89SozkIRN7d6mg1lhI4DcxVeP4&#10;FrNk/lx+/OG/+cfc/xcRyVGslXy0ctNWcsryBUJRKYNFYkvVhV1bDM2sMBZYzOwcMLW2x907hPCk&#10;PDrXTtE4uoPcxm6tU8I/Ih4XAcTOzV3AssfKyl5AkecaGWBkrIuJ2C4jAUSN+jA0FYtnZ4S9uwuu&#10;3r7YONhgJECZGIlCGepirD1eoLJSPYDGGNsYEuErATvcnRZRql6xfyMFYfRm+dOe6MZgpj9jlTHs&#10;bE4T+6SG96SxQdRgeWEEnVFeZFoYEiaWMlmUONXXXdvlcLWE/96CWEYrRFnSQ7SVa6dGmtksFqpL&#10;7fclZWdnK5u6GuhNE2USqFclBTMoQb3N35mOhCDaY4MocbYix1KfdBM9kuS9p9tYkC3KWhFoy4rC&#10;EAFGQBJodokK7Zb3tkus3W4BaKZZIJIy3aSAEsha5L72dPa0i+IKULsFmv8olVKpTQ0ZrK9Joj/T&#10;j4YoewZz/NkkcG6oTmFpUQL9+TECVTKbO/NZ35hGj+TMlAArXI1+xNX4B9yMvsfHbD4+5nOIcNQh&#10;J8iS4nAbSsNsyQ+xoyLZm7biGNpKkilKjCTUy5UA+fvEhgVro9KzYsOJDvahpz6H326fELt3n98F&#10;pN/fPOGzUqj3jwWqp/z+7gmf3jzgw/MbvL19igdnpzg03segfN8TkgOvSVa6eWwTZ6dWsmN5E2M9&#10;JWwfrmT7UAlHN7WKLVzGnZMbJVOt58REP+s6xYY3FzMpanVorJVzUwMC0zqxlVu04zclZdaz7e0e&#10;dLd4UZlrR6jvEizM/ymVSIqB6qj4nuq8ADYPpTK1Lo5NK50Z6dalKOtfxEYsJDJMl4w8CzqHohjd&#10;lMuKiSpW7xxlw779jB05xqHLV7Xd5sbP3KR+1VYSK5qw8QoWO2aHuYWEfhNzdJcsQmfxPMkyfhS1&#10;VLF0xzQj28+wauo0nStW4hbqg5GFAbbWojhWVgKk2D2By9zGQc5hh6urr2ShEJKKq8kXoAoaWihr&#10;7iU+p4bkolKSSqoJyS7AMTBM1M1JoLDGV+xTeFYxDoEBzNXT4V/zvsfC1Y7w7Gy8ouMxc3BA30Qf&#10;fQHLWE1lMTcSgE0wszDGTFTOSCxqgJc9BaJUNUnu9AhUw3kh9GcH0pniJbnKhzWl4QKTVF6ptOoi&#10;7ObKOJaXRtOVHES5ix2JRkuIc7YVSxNOcWIYq7vrWK7mFMkfbK1Yx81DVewdX8apPVvZ1lvHjt4y&#10;Lpw4wJnjM2wZamS8QXLM2l629FZLpilh1/pu1neU0xrpQ72vvDcXE7JdbUh3dsN/iQGRRgsYSvOU&#10;9xTHVHMKe9tzpOSJGqkxeKJICiiBTSvy+5k2Aaojk32d2eztVBt35zItRWWqzfL+Ntans0YymLK+&#10;xQHmZHgYkB9kQUOsO0XRjpRGOrKsKkEskqhCXwHrWzJoywoj0d2SKFcT/G0W4WO5AE+LuQTaLiTC&#10;XocEF31iJGMFWemQ6GtJabLUy+QA0oJd8RV34Cp/A38PZ+IjAsiODyMlJoyNI7V8fvSTKJJA9Okp&#10;f/z2iM/PbvD+yTXePrnC+8ezvL13imc39vPw4iR3T27hwswyNvUXs0oU9OhYp6jUCq7sX8nFPcs4&#10;MNYh32kFOyUfTg6XsXWgQO6X7HRoNad2ClRdBXRJNp0creXagZXcOrqJnw+s59r+NdwVG/lNdqHZ&#10;bG+PN4PtnvTX2FOSqour+9+wtpuDmckcbfJhsYTv0Vbx5N2+rB10ZfPqEBorbUmO0CE+ZC7pGT/Q&#10;1W/LsjUBLN+YSvfyfFpHWlmxZ4rxU6eYunCNzg3byW/pJqm0BufgaEysnTSojE1NWbRgHo6+Hqyb&#10;OcK+qw/Z//NDhiYOUj20jrbR1RQ0NhIaF4vauMvR0QFHVxfcvHyxdnDCyNxSm5vlKLnDUXJHQGwq&#10;WdWNpFc2UTc4LoCf5uS1uxy58SsN6zZiExCJg0Adn1+Bb3IR3lFJGNpY8b2+Dmm19TSumND2q3IM&#10;DWWR2hXDQFTNxEBgFJW0lYwlCmNsYYSJk40oajwZkb5UR9rTKfZPDSZV24d2p/vSk+bNiqJQtjUk&#10;MimWSo1MGNfWcYhhICOMRsmMuaKUyRYmxDjbkBnkw2BTDf3t9XTXlTLSWsy6oVqmN4xwcGItu9cO&#10;MDPWw76d69m7c4xd21Yys3kF+7etZXxFD7u3DLN3xwrW9lSztCSdocIUuktT6CjJJMfPnwgjU7Ic&#10;jFmZJ2rXmCQKlcEesXIzojqq23+PZCalUqr7XP1eg6o9Q2ASh9Kdy55/Q6WUSvX+bRSoxupTWC4Z&#10;qCPFg0J/M+IdFhPvJI2sKE52tD05wZa05wayUs49IcF+sq+c9c35rGwoYKQmm6xwJwLsdPA0n4uH&#10;2Vy8TOfhLirmZiz1QW8OXhaLiHA3JNbLQusl9LRYjIvZEjwlf8YHe5MrDVFeSiTTAsHH+2f48/V9&#10;TZk+yfGdgPT8xhGeXt7Hy6t7eXFtF7+eHefWsfU8Or2JByfWcXhtNatropkZLuD6vmHe/nKE9w8v&#10;8uTqAbF0yzg/tYwrM6vYu6qen6YHuXt6G5cFnpMTg4x1FzDWlcPZyX5uHtnM9UNKyca4f34H38T8&#10;f7n6C+44r3zrF813OPecd++GcGK2xSyVipkZVWJmZiYLLLZkZmbmGMMch5m5g510uvfe88z1uN/3&#10;3nE9xhollaRywfr955zrWVCUfHd82ICZUSO2Dssx1y1DZ2cINQ15iOYYEfJkozJPg8FGF8a77di6&#10;QEXaVIe2GgtKIynIi8airCweS1ssOHgkjJMXGrG4uwB9U/nYdHgLNuzbjq1njmDb4e3om+hFaXMD&#10;jL4cVn0Lc41YW5WOlCRWpeZmnHnuHey+9CqO33oZ+y9fw+Dm7RjZvJvKQxjrW+HzinmAZlQ3t2GM&#10;989s34fcmnqkMZdkZSlo9WgXth7G7rN3MLLzIBaOXcGzH/5NWlAmpv7f/ekn1M0vQUOwcspq4c4t&#10;hiOQB6XJAC3zSfvsNpR2LqGiexq+2jokMYuJme5ZClpEjUq68JvBr7UOG8a378DFu2+hf6AHnQzZ&#10;kyw8Cw1+bGsOYZaVWwyxb20J4shgMU6OiGXnpTgqZj+0F2JLQ5S5yYVWwtTMx2uSpaKa0PYV56KL&#10;IbyvpoQw1GKf2Nr5wAIuH9uEC0c34jyhun1qK26e2okLh7YSuJ04t28LloY7cWzrLK4e3ILtY50Y&#10;b6/EZF8Ts0gj2gujqDEa0EvrNFfkZK5jJxyvxRPTzQSqQbJ/Qq2Eal2l1bs4USmp2OXJ6nsqNdcg&#10;QXVl9v+rUqdY3Q+M1Ern/YrzttYXG1HvSEU5M3m1LR11hKm3zIL+YgNtrREbB4pwescInjm8EWdZ&#10;KM5sHcGVHZNU315MNeYiT5cEXdwj0Ccxwycxy8cvgyJ2JfQpa2FhUbcw55upsqb0dTBmxMGmpOq6&#10;TajLD6CdNvjw1nF8+sol/Pd3rzM7fYl/Mj/9+vWb+O6dW/ju9Yv44e2r+OXTZ/Hzx8/i+zev4fu7&#10;F/DLmxfx0a09uLl/GDf39eOty5vw94+exR8/foZfvnmHQN7AF6+cZ6a6hI/EUPqVbfj67lV8+eoN&#10;vH/7KF6gDXxi3zCeOzWP16/uwd2r+/DKlZ145w7tX22+7O5EjxGj7Sos9MuxuN6Hvbu2Y+eOzRhf&#10;34SWBjeqCrWojhhQX+zCSG85JnpK+L0aQVsSrI4kRMMpGBnSYe9+5oKjYcxs8WBhRwUOn5nD1n3r&#10;sW03qy+tS1t3LfLLimC0uqBSm6FnJrJbDLCZtCitKcf+89ew69RNLOw7gbEtu1DZO4LSjiHk17Qg&#10;ml8Au80Il9+LiR37cfOtr/HKF79i75Xb8JRWS9eO2oansfPEMxjaeAIDS4ex8fhVvP63H6Up/GLC&#10;o7g9+tIr0BaXQ+v2Qu+yIVunRxo7ttphRVXnerYpVLaPIFjViCy9nbCqkaGU027KmanUMPtzMLvn&#10;CD7+9R9g/MWZG7dRH7ZiqEiLGVrAhSa/ZAWFJVpq4HvZlYtjzFJHesUJF0XY21HA7JWP6XI/utwG&#10;NDDTdTDTdWqV6NSp0GnUoN9uxHDQgYWaQhwZ72aVH6Xl6MGJLaO4cnQRZ/bO4hDtn1h+vnm4DSO1&#10;hZjvaWJG6EB/UzFaKqKs4lE0+JxoMpsxR0Xd00YICPTRgUICU49bc+24QRsj4BJQXeF90ijfZC0u&#10;sV2ZokIRpOvz/Pl8C6FqxgUq2umJehxfX4MDw9XYzde0yBw1yKJbbUlCsSEBZeYEtFC1OqIqDFSa&#10;0RmlHay2S4MCz5/ciJsHp3FmywA75BTePLcVT+0fw5aePFpoK6rd2TAlPAL5uoegilsOTdIqyOMf&#10;hSzucWTHM4okroQ6jYBlp8Ar1MpjQUtRCNPdVNvDC/js9bP4x9cv4n++/xj/9d0H+O3zl/HzZ0/j&#10;1y9fkOzgf//0CX7/5g38/MmzBO0JfPPqOXz81BG8e+MA3rq2Rxo+//3zl/Cvb9+Shtl/fO8mPnn2&#10;FD55+og03P7ek8fwtzdv4qOnj+Olc5tw4+B6CaqnT8zj5qEpPHV8VlK0++Z7XXc3jbgwUKtnhdNh&#10;81wJDu3bieOHN2PrYi8hKsRodz6GW6IYaCrEUHs1WuqKCJQWLn0m3PZs5NFP15XLMDzMcDnI23Fa&#10;n/3dmN/Uht07GeiODOHYrh7sXmpHP0NnTigIl80Nn9ONoNcBl5WwsJK29/djdutejExTLZraYQpG&#10;4A7lIRDJg5PqkK3IhiWSj+2XnqSd+w6XXnoPB288i4bRDVBZ3ajtHsPA/AHavykqzhA6FuiBv/ib&#10;pFL/lFbSAG//+Cs6d+5Bw/gk2sbWo7CxiZkthGQ9gclhGK5pQqS8EZZQMTKEmmYy92XJpClKapcH&#10;nXOb8eKn30ongIhVo29+9QtGBnrRGVBitlos0PPS+jkxU+WSBi+2twaxv7sAB3uKsa+zADvbc7G1&#10;LRfzNSEM5zvRbtehXatCn06LMaMJ004HZqjIsyweGyMBbC7Ow7bKEiwUR7G9mnC0VGOpqgibygsx&#10;mxfGZNCHuWgYEzlh9OWwcuf40RsJo9fqxEhQHNgmrFqPdHDBkX5x7amUMLXg9kIHbtDCXJ9pIVS0&#10;dmLAQgxcSCN99bhGa3NjoQU3Nrbh6kKrNPJ3mr9zbLQah4YqqFJl2NaRiyUWkYFcNYr1MYhq1qLA&#10;sBZN9hS0eDPQVaxBX4EKHSEZNhGcq3uGcGnnIIEalzrmD2/fwC8f3sIP713EFy8fxZNHJtBTyL6Q&#10;HQNN4mMSUFlxy5C06mHEr3wQyWv5feJqqFNjqWDJtIQKVPpMaC8JYAOt7ontE3jr9hFJmf7+6Qv4&#10;13dv4fdv38E/vn8f//rpI/zz5w/x+/dv4dfPX6QtvMJsdQTfvHSKcF3GR8+eoIXbhS9eOorv37qK&#10;r9+4gW/euIwPnz2G1y7vwAtnN+EV3n763Ckq1WE8dXSGqtuNSzsGCdcknjw6TcDm8A5z2X2zvZa7&#10;070O9FVb0ViiwsT6Uhw/MIszR6Zw7ugsDm4bxBIlX2xeuG2GVocVL5rvh8mkgNMkQ4RhssAvQ0GY&#10;nro4DaUV8ahvUmLDTBEmxqtx/vAoXruxDW89fQDPX9qM7VMtqCmJIOwWO4u64bGbYdapYdIpYGUA&#10;DUZzEYzkwmQVF4Y1MOp0MBnNUCmUSBa7IRkc6N9yEBdffAfHbjyPhcOnUd03Cr0jBFe0HNWdw7SY&#10;zSht60JZ30YcefYd/EiafqVU/fKv/8anf/8Xbn3yNW68/zle+fIX3Hj7Y0zuPwg7M1uq2QgVLaTO&#10;EYDc4Ea2ygBlhhxmZrmW9eMYJoyj+4/g+c+/w9e//Rc+/u4XvPbVz9h+/BQaqSwTxVZsJExzhGuq&#10;gnAwa2xq8mFHawR7OplJ2SSoWnOwsS6EqcogRgv86Pe7MOi2Yb3LgUmPGzOBEOZyo9hYWICFogJs&#10;LCrEYiEb1XprYREWmfeWQqF/txxsySngbR5BzMF0OI+A5WKhvBy7etpxeKIPR8c7cGqC1o2f4fnR&#10;CsLUjJsE5TrV59oMbd80beC/YRJfX6NCPUGgrm/k72wUCwvbcJYqdZx/f5CqK87J2tlThC18XZua&#10;g+gKyZGrXIMc9ToUmWJRrFuLOlsi2tkn+vJVaPNnYKjMhN20leeoWE8emcaXzB6/ff0O/vjhE/zz&#10;xw/x3397F398+hK+euEiruzZgI4SO9SJjyCFQCWsfAhrH/sLYpffj5S1ywgawUpaR0sYj4CGfc6n&#10;pWJ5MdxA2Gd68dSZBbzL/PPzJy/g109ewx9fvYN//fg2/vmTAOwt2sBnqDhX8OULx/E128/v38Cv&#10;nz6Db9++jA/u7GGW2ohnCNHTZ7bhxUvbcefEAi7uHMPtw7O4Q5hePLeFOWu9NKp5ZKYZJ5c6ef8U&#10;Xru0Fe/fOkio+sN3hzu8aCrKli7w1leFsH2mHad2b2AIXsLVY7M4um0I++b7MDXQiuryCJpZiVtK&#10;lGgrykRnlRxl+WL3pUTauRgYTetgszEjVNgxLazG/kG8xNB39+lTePbqARxY6kVrdQg+WhyzXg8D&#10;q7Q6WwaNOCROkSaNrsllMmn1brYsDUqlCnKlHukZ2UgTUGWyk0eK0DG/AyPbDqJ6ZAru0gYoDEEJ&#10;BLM7Bw5/LoobBmAq7ETbDvrhn37Hz4Tgs59+wUtf/YBnPvkOF6hyT7z+BS68/AE2n7qGko5ByCwO&#10;yLUGPicHVDq7tKREzhzVQUW7+fqnuPHuV9h3+2VceP19vPjZt7jzxgc4+fJruPTuRxjs60VXUI6p&#10;cgth8mKGUG1grhDXr8T0JTHcvqstKrXtLRFCFcRMdRDT1Tm0i0WYr6J6MXjPMwMt5OVhY0EJNtKm&#10;LpZVYqG0EhtLq7Clog7baxuxt7EZO2tqsK2qCkvlVVgsr8am6npsrm3ClsZW7OjqwP6xfsI0iNNj&#10;A7g4KfaYaGCrlq45PUFobtDSidtrMw0ESWx9xibgmiVUtHwCKAHWtYU2XGTnOcUcdoTZcH9/Mfb0&#10;MRdSpcTZxUuNftRaE5CjXC1B5c14BH7F4yjRr0WHJxM9+Rq0EKpmXxpmuyK0st149fxW/I1q8M9v&#10;7uKP79/D37//CP/44VP8Q4zYffYKvnnxPK7tG0OhU4aEx/5KqB5EzON/wbpHCNbjDyFx5WNIWf0o&#10;Mqhc2qQ1COqzUB7QSQcStJeHsb6jkfZ4HK8+sQ+fE5pfPriJP75+/d9q9TF+++o1/PTBHfz8wQ18&#10;9wbz1Yc38Mc3r+OnT17Fe3eO4cXT88x93dgiltDsGMLLl3fj2VM7cOPADJ4+PocPnzqKt/nYb1ze&#10;Reu4Dy+d34RbRzbgret7qXqXcN/SeOndvhYPCoPZCDpkaCgLYMcUJf/gFC4eGMGlwxO4emQBR7cM&#10;Y6ilFGPdDIYLhTi/EMb2niw0FyajwJcAiy4B8qwkyBkoM5LXSqeKl4eMmO8rwxPH5nDr4k6cpZ/e&#10;MtOK2sqwtKeASnVvf/bMjExpjl5K+r1l8qrMNGgyCBTv1yp1MJvMqGxsREVbJ/RmJ1LTsgiQlXat&#10;7N7x/9uOIFjZBJXeA53GCTWBcOSUwF/TiYl9Z3Dh7kd47cuf8do3P+DyG28xj72Plz79Eu99+yPe&#10;+Ox7HL75HCoGRqEw2aBRG6FXW2Fg5tOplTA5DJg9sBMXX/kIR268gd03nsHsxRuYOn0Dw/uP4+Bz&#10;L+AHWsE7zz6HVp84pcOADRVWTJXZMV5qJVg2AnTv7N8dzWG2iHTW7cZqL+Yqmb2q/djcWIAdHWXY&#10;3V2FPd11VLZq7GispNWrwb72Zhzs7sKBrm4c6O7FkcEBnBodwPG+Tuznz/a0t1IF27G3pxMHhgZw&#10;YIQwEagTk/04M9aBC2NtzEtiu+YmXBqnEk01EqYGqhXViFBdFTARNHErLt6KUb6rVLInaPueWOTf&#10;zYkZ8GJvwSpJpfb0icO/aftYJLZTecVE4jp7MnJUa+BIfRz62L/CmfYo8jSrUe9MRneeGl25StQ7&#10;EjFUosOh6To8zU77MTvmz+/eoE17Dr9/dZdZ5238/PWb+EV8/cVL+Nt7t3BysZtqtBaJq1Zg3eMP&#10;YOWD/w/WPvJnwnU/1j36V0m5xO5eJjkzlikLUacCRT4jSoJuui6q9VALzu4iXNd246tXz+OPz1/F&#10;fxHgf33/Ni3g8/iBYH1Hm/e318V0pafwy6cv4vv3n8Tf3r2Jj5mlLu1cj+3r63H54Dw+ev4yXr9y&#10;CK+c34GP+Nx/ePsO/v7JywT2OXz/+k28w1z2Lm3h92/fxn1jnYV3W6sdiHiVaKoswO6FUVw+wuB1&#10;cgHXT87i7p0jeOXmMRzZ2o8hvpFHtrVQvtvx1M4q7OpXoCK8DiFbPOyGNKjk6QQiHhkMlOLgArUs&#10;CWGnEkNd5VjaOIzx0Xa0tZUhEvVCxQ4rZkOIGQppaZlIS5dRjTJhJ2y5Lh08ejkMCjk0CgWqWJ1n&#10;th1G79QOFNY0Qi5XICZmLYIleVg8fA1T22+gb2oz3OEc6LQmwqpFNi1jRecoNuw8h+nDN3H46Xdx&#10;6vn3cOq5t3D7/W/x7k//xCe//o7XP/sBx59+DdXj88i2+JEh10pqpRT7CgaDaOvp4f9xHKeeehXb&#10;Tl7H9JHjqJvbCFdNCyLtXTj/6pv44b//B7//4w8sjQ6h3a/EeIkBEyVm3lqwvsiEDeV25isvVSSI&#10;bY0hbKkNYCOBWqh0Usm8rPa52NFZir19Iq804dhIG06OtuL4cBOODrYyy/Th7NQQLdgQzkyN4Pz0&#10;CC7y67PjAzgzzvsmhmnvBnGCynRsvA8nx3v4N3xu4+LEw0YqFBVpqlVqYmDi+lzjPYUSQLGJgQkx&#10;YfYK4blKO3OVID1B23eVanWOkJ0cryNQZXx+xdjeRRVtDWErgdpNCyiKRqMzHe7UR6Fc9Z9Qrf4z&#10;rPEPIKpchTJawXpPCsGiBQxkoiOQgfmOIM5s78ULp5fwzs1D+O7N6/id6vT7V2/gt2/ewh9/ew//&#10;8+vn+O/v38XXL57GeFsxslMTkbhuFVY/dj9WPvQnrH34PxH76J8RR6hSYx6HInUdDNlJsKlS4dHJ&#10;EDAqEbLqURKwo70iB4tDVOl9U/j4+ZP4kXnrh/dv4e+fsRh++Awhego/fvA8fv3sNfz23dv4O///&#10;f/7wMZ/PO/j+tau4uGsM872luH18I9564iBeObcVb9/YhW/evETL+BIV7wV8wUz23u39ePfmXknF&#10;7utpLLnbWOlCJT3s1BAD7fY5XD0xiydObcS7L5zBd+8+hddvH8PxHb3YSntw/sAALm2pZgUrxNYe&#10;A8rCcbDrYqEVW5UlxSKbKpWZsAKp8auQkhTHoB8Ph12NaGEEObQ23rAPOosR2Uo55CoZsuUyZNHS&#10;ZcvlsFn0qMx1oyZiQkRsK61VIDsrDbWdfWjon0Np3SAK6uqpUlqsWxuH/MpqjG86hKaBRbRQaYIl&#10;VdAa3TCJOX8yPl5uARpGZ6R1UXOHLmJ672nsvfAULr3wAZ7/4Hu89OHXuP7Su9h5/joq+oeQX1uP&#10;Zj6Oq6AYMoMRdS1NGJleRN/cXszsO4aJXQepjBuR09oCfdAPb1kJDt9+Bh/99t/SyOLz77xB5Q6j&#10;P6LHZIkRE4UGDOdpCZaZVs8jTefZQqi2NYSwqdaPJdHqAlQqWsPOEmmX2UND9TghzqwSU2A2dEuz&#10;zs9N9+PiPEP+xiFc3bQBT2yawtXFcVyaG8X5mRECN0ioeiWYTqwXM9fFhv8duDwhjtMRF3epPHQI&#10;T0y3UKEIjBgi/zdM94Cqxfmxan5NyJizrtIaXmY7/2+gDg9XSgBt78zDEq3sYksYu/tKaP9yMVlm&#10;RbmefSDpYehiH0D28v+Abu2fEM5ehhLDOoIVg9ZgFtpD2ahnvBipsGC3mLGxY4CWicGefevLV69T&#10;mZ7D37+gHfyW2eqHz/HbF68TqlM4MD8Aj8NOB6FDalIq1ix7mGr1vxD72H8i4XFhDWkH1zyMzNjl&#10;UKfEQCt2QyaEJlkKHGqx7Z6GcNnQUp6LXTOdeOr0DN66uQ8/vXuLivgyfmb78YNnaAH5/3/5Kv7+&#10;7ZuSJRXPQ8y+eP+pE1Jm2jFcgiu7h6RRv/eZuz556RB++ugO/vjyLr595xq+vnsGP755Ed++fBr3&#10;MUPdLaNlaW70YWq0BXs3DeHE7l5cPjyJD54/g4+ePYs7JxdxZHM7Ftc3S1M7dg6Hsbnbic4yBfyW&#10;JBhVcVCLWe0JqyFLXkWlehzpBEstT4TXKoPFkE5VEvPmmJVU4nqPgCiZb1Qqc5gCRmYrh92OvFAA&#10;pQz8VQEzch165iyZdJCcIyeE4tYmRMvK4IjmIE2nwsp1sVBbAmgfmUXDwDDKWjtgj1bQroVpFx3I&#10;UCjhJBzT+49h8+lLmD92CmN7DmDxxHkcuPYszjx7FxdffA0Hrt5G98Yt6F/ahqdpC5988xMMb96L&#10;cHUNAevB2OJmTO06jv7FHSgbGoWvoRXGaBRapwEmn0O6oHzjvS/xzIff4c7nn2P95AbUs4gM5ekw&#10;lm/EYFglfT1R5sQ0i9dinR/bmsLYKpbTM1dtrhXqRajai7CvtwqHBupwlJX12HAbToyJCapin4dB&#10;nJ8dxsWNo3hiyxRubJ3Gtc0bcJGu4tz0AOETSyo6qVhdODshjg9txxUCdXXDvbN5z48J20e7RxW6&#10;Nzui8f9AJZaniCUdFyfrcFmyfi24MteKC/zdU4RMbG+9t58AiZE+2te5Wo/09b7+Uiw1BfnaNMiT&#10;r4BftgqO9FVQxzwAU8IDyFGsRJlxHaqscaijDWz2Z6LSFsdslY65Zj+OMrdd2DnMgL8Rr145gI9f&#10;uIRvaZ1+pgX76YvX8DeqyId3DlH9uxEKFsDpzqe7sSMxLh4xyx+UlCqGVnDtI3+iFfwzkglXxrpl&#10;yIxZiUyqWnYcn0vyOhhlqbBpsuExa1EU9GCwpQrHto7g7TsHaeFu4rePXiU8z+CnD6letIS/f/sa&#10;wRJZ722CxfYlM97rl5jxhmlda/HUkSl8ScX75rUztIm3Cebr0tD9L1S+Xz4mnLSt99VWue+2MzyP&#10;j9ViI6vT7k1d2M43fjvf1DO7J3B2zwR2zLZhtKcS9WW5aCuLoJs+ujJXDZc1A3pFCiyEypy5Cob0&#10;lbR8a6FWULmUMQh7slASVsJjSoJBmYIMKllGstigk8HWl42qIgvygmYEvVY4LSYE3S4UBLyozQsi&#10;n/lEq8pGeloyUjNToLQooXExh1nNyNJqsCZlLVLFNs3+fPjzquCMlKCwjnmttRvuQA6swVyMbj2M&#10;LSefwqYzYrfZE2jcsIi2uW2om1xC+/xuwnQAtesXMLSNYfPzr/Dd/wAvfvQ1Lr34Fs498zyuPP0U&#10;zty6ifmDx7Hr1EXsv3ET7XNb4CkqhMmlgNamQEFfNyaPnCG8JzF15CDaaQHLPSa0+DTscGYM5qjR&#10;T7DWF1mljDUtFjPW3wNpSwOLk4CqllmrqQA720qwt6uS2aka+zvrsLezEQd72whZNxWDGUnANUPF&#10;mhujco3fU6kNtIYESpyeeIbqJLYuE1uBXd4gDnij4lClLk2Kia60fHQa15mn/vdonwBKLDwUUF1h&#10;1hIXeC8zT10kXAKoY+trsJ+2byst3xLVaa7OK13g3kMbuLunEBvrfeggLCW6dQhmr4UhkRZw7V+k&#10;bFVI91JpjkOpfg3hikEjf6+GSlWqW4XBQh32Tlbjyt71DP/TVKx5vHBhJ968dRjvP3sSn75yHm8/&#10;cxqX906jo74W4WgN/OEaGCxhZGZpkRgTh/hVj2PNY3/Fyvv/F+H6ExJpBRNXPIDkVQ8hZbUYNWQT&#10;gxmxK5nPkyWwvGYrop4AuupLpYG4N28dwU9v3KQVfB6/fP4S7ecb+P1v79MCfoDff2T2+vkj/PHT&#10;h/gv3vfbZy/i9Ws7paUhb/P221cu0bo+Qft4G//4+m38/t2H+Ach/P5tQtXaFr67h09+9+5pHDww&#10;gi2zjRjrKsVwdzH6GvPRwQ+8ON/OSsFms0jXpzwWDUwmHbKZdwzqdLj0sXCrVsEuZ2jUxvFnyTAa&#10;4qWT7Svy1Qg50mDTUa1S45GdGIuIQ4nR9gCGWnyoyrchl8rksqpgt+iQG/JDbDaf47PycZTSfuzJ&#10;rE5rxO5O9M6JWelIp7UTewpKM8+zDZArDbSWJeiiajV2rkdRdTP8FXXo2bgXQ5uPYm7XUUxs2o2K&#10;jgFEq5rgyq+CJVAMs78Izf0TeOfzr2negF//9T/48Lsf8Pa3f8PHP/+GH//rv/DxDz/itc++xnd/&#10;/x0f/vITbtx9DzsO7kNdQw5sLhk0PhN8NdXIra5DqKIQrogbuYSq2q1lhhBA3dsTcCCqw2ixSdrL&#10;YrGaakWotjZGpH3Sl8oD2Fafh23NRdjFzLmnjXartZyglWJ3WzX2dTfhYF8rDg+249hQF06O9eH0&#10;5L8zFm2fsHtn17dDHEl6XpwisoG2j1BdETlqug1XmKMEVCJDXZ2i5Zuux3lmqDPrxb4TVYSQKjXd&#10;iEtUsAsE7jSBOjJSJamRsHwLzUHM1nsxXe3C1vYoQeNzI2gbSi1o86RL16iMcbR+zFO6+IfgSn8c&#10;xcZ4qlQScmSPIZr9OEotsWjwpaFctxoNjiTMd4ZxeouYsEqoDk3j0p4xPM2c9foTe/DBnaN45doh&#10;HGQOrygthjdSCqunABpTkA7HipTELCTFJ2LNikex6sH/wDpmrLjHCdbKPxOkB5Gw4n4pb8UtI2Rr&#10;HoU8icDTDrrocDwm9hUPXVYd3+f5fjx9Zglv3TqET184jx/ffZLK9Ab+56dP8c+fPsPvP32Ef/z6&#10;Bf745Sv847sPqFhX8fypKTx7YhofP3kaP75zHT99cgN/fPcuc+C3+B9msS9euoT7egeq7p69dBRn&#10;zh3BOYax+fFK6YLvBCtRc7GDksnObaBlE6tulVqo6W2lJRsqk7SpSsgig0+7Fm42mzoGZnU8jNp4&#10;Wr5kBJ1K5Id1CHiyYTelQ52ZCE1WCh/TiIF6D/rr7Ghg3oi6FcxTbDYdIiEvlcspXb8SI4RpaUmI&#10;i1nBDPUI1lLeYwhlYnoashRqKFRGyLNUUPN5RYvL0Tk6h7Gl3WgcGoY9rwT5jf3om1/C0Mw8OteP&#10;IVpZCZPHD63ZDbnGhGyDDZPbDkiHfd3bLeef+PbXf+Fv//gXvv+nOHPoX/iRX4uLx7/8S5yY9098&#10;9v3PeOb5Z7DIjFNRZIdZn4IshuRkwp+SnY5U3qp1SkQdOgb4TAKlRLtHgU6fAoN5BowUGDBf5aJK&#10;hbClPixtfLlUHeHXubSFhdjZUop97ZU41C02yWzAEbbDfU04PECo+ttwZKATJ0Z6cIrKdXqyD2em&#10;BqTcdVbsWESgLm7owIWJNto5WsBp0VpxaUqs56ICbWj696yIGpwiTKfF+ikq1UVC9H+AYoYSF3jv&#10;AUU1agxKs0MEUPONVClawf0D5djYEsJYgRqd7jRC9CiyVv0HtDH3w5L0EAKZD6GcKlVsToIv63F+&#10;/whyFY8TsnhUW+JQZVqL/lw59k9U4aljYn3SIl4+v5Vh/wg+e+kCPnnuPF46tYT9050oyPFDb3dB&#10;I5reCo1cA1mmWHiqQgazk0URA13qMqSuuh9Jy/9KhXqIUD1Ai/gQc9fDSFr5MNLjH4c6I4GOSgGT&#10;UgGLWgW3yUgX5cNoRz12zzCz7lqPt6hAv35wC/+iMv3x9+/xx2/f4r9//RL/Rah++9sn0qDGqxe3&#10;4czWQTxzZjs+f+ECfv/4OSrUm9K6rd8+f4cZ8Qju279/4e7Tz1zHtStncObQRmzkmzo7UoPp3iL0&#10;1QRRkeOEhZ07K4vqkJ6F9FTauLQMKojYoVYJPzuVLXs1bMpYGMWV8Mw1sOqSESIoOV41/E7CIo7e&#10;oaKpKMMGRSpyfSo0l5pRzw+lJKiAz54Fi04Ls9ZAG0jVsplhNmigU8uRlp6IdbGU+piHmKMexqq4&#10;lYhLSUC6eD5iX/ZstTTT3UelOvrEMzj71GtYPHQU/rJqZBi98JeUoby2HgW8dbo9UGr0yOAHk6VW&#10;I9tiQOPkPF759ld8+svv+Pyb7/DFjz/jK6rST//8L/ydoP30B8H653/jm19/ww+//opvv/4Ed5++&#10;hKsM2Qus2Pk+WlJZPBKTYxGXHI8EftDJGRkw6LXIparX8/W3uLLR4GRYD4h8ZcBUmQ1LNT5sriNY&#10;dTnY1pCHHY0F2NVcTKDESRr1ON7fiJNDzez4bVShLto7trEenB7tla49nRYjf2JUcLKfrY/K00No&#10;uiWoBFCXeHt5hjaQ1v3SdIu0ruvCZCMzVz1OEKiTo5V8rCrmL+YpafFhPX9GoEYqsZefvchNG5mZ&#10;plkApNkhtH07uvJxkCCKQYuFeheGwplosrKzEiT5ugegiX0Q5sQHUKRbixpnCgKy5fBnPYYIlSpH&#10;TkuoWYkaglVjpR10JWC+NYzz2wbx7Omt+PCpU/j06TP45MkT0oyFG/s3YKavDj6qilJvgcpkgc5g&#10;hFatZEGXQ63SoirPgz2TDcxn3WjKY45e8whWM1+tXv6ANNyeuGYZEtetQErsMqpVDFTsN7LEGGTz&#10;c9JkMmuxf0XsRlTmh9FRXYRNo6145YlD+PGDZ/FPWrr//u5T/M837+P3z9/Ar5++ge/ffBqvX9qH&#10;XeON2D/bziy4i/ddpf17A7988gKt33XcOb6E+65dOXT3+tWTOLBjXpoxMT1UjemBKgw3hjBcF0Vt&#10;gY8vzE6F0iIhMRHpGWmw2hzQ6gzQKJipCJI6fS19ayyUzDnZSStZERIQcsqRH2THoj1yGrVQpifz&#10;d1Phs8qRF9BCLOHPcabRTqbDZpTBKPbn4xtmlE4HkfHxlQQmE6npcYhLokIl8Q1LeASrElcgIe0e&#10;VBlZasgJSAIhL2lpw4Hrz2LXhWew9cQFlLR2IFVlhtxoYdANI+T1w2nmh6NgNqO37lg/irGtW9A8&#10;PY/dN5/BpdfflQ5WfvXLb/HRT3/H978Rpt//iS9+/ju//xXvffMTPvrsE3x49yk8d34HruwZxlxn&#10;PmqiVr4GFasn1SpFAJXGlkXVUsHMalhgykKDLRW1YqIpwerNMWCc+Wq+0i0dObq9KQ87mwuxp4UK&#10;IHai7azE0f4GHBtoxKnhZpwd7cC5sS5Jic6O9xCeQcIxTJvHfDU5QFj6+X2/tO3X5SmCNdXJ1kag&#10;eEvrJy7cXqBKnWPnO8OCeVwsQSE4p6hGYrux8+O0gkK9CNcxQra3rwjbxUXdphA2iLOmKuzMTl5s&#10;Ye7eP1CG/X0l2EqVmi7Toc+figodlYIwZa29H9q4h+ChalVYElBmSYQn4zH4Mx6lBaQd1K8jbGtQ&#10;rF2FOkcC349Y9OQpsXOkHOd3j+OpU1vx/IktePH4Iq7vH8cuWtj6sih0ej2yVbT5dEgatQYajRIZ&#10;iky6GBM2ErrnDm/EB1f34tb+ETTmKpG6+q9Y/fBfEL/8L4hbuwyxa5YjafVjyKTbyVy7HGlrH0Mq&#10;QcuIY/ZPTaIYZDGe2JHn96EkEsDccAeevbAfnz5/EV/dvc12GV+9fk6aTvXju7fx8bOn8SQd3S4x&#10;Z/LwBL567Sx+/ugZaRn98xe2YG6gBfcdObp09/DeeYzzCfY2F6C3JRedDM9NxU405DlRVxxAZUUB&#10;nC4bUjNS6W9zkEcV8IVz2PHlSCdQyezo6Ulig01xzM5yArYOHmM6wi4N4TLAIRbNVeaiozGK6mIL&#10;SvPN8DqpLuZU5NEi2rTZsJmpVpYMqHQEL8fFjJQDk81Emyes1WokZK1ATMZKxKTHIFXGXJWVjSy5&#10;WPKuQnxKGtxFxdhz5UnsufQ8Nh48jYb+AagtLmhNNgR8YTgsDpj0RmTKFajpaMfVl16T8tEz77yH&#10;2++8i723n8XWG8/jqY+/xoc//Iavfv6DVu8XvPXZV3ju3Y9w4emXcObSeRzbv4QT28ewb7YTS0P1&#10;mOis4nsUgt1M1VTIpA1m0rOzkUS7nKVSwW+So9SUQtuTikpLpnT49nC+hWrlkAYstrfkY1crn3sr&#10;oaL1O9xdLZ3cIZqA6QKt3Xkq0TkCdGain7dDhEA0AdQAAWIjWAKqKzO9hKmLysRMxXZ+QwvOUaHE&#10;JNgT62uYxWokoE7Q8gnAzvH+c2IjFyrUESrXPgIjAdUYkOzehkoC1eDlfTnY01uMQwRyb3cBtjS6&#10;MRaVocURh2DG40h+6P+DtGX/CUPCg4iq1qDKnoxczVpavxXIUaygQq0mUDG8XcPbexeFKwzrCNYa&#10;rK8yY+tIKXbSmu4Yb8KWwRoMUL3L8z3wuiwsmlnIkCYzK5FJR5Keno6UrEwWXz3mu2vwDB3Da7SP&#10;d/YNYcdAESq92ZCtuR8xy/6KmDWPYe2KBxH/6H8gedn90pSnVNrDZDGQQRVT0F1YFekImJnlXXaE&#10;BVxeN7N+DXbPjmD/0gYc3TGF567spgpdIVjP4Ns3ruPnd27gw5cv4qlzW/DmjT3SquOXL+yU+kNp&#10;OIj7puaH7w5316GKNq8sygwVsSLCjp7jUaPAo0cNO0xenhcaXRasdgPyS0th8YXg8nlgNquQmrmO&#10;lXk1klNXIYEym0Ko5Klr4DNlS9Lq0MtQW+HD0YPj2LOjDbMT+aitMcHFgFuRq0UvrUWBR4tIVI+C&#10;Si+G50aw9/RhdIx0S3DpLQyl2asQS2++jv9PfGYyMumL02XZyKD9y8qQIy4+GXKzDcNbd2N06zH0&#10;TG1GRUsL7HyeBosTRrMLKr0ZmVTbSEUlzj/7Ij7//d6peWJ3uE9o+S6+9AYuv/Q6XnjzA3z81d/w&#10;yddUrC+/witvvIljZ85h/fQ0Onvb0N5cjpGeGqzvbcB4bxP6mitQURCE122h59cgU0U7yrwnDmFI&#10;IcBqVlq/WUmw0lDKQlNjy5L2Xh8rNEonZGxpiWJXVzn2dZTjYEcljg+Irb/a2dGZkaYIj3TRl6o0&#10;LU4enMCl+XFc4gd+fpo/myZYhOq8uJY11snc1EWomKmoVGc3tDJ3UfGoSIeHaCnZxNy9EwRLwHVm&#10;rFZqJwnb4eHyezMl2mj56v3S2rANYgMbZqhtHRHCVihdqzoyXIWD/HqpxoJ+TyLqrLEwJzyAtMf+&#10;E7Ll/ynNpCgxxFOpEhFRrkFIvgalhhhUmmJRQMhCtIICqlpHspStKrQr0RFIx2SjB8PNOSiN2OF3&#10;6BkDZIwbzKa81esykZadhiR5BtJYTMVpL0npKZCxcHXXRXB8Uysu7ujDERaQyYZcVIeZ9WWxiF+z&#10;AmsIUUbswzDR5aQu/xPilv1Fgit5xUNIjxGWcC2MWQnw6LNZ/NQI0FEFjHrkOiwop2qV5eejvrIC&#10;+xfG8Mal3Xj/5kF88vRxQnUTf3zzLn786CV8/MwJvMMs9tTRaYy3FKG1Kor78gujd4PsEBYVoaH1&#10;chgVcBrk0pm+hSEr8gmZx6vhC0yCSp0Mk0sPrY3WT5MFj5jW1FCIIfr7ovIQ0jJXIz1xGRzadBQE&#10;7Yi4jFQhWp6OEhzY24Ujh1qxZ1cF2jpMyI1moqvahuZ8HYG2Ym7LLC4/exO3XnsJBy+ex+jSFKIV&#10;YSpNGrJNiShrL0NpWyWUdjOVSgGZTBzHo0JaipjalIl0JS1ldQPKWgdRUNOAtsFBtPQMI7ewDNZA&#10;LgobCcTUHO3hZdwlNOK8IvFP7C362Y8/4fUP38fHH72NTz54F19//QW++vJjfPrhW3jhzjXs2TKP&#10;jtZK1FTmSBuRjPbUYWqgmUCVEyg/8vhafXwPjVYjsglRupZNo0UK4UqUqaWNa4L84Ir0aexUKWj2&#10;qjCYY8RMuRObm3Kwq6cCh/prcaSfijLUglPrxfE4fbhIeK6xWt7YNo87uzbhqb3bcGPzNK4srOfP&#10;hmnthAXspS3soi0UCtWDC9MdhEnMyqihVSuT1Gd/PxWQUAnABFhS49dHed/B/hLsEurTdm8rADHk&#10;L6AS16B2duUxX+UTpnIco1U8yjx1qC8fU4VKdDkTmI1EnnoYytX3wxj3IMLKlagwJ9HirUU+FStP&#10;sw4lxjjpNiRfhQDtYJ5iOcqpUmIEsIJ2sNoUgz72gcFaPyJuHdSKLGTJ0hCbsA4J7PQaZnG5hs5E&#10;k4psbYa0nUEmY4fOqEFlkRv9dFXjDRH0lNhR7NfRjTAWpCQTptXQZMWjMd+O/lIv3MpErHrg/0bM&#10;g/+B+Mf+KtlAudi6PD1WWp/l1GTCpUyHTyNHkI8dtBiZ9W3wWq1oLsnH7olOHJrrxaW9Y/jkhSP4&#10;7dOX8M/P38IPb9zAe9d34O55sQK7CzuZW+/TKGR39XwgBV9IdkYSDOKsH0IVdIpROzUtWSq0+kQo&#10;VbF8ocuwOn4lK0USLPp0NFTasGPLRixu2ov+wTbYXJl8EumojJj5t6Se9s9m0KCkwIWdOxkojzRg&#10;65Y8tLeLvQNTUR5UoIrqOD0xhqvPvo4n33gXl59+Cqdu3MT+C2fQxeqbXx7G5NYpXKOKnLx9C23j&#10;I1BQdbLSaK/S5dK2YWLQJCNLwfxkRXFtKyYXF7H98CH0Tsyisq0TAwtbcPjG03jhs+/x/Edf4IPv&#10;fsY/xEbz//M/+J1q9d3ff8a333+An796Cz9/+Ra+/fgVfPHOc3jn2Su4engL9s4NEKQGDLTWYLqv&#10;DZvX92DjQBNGaNka+fyayqOoLAjD53VCa7Egy2hEBqFKl2uRnMkPmZbQpFcjos9AnjYFJSwU3WGj&#10;tKnmbEWAasCiMyhmLjRROQiUuOgrBh5mBnB9k4BqDrd2b8aNXZulHV4vS0ANSVnqzIgYTm+jalHZ&#10;xCaWE63Y11OOnR352N6Ri920bQeYhcRyjSNUm6O0fwIosbfEnu5CWrtcbBIXdevEkLlDWgu2pTXM&#10;nxUQykIcGiwhoFUEvY7PrRy727wYCqahx58hraGyJz4Me9JjsKc+jAJ9DMqMCSjVx6KEGUpcq8rR&#10;xsInX4uoJg6F2hiU0ApWE6oWVwqqLMxZ6hVociVjpNKKzgo3Ana1dF50TPwqJKXGQqvJht2hhs6c&#10;gWwWdQWLtJzF32xVIM9nwHBTGEfnapnNyvi9BbKMZHhNMrSXejDdVYq9ky0Yr42ggNFCtu4RxIhJ&#10;uY/+GQm0hWm0gRqCa86Ik5opMwFWWQqcqky4tXK4DHqYFNmwqlUoiUZRXlCAOn7Wp/eN4KtXzuPL&#10;ly7igyePU8W24OXTc3ju+DSu7RnCfVmpCXc1lFZx6qE4cE1LqfXZ6TH9JiqRAkZjKqtDPFLTVmHN&#10;uofxGKVzxfJHYVCtQ3WZCaPDQ+ho60FTXQlyc2kfcxwoDuoQ8qsR9JgJqBZmPkZHlwMzMz4MDBtR&#10;XJ4Cq3kNCqmCjQ21mNm+B0eu3MHxS9fw9Kuv4cnX3sHpJ25g36mDmNm5GVefewnHLz6HTfvPYnL7&#10;ZrjCEaSlZUPOPKXT6KGiIshlKhSWlWF2+2HsOXsdZ6/fwsLuPeiY3oDFI2fxzLuf473vfsMrH32F&#10;d7/9m3Ta+E+//RN/E6fjffc1vv/ibfxdLBP4/GV8/cYTeOP2Mdw5vUNanr7AfLMw0keY+rFlfS+W&#10;hgluZwWGmksw0FyJ0fZ6dNSUoyASgtVmg8poYVU10Z5qkUTgU7OV0mx7r1WNPEMmswWDvDUFHWEx&#10;jUnsxBTGjvZSdv56nJ4UF3q7eNuFs2LgYVbsRT7INkLrR/tHmM7ze2EJxcjfGUIorlOd2dApHVF6&#10;cLAam2kpN9aHpGtMB4bKJaAO8lbM3zs4UIp9YnSPyiSW/y/S4s1UO6X8NF/nwbZW2j3+XMB0ZKiU&#10;AFYQpmpp1PDkaCk2VhsxEEzFQFiOAuUquFIehSttGbxZy1BsiEOxno1g5RsSEaJahRQrqVZUNVsy&#10;aszxqDVRpaxxaPekoMGZiELlMuTJHkajLxXDdT5U59igl6dh1ZpHsC5xOVSqJLjtdE8OJfthCq1/&#10;GotnBvS0mRPMf2L3on+8dQ13T2/FQA2zWMiAzcO1OL9zFNcPi+F6KvzBWcx3FKEiaIJdkYm4x+/H&#10;qof+A7GPC8V6FPLEVZJqqZLXQpW4Brq0WFhkybCqsqGXZUCTmQ6XxQSf0wanxUawSnFk6ziu8PFP&#10;bhvG6U2DuL53PZ48OoEn9g/jvszk+Ltis0g5VUotS4WVhIbdVjYDHFY5dAbaPv1aVogVyNI9ilQ1&#10;X2zcXyVQ6urz0EkrNNTXgK76HOTRLnrteuS4qVJUKp9TrOrV0BenI5qjQl2NAaUl2XC5ExDgC2xu&#10;aUVNcxdqB0cxt2cvth3Ygwt3buCJV97A1edfxZWn72Bq117sOnEBB05dwNj8dnRNTMAeiiI9S0UL&#10;KpZpEKpscRFai9aBfmzYtg+HL93GpWdfxeELVzG7cxOmD5/Grbc+xfPvfobr4rFfu4tXv/wGdz/+&#10;Am9/9CG++vwD/PT5G/j905fx0zu3pPleV/bPYOdUJ2ZpyXbPD+H26Z14/tJe3DiyiD0zXRhtK0N3&#10;fQmGO1gJezp5247a8iq+tgA0VEyFyoD0TLUEVTKfn0xB1XZYkcfMUGBIpWrFotSaiTavgVbQgjmC&#10;tY1g7e6txoFhZqExZqIJYeU6cVxMWRruwOnRbpwWwDFviXl+x8e6cIIqdXy0GUfGGrGnvxJz9UHM&#10;sHNu68rH/qEyKmA57V+JNKq3m/ftYEfcRpiWmJ0WalnNKx3SvoUCKPGz/X3FtIpltHplOEGgxDWt&#10;s5P1uECojg3kY7ZUg+EcKoE3A6H0hxHKXglX6qPI1cTQ3saikC1Pn4CgOhZhFt5KwtTkTkW97R5Q&#10;9Za1aHUlESx+b49HOftWOP1+5CsfRUeeCr3lXpQELFApE5CevRomghj0ZMFly4ZOp5D2B0lTJcNN&#10;V3RkvgUf3ziAL+4cxNMHRzDXHsGu0Vo8c2wBr57fg9cu78Ur53bi5ZPbcG3XBozUF6HQaYI1OwmZ&#10;6x5lewSZax9C0uqHkLruMQkwscJYl7oWpvQY6DMSoKLQaDLIBS283WQiVHYE7S46LD+ay3JQWxRA&#10;T0Mx9s104tz2ARxb6iBUafF3sxn+NXyyJi0zlVkDv9MsVVWrMQsG5hlnMBnR8gwES9Oh98QxiK+C&#10;O+CB1xtEV3s5Th8YZ0VvQW2xGw4L/94urJ8BHkq5lRnNYlTCaVXxewVCdhkKGSbLKoqZw+rR3jOE&#10;WWaW+c1ia992LOycw5NvvoXbd9/FzRdfwvyufWgfWo+hmXE09fVLe0so9HaI3ZT0tIFmvZFAqZhp&#10;XJjZshmnrj6BG8++gJPXn8b2Q2cwvTiDuvFZbD55kfbxWey9eA2T+w5hav8x7Dp+Bk8+cxsfv/kC&#10;vn7zGXz71g28/dQp3Dq+TVpFunumGwcXh/H2Mxfw68cv4cd37+CNawdxaGEEY51t6G1uxuTQAJam&#10;JjE9PIym2gb4fGFWUYt0oVxG9UzOlEmnP8qppgazBUGfHSFzFvJYlAp0ycwgmWhxKtEXFZty+jHP&#10;4rS5jQD0VLJz199rVLDD/Q042FuH/b01vK8RRwnT4fUtODzSQBCq+DdRTInlJPUBbCc8YiqRuFC7&#10;u7eQmSkfW9siWGrwY5G5aUks96d1nyq3YqbKhsUmL/NTFAeZv44zP50cqyS81TgjgNpQx9xWD7Hj&#10;0uHuMDYUyDFWqEWdJQ4FqpXIoVp5Mx5HgQRVPHJp+SLKtcil7auyp6HOQaDsCWhxp7Als4ikoNoc&#10;i3w1FcywBpWWeOTLlyGQ9meUGlejt8CE9iLmo4gO4XAmikqo7IVZcDjSoNPLoGJUSWVU8bo1GG/J&#10;w6nFNpzb3I3NfRWYbMzFyY3deOHUHF46uwkvX96BZ08v4cquUVzbO459zJuDNQXorcpBf01UumRU&#10;F9AhbcVfEfvIfyJ55f2Qxy+DMS0GupS1yIxZhvR1y6BIiYUum3yo2I/pvIIWPaJWM4JWB4XDgbLi&#10;CAtrPXZMimNWa3GfTJZyV6FIpY3KgsWkhtNulE60cJnk0GtSoDfRo0azESmXw59P2TWL0bd10Dvk&#10;hMomDS9/8NxxPEU/OUfZLS8LoqzAjdyAVdrCy21Tw8fq7DIzn2kzUUWgemtCKCgNwxvKwfbNW/DC&#10;ndM4e3gKY/1F6OgoxoUb13Hpzos4duY8tu7aimJxMkgoAoM3h0CFIFOKE+6NVEsroaUaUpqbW5pw&#10;7sQxHCQsR85exIEzZzC5tA1tQ8Pwl9Yht64NjUPjbBMoau6DPacSjS3dOHd0H169cgrv3jyH9548&#10;hZsntuHMnjlpDc3FPVN484kD+O2DJ/HT+8/j29eu4ZUL23FwoQ/D3Y3oaW/ExvEh7CG4s8N96Kyv&#10;QW4oAINeJx0artWoqagM2ioF9Go1zAYz9DYDjLpMRBTJKKNilZjFqGAaq3Y2umgH15e4sKHcQ0sY&#10;xJZmoSwl2NlZhq2tRdjSUoitLQXMQcXY3l2OLXyvFptzMVPjwwxVZ5M4S7irALt6mJVo/UTbQphE&#10;RhI2T8yMmBUDEWKb6goL5pmhNjf7CXAerWGxpEynxqokmMTMi0tTVKhpsTNtIy4Rsn2tbkwVKzFa&#10;oKHqxKPCFIug7DFCtIqWlgqlikGA6lRAC1hjSyRMbLxt8aSjPZglXfgtNay9N3hBq5ijFstDaAHV&#10;qxHMuB+58kelybc9xTq0VVjRXEP30SJHaS0zTiSVRSkZWp2MLkBGh5KOihwTxmh1B+py0ZDvw4b2&#10;MlzcNYFnT2zGU1SrW8cXcfPYIi7v2UArOI8naRGfOroJh2ep8Bt78faVvbiw0AU/VTH2wf8bqcv/&#10;AkXMctjlqbBk02quexypa4R6rYYu8941LauYnEv3FeHnmEOgIh4PKvOj6G6owHh3NVsR7lNlp91V&#10;KjKYnfTw8BfCfh+CXjszjwoWQzaMNhkszkzYfCTVkwilbh0SKPdGynJ/ew5eurSDUJ3hi1jE4YU2&#10;zI3WYQMra1sFZZzZysdc5raLAYtMPplUNOfp0FPGLFXhQ3FREKeP78WLN45JF9I2jZejmZV2fuMk&#10;9h0+hPnFjegZHkEgrxgKk5021E7L56TPNrFq2WAz22E2WRhazWhurML2pWlsWZzHwuISRqfnUdbS&#10;CXdBCczi6B2bExrHvaXyBkcYco0DeeEiLI6P4vSeJdw5vhO3jxGYpTGc3TWL24fncOfgBnz27HH8&#10;TdqB5xo+ffYof2cKO6c7MdbXiKnRTuzbOI5jWyaxabQDHXWltCo2qr0RVhMVVC8uVipg0muZQcV0&#10;KjWyWO106mz4+aHl0saU2LJQ7ZShyprBTpiJDp8aPQHaoKAWA+w0owVisaMb42VuTLBNlrupaOJ7&#10;OwG0YLLCjrk6NzYzC+2kIm3rzJWWuS81BrGRyrRQT0BrXYSJmZYddZpAibbI+7e3iQGJPCk/iewk&#10;KZOYuT5Vh0uzhGqmDldmGnBlthFnmKd2NzH/lWn53GSosyagRLcW/szHka+LQz5VypexDFH1WpSb&#10;EwlQEm1fOpo8Gai2i8EZKpJmLfK1a6nQMYioVvPr1RJgufxaTGUKpD+AIu1yNAXS0F1hxFCnA/0D&#10;VtS3KxAuTobLnwyzJQUaFiUvnVB7BYvFQDX2TLdi+3gDtow04sDsIIvhEq4fouVjO79nERf3bsRL&#10;lw/iw+cu4u1bp/EiLeGrF3bgLRbMj58+gdvHl1DnV0G78v9CtY+WvNyPiNUAFdUqfe3D0sYzuvRY&#10;acMZAzOWWZENp04Jn0WLHJcVVTlBdFTlY7CtBH1NebgvIzX2rpi0ajSaEKIa5DBsR0J++N02FATs&#10;CNDzmwysEKYEZDN8pmfGIz7uMbTyQ7l5dh6v3d6D569uxwWxZn9TOw5s6sPcYBsGanNQk2tF0KmC&#10;0ZBBqJJQGshCT7kaQ7UGdFaZUV5sxc4d63HlzCJOb+/FDlbGGnag3NwgahubUNXQgMKyCthcXmmP&#10;P2GrdBoTVAojtFpaP6MNBjYrO3FLZQ4OLA7izO4pbJvuQ31dJSxuN//OALWRQBrNyNaK0+vF/u0m&#10;ZGss/Fs3qkrLMdrfzv9/Hk8c2I5Di+M4vHEY1/g4L5xYxHs3DzFjHcfdq3tw8/gMtk63oKu5FO2N&#10;5VRWsRSmU9rRaKKzFpW0ARajjpaUasRmpt2z251wE2YHv5YrFMhUqPhzLUL6LISUSYhoU1HGbFXr&#10;UqCFQHUGNOjmB9zlV7Np0MnbTkLWE9bSIuoxVGAmTDZMlNsxXe2UdjPa3BpiC0ttsZFFqdZLiNyY&#10;JkjTtHcbqEpTZWYqlDiYzoZN4oIugdrXW0ArWcp8Vi3ZPDH379JMkwTUZQmmhntrrwjVUeYpAdVY&#10;NBNNVKAaSwKVZQWiKoKiS4Ava5Vk+0oJTylVSNi+Blc6qqhUAiYxElhmSZYyV4kxHmVsJVS6PELm&#10;ly2nhXwMYWkq0wqImRcVzgQ0FyvQ12FFX78N9U0qlJbKEAmL66UyWkMbRroqcW7nLK7t34STW8aw&#10;i/Zr1zSz5rZpXD26B0+eO4KbJ/fjybMH8O6zF/Dl60/h81eexIfPXsTHz5zH5y9exI/vPY1/fPkK&#10;XrywCScWavHBk3vw9u2D2DZcDx/dW9qqR5C6mtkrdgWyE1dDlRwDRVIstJmpsGvlCNCBlQVs6KgM&#10;oa8hSriCuC8pefXdLFkyDAaqis+HQMCPUDCIutJ82rQwqqMORL2ZVIMkyE1ZSEpJoK+U4ckLi8wh&#10;N/H6nSO4Q7gObOrC7s0dVItezAy2o682HwU+PczqJFg0SagttKCjxIDeSj1ai1WoLdCiINeCtpYS&#10;zI83Y3F9HfppZQojDoLsh8+fC08wB36/Gza7GRaLhXZKj+xMOeRsajkzit4CNW2g32HFVlap2wf5&#10;Bu+hajBnlORTkSxWqHWEkCCKdVxqrZ4gOaBQGiFTGeD2RlBdUo72+irmpCkcmp3EtokezPbUYOd6&#10;grZE4GkBb9FKnN65HrvmejDcV4/62mKUlYTRWJWHya5azPU2obkiT7LOCoJjsRB0KqOFzen0wesJ&#10;MfOFpJPTlSxewhWE6QTCuhQENcyr6lSUWlj9PUq0EKKeHFbpAgtGCsVyEScmxPbHlbReNV5MEZip&#10;Oh+m2WbrmcEaCBFvxakjoonl7dOVTmnjmQ1UMQHUBmnfDBuWqGjbWwLY05WLA7TaYovm01QmcfLh&#10;RbG0fu7edmRi4xex5uo6vxcbxIgZ7fs7CWyFFt3ueNSKybKadbR766g28fATqEDWahSbkqhCa1Bt&#10;S5KgqmafqbARJLobMU2p0prIxuJKoAqpVjmaNVTsVbCnPU6wViKYvQy5tIRF/P0C3paY1qI+nIau&#10;egMGe2zo76ElbLIiN1+L0hKq80wHnjq9F3dO7MOZXRuxj1n34Jb1OHtgDleObsdzV47jzScvEagr&#10;+Ojla/js9Tv44YNXpAWR379NS//uk/jlw6fvrfz9hO0jsUT+Bdr9p/HG+a1oCBqR/KhYafwXxK14&#10;EImrHmC7H8lrHoE8ea10bavYZ0BjoR09tOD9/Ey6WczuS06OuZstS6GaaNgpLHC77XC77Gippk9k&#10;lSsLqlCZpyRsWVBY5UhTpEkX3cTOSG9cY5Y6vQXn9o9h4wZW6/W12LzYjYWxDnRTqWpLnGiqCmCA&#10;OWC4KYrWPD1DqAmtrLTVeVZEQ074fbRhQSetmIO2U4f8kA3luVHClYM8qqbXZWIn1cJqMUCpEEBl&#10;QkUJtjFLOW0OqNX0tgRPnBJxZEMX9jHAT3XVoLykADZnEBarFwHa2rLCKHICPv6dg3BaYGIeayRQ&#10;raWlfH612DTcI22oP93fyGqTi5ayKCa7m7A00o5t461s7dg+NYwF2sWh7nZUl+ahqTIPw62V6KHt&#10;K4kGoNOpaU10cDrcVCgX7C4CFYzCwwLhdkfg9gjr6YGOz10s+Y7oUxEVTZPGap+Ocms26t1KNFOp&#10;OoIa9OboMVJix2SVBxskoHyYYC4ar6YNrOZ9bOJnE5Uu2kIqEtVrA28nqUhiRa64naq0Mks5JXXa&#10;SXXaL/ITgTomRvYI1HkBFEG6stCCJxbubfgiQPrfTcB1YqQUe9oCmMjNIlQJqKRlyyEMIkMFeeul&#10;7SumiymiDSwjcDX2ZFRZkghQMkFLQJEhFpVUtlonM6QxgXlyBe3e49IwvCXlYZiTH4Uj/XEEspcj&#10;R7USUeVq5PLrSkMMGj2MDDlZGO/1YHomjO4+Bxoa7JgYqMDRrYO4c2oLbp/ejcNbpliYu7FtQx9O&#10;7Z7G7ZOb8MbNo1Sl87R95/HJC+fx8UsX8M3bd6QFhT+KhYkfP31vF6W3zuP7t67g989fxK9fPo9f&#10;Pn0SnzxzHDsGCuHh85CtexApqx9G/LI/I/7x/0Tiyr9QsWh16TCaxEJUFrP1LX4M1bvRx6J2X2py&#10;/F2lPB1WgxIum5Zg0b6YFcjnB9pcaUFZgQ4FYcqcVwGdRc3cZWNlj+Lk7iE8fWErrp8dxc7N7ehs&#10;r0BnB61UXxX62yrR0ViI0d5qTA3WYXawFqNiTmEZfX1PCaZ6StFc5kXIZybAVgTcFmlDTZdNjva6&#10;AMZ7Kgl1AUryAvB6LYRKxw6rYjYRI4sm+J0GZhcrPLZ7Z/qKgYrO+lIsUGFmOioIdLG0t6CY+FsQ&#10;iVABqzBFq9ZJSxjxBJnHHNLPqnLCqAwF0FxeyDelDhOEqKuxDKV5hMFpRHFBCA1VhWijXx7ma5rp&#10;68FEVzdDaQ2Kon4U5flRVRhCgd/F3GimEtLamc1UTie8DjuBtkkbhxrtXtjcYVqWKBz+CAM3X7NR&#10;hVwClatPYR5JRZExgx2S+couR7NXjTZC1Rli/owa0U/VGiJcI2VOjFV6MCYyldScGC93SFZwsoww&#10;SU2omxkbeCtUa2ODB1vbQtjVEcUB2r2jQyU4MVaFs8LqEabLBOfKxjZcW2zHjcVW3Fhqx61NHbhN&#10;53FzY4e0d8Uh/t0C+8JoOB1d7iSUaGORo1iNEIFypjALZQnLFiPZtmpaw3JCVMom1KhQWD3CVWlP&#10;pdWLkWZW+GUr4M5cDhfBcmU8DkPCQ7Cl0P6JHZlUK/g7K5izVkm5rJ6ANjqTMVxrxvhECEPrqQi9&#10;AeyYbcHJncO4cHAcp/ZMYGmiC5M9Ddg+2YHrR+bx3lOH8c3dS/jilYv45Plz+Iq3X716Ed+/cwN/&#10;fP0a/vm3t/HP79/GP757Ez9/dAs/vHUDv33yKv749g38/atX8e2bT+Kdm7txbnMfZummCshE9tpH&#10;kE6Vylj7EAypj6DCl4INzbTSg0WY7Qyhv8aGTr7392WlJd+1iCUcBKooYkdhrgORiAlBevuCXAMi&#10;OVp4HHJpaDzoNWK0sxSzI9XYOteGQ3sHsXNnE9ZP8D8tdqOkJIBW2r660gLUVZWgq6ESnfy+o9KP&#10;nmovFkfLGfJbMNlZidaKHIS9QhVF3jDDxueQR3D7Gx2Y7M1DR1MRs5UPLg+zD4ETKuBxWKTFi7lB&#10;mwSWSZUJrZrqwPxiJ2DiOlle2A6HwwaFkXaRnbq0LB+LIy1YGmrEYEM5CkI50JtcMNCa5YR8KAwH&#10;WTSCaCwuRkNxAR/bzb9nZjMrobdq+LUJYUJTReXqbW5EV00NKvKCVB4zPD4nouLSgs0Ki4lKqmZh&#10;cjpYEKpZHGqQR2hN/JmBkPnzCtFQ14T8kmo4XH4ETTrk6dOQq0tk1shAHRWqzq1Cg1uNZtrm9oCO&#10;akWoaAX78q0YLLJjmMo/StuznrlzrNSFMYI2Xsp89W+g7ikVs5aYCFvnxVZmrN09+TgwWCydOHKc&#10;du/sZA0uiBW+QoWW2AE3deIJAnSNMF3f1IJbWzpwc3Mnri914sp8q3Tw2xYq3ajYaZaK0WqPQz7B&#10;EFuSudMfhS3pAQkeMURepBGjeWLi7GoU0NqJLFVqTUGlM4OKlYgI7WJAsUaye47MFfAxSwUIplgp&#10;bEl8iHAK+7eS2WwlSixxqPemoY6QtjiS0c3/v6eZ78OgF4N9QWxi/j68cwgn967H7o19mKejWODn&#10;LKYRffnyCfzyydP4/YsX8PdPX8SXd2/g/WfP4YuXL+HHd25TnV4hVB/jv3/5Av/44ROq0+v48f0n&#10;pcmyv37yMn774i5+ePdpfPHcJbxKFTw11Y/efC8MSauRKtZnrXkAQe1KjNTocWCCqj9di8X+PPRU&#10;mVATysZ9bmvm3VLasNYyVoH2YnQ359Pe2WlhxGka6TCZUqBmoFYqUlCR76RFqsNodzFmp/IxMuZF&#10;XbMHlQ1uBHJ0sNg1CIW8tHUBKoQ43DjKSu5jfrJhYagSt07P4fqJaWxd3yQdmhx2O6gIVCKNEjpa&#10;uogjk+FUjW4G8IbKHARpC63s4Bp2WDUVyU5FcjE/eT1OBKgkNq0MJq1aWoGcmpGItKx4pKUnIyUj&#10;GylKHRQGIyrKi7BprB1b+5oo00UEyUOlcDDXOJh33MyRIbhcXjhs4mq5EXYqiEp977gcceibUpkN&#10;pUEFLf/fQDhAuHLRUJ6DtpoCPscChAJBRPxBVJZG+bq9KM4rwGB3PzYMDWHTeB8/aNrigTYMD3Sh&#10;pbGdxacJvlA53IQtwoyaR6WqpO3r8uvQl2NAV64RnVETFUo0I3pzzRgosEptiJ/LSLEdo0VW6WSN&#10;8RIWIGauDVSsKXb8GVrDBeYrsVnnnp4iiC3FjhAKMRBxZkMdLtLKid1mhSpJQG3uIkTduL2lBzeY&#10;h29sb8ftbd1Uqm5Jpc5NVmNPsxOTeVkYK9JjfZ4adYbV0p4UAdkaWBIegDf9MZRQlXLly1GkXo0y&#10;41oCtYJtNQq1a1Bujke9Mx0Fhnh41QnQJD0OEyHy01aFhSJR9Rx8DFP8X5ktxSz2tQR0DeGkjaRC&#10;iQvEjQSsOycbfXXM5U0OdDPfrR+swJ5NQziwbRw7FgaxdUM3DiwMSMfh/Piu2C3pVfzw4Yv46s2n&#10;8DHz1Fu3TkjL5z8TgxPvPot/EJz/+eE9/P7NB9J+GN+88QQ+feaMtEz++7tP4LMXLuO9GyeY07dg&#10;52gP6qJBqMSxSvHMUqpYVPtT6Rz02Nztwaa+MCNHBL21NlT4FbjPYcu+m0eLJY57nOirQV9rKSqK&#10;aFlMcnbWBGTK1iIrczX09P3luU4MteVhoMuPgSE7OvqMaOlxoKkzgJwCdn5DJvQGWkirsD/MFQ6z&#10;NKtiQ1813nrqEH54/w4+f+0SLh9Zj9bqCDy0ch6XFlplFuRpqTAp4lDgzWCGM6IgSgVzMfvY7FAZ&#10;rMjMVvM5aJhVbHA7bcjzW1AStvAxlJBlJyFdLAnJiENmZgayxCJEvRnZRhMi0Rw0V1H52Onr8kOS&#10;3TQwT5kIldXmZiHwQKs3UWX4emV801LXICl5JdbErEBSUgKystKkCZxp/L9D0RC2zo/i6fP78NTJ&#10;bdi+oZOKVITdcyM4v2+Br7MOrcxXU4ODOLljG545dRAvnNmPG0d28vvNGO4dQklFJ0IFTQTai4hF&#10;TutHa2RjVglqJVjWV1KFqvyYqKYN5u36Si9GKzwYLfdIX49X+ti8mGQwnq0LYmNjBIstUWxpz8WO&#10;rkLs7SuRpiUdHRUz0qtxivbtnDiwTQxAECYB0g2C9L/bra09uLOtFzf59c2tXbjD728vUr1mG3GM&#10;1XeuXIupYhXmK80YDKSjVr9Gyjy2pEdhjiMI/DpPXATOehylBELM+RODDGJgQoAlRv+qbKmIaBKg&#10;TniU+eQBOKlSuQSwiNmswJAAJ6FyseULCylmZWjWSWuyyql6FYS41ZGInkgW+isN6KixoqvZj9mx&#10;OpzaNYXTe6Zw5dhGPH1xN548sxWvXduLz1++QOV5AX97/3l8fvc2PnvtBj598RLeunkYL13ag/ef&#10;Po9v3ryNnz56Hj9/8ho+IXTPXTyIG8d34Nap7cxoO3D1yHbs37IRU8PDaK6pR9DlgVGlgEOrkEZu&#10;xSWEznAmwdJiqMqI9YR9oN6GMr8S91lsqrsBdvwmWrcRBvy+tiqU5TEfKGMRG/sYEhKXQaWMgcvK&#10;B6N6VZeYUFenQrQwEcVV9P/dZkLlQEmVnrkhHRptFq2iWVq/pGYGaq4uxN3bJ/DHN6/it2/exJdv&#10;3sJT5zYxlxQi5KS1csmhl6VBnpICJcEwKeNgM6TBZtVCT1uoZefPUBiRnJ7FTk/lNKjhI2wVUTdq&#10;8lzMSIRNy7+nSsn4OAoFIZOrCJURWYTK5vbShgWR63Ujx+OiKrloFT2wWjwElqplEWf7apGalYK4&#10;xOVYs/YveHz5n7B81aNITE7ga5cxT9pRXRrG4ngXXrt5Al+9fgMfPHuB4XgC++aH8cblI3jhyG4c&#10;mOnFRG8bljbM4uKRw3jm/Ek8d+4Ybh0/hBPbt2NqdAJVNV1wBKrgDeYjl+9noT4JVfZMdAXVtHQ2&#10;TDcGsdCah8X2Imz8/2tLnSXY3FXK6liGrd2l2N5bhp0M7HuGqnFwuApH2dGOj9fjpJinx3ZmQ700&#10;ECGAeoI2T0B0k9DcIkSiia9vb+/Dkzv670G1uRe3N1O15lpwcbwC2+qsmChSYamOlrJQHPS9DuVU&#10;H1cK1SbuAdgTH5CyTzjzIRQql6OKkIhRwVLtWpQZ7i1KrHGloMiaBmvaGqQv/08Ykx+DN2u5ZA9L&#10;zInSDAwvs1UgewUKDYSMYJUYYwmVGHZfhwZ7AnqC6egNZaI7T4n2Yh0jgg+7Zztw9eACnjm7By9f&#10;PoSXLx3Fkyd24smT23H3iaP8fK7hk5cI1CtP4tOXbuHDpy7jzetHcXX/FE5uGcf1Y9uk4vj0uYO4&#10;sG8H5oZH6NLa0dnShv62bvS29KG8qoliUQ1PsAg2m4v934JC2v4coxrFZhktoRK9eRr08jmtJ1Cd&#10;pXoUOGW4T6dJuetkxYzSxzdV09KUBlGbq0DEthaZiX9CWvKjsBMoL62dWZ3O7JAEuzuG6rESVlcq&#10;CklqeZ0cJTXpKKyUM2eopP36zKzsZo0W++l3f/2YcvvDh/jpu7fx6euXceXwLCt8DprKLeisVKPE&#10;lwazsJhpcVCkx0OjyoBaoyaUVjY70rI1SEpJhEaRSLjZyT16lNJqlTMTFdAiupx6aclAtkxkLKXU&#10;VEYdjC4HPAFh75y0jlY4rHZ43QH+fQRuuxhyd0MpjkpVaZCcmYS18Y9h5Zq/YNWah5CYEi8tyrRb&#10;9WirLcHG0Q48cXQrPhdHqzx9Cm88cRhHNo/h6LYNuL5vDhcX1+PwfC8m+2j3enuxd2kO5/dvx5VD&#10;O3FmzzZsnhhDV2snyopq4fQWIZRThDwWlSLavwpx0TegYl6yYKYxRHiKaVcrsX2gGjsGa/5P2zVc&#10;h91se0frpVMX97MdGmvCMbF2aqoNp6dacGa6GedmWnB+thWX5lpp99po9QRQPbi5nTDt6JNupa8J&#10;1m1+f0fct7WXFpD3U6XEmVQH2gMESYFFWpqtjW4M+ZNRb6BKyVbAGHO/pFK+dLH3xDLe9wiBorpQ&#10;qYqpQBVUqVLtapTSwlW5M+CjXVLGPATF6j9Jm8LkSDaP2YuWMMh85mU2iyqYxyzJ0myMMlrGCnMc&#10;6qxUA38GugNp6AlloCtHjs5CsQaPVpdFZddkKwEZweW9s4RlAReoXOd3juGpU0t4+coevHbjMN5+&#10;8jQ+fuEC1ekkXru0Cxd2TmK+vxUTPa2YGe6mu+hGf3sbqstq4PMWwGqPEKAoWwGLbgRGewg6Ex2N&#10;wYSysA/NJXmozstFe0mUIIUwSDcxXB/AYI04e5g52Z6F+7zWlLsuczrM5kzmAzstkgNb+33YN2xj&#10;VYiDzxoHO0O1mBeokscjI3MVUhku4zKWIYW+2uFRobRKgcrGNNQ0qZATvfe7GqpG1GXE8+d24I8v&#10;XsIPX7yJb997Bm/e2YedmwbQQNvS3arBaIMK7WUyROwp0GbE0wYmQyGXQUNLZjT7YTIHoNBYIM/O&#10;hM8mDkSQU6nkiHittIp+RP0+vhE62jeRfzJh0cvhtmoQDrtQUlqAoM8rLWs3UD0tZkLlDMAnDjOw&#10;+/n4VFOtGUqdARnyDMQlrSRYjyI+aS1S0tIQl5wMm1mL4eZK7NxAm3RiG4E6LU1dunVkIzaONGOs&#10;vx07JvpwcK4LW8fbMNjeiIH2dsyODmHb3BS2z03Tqoyhp60Tne29GOwcoOrVISeYS6jMzBTJrNjp&#10;0kXfkWIrpsRGm+wwOwnRnhEBT+P/afsI0H62QxOtODrVjuPTHTg504nT/L/PzHTh7EwHzs914NJC&#10;B64QpCcWafWWumn5qD7bBExUpB0DvCVIu/pxe2c/gWLj97fYrjBnXZ5rwqnRYizS0myusWBfdwSz&#10;pTp02mJQTSVxU6UMhMPKDJTDTJSvWk6QVhCAOJSqVxKmVYSKeUr5OMotSSi0pMGQsgzZq/4TViqb&#10;yFGFzGAl/FmBIYlAPY4grWORdh1KTIm0hIm85f9FpWpxJaPdnYJOXwqVnHDlKNBVQKgqHZjoyMem&#10;9XXYNdWBQ4v9OEOYzu4YwfXDE8xPuwnSUXz68ml8+soFfPvmVXz96jm8cYVQ7ZqVRnEbKqpQVV6N&#10;+uoWVLIVl7XBH6iG0RKBQu+CTCccjLimaWakkENcvG+srKL17EBncw8GWjsw2ko4u1ow2d2KoaZa&#10;dJWHUBXQ4b6KqOpujouB35hBS6RFW5kH5zcW8sNxEy41morUMDFvyEXeoBdOSHlM2itiZdyjiGEn&#10;zGCeySmSobo5G+XVbCUM9OwsRgb9vpYC3GW1+PLVS/St5/HOrcM4t38cbR2VCIoLv60mdFUZUBXO&#10;Ri7DrFWZDJWM+UquJEziom8BLLY86E1eQmBDYciCXI8GHpvYnUkJN1+o1WJmlqOFNClg0IsJwSoU&#10;hJ0oyPVKgxJeuwVGrZY2TgONWsyap/1j5RGZSq0jUBoDZEo11TAdSemxiE9Zh2TavpRUAZU4qjUN&#10;rZV5OL6xHzcOzOL20SWc2jlLaPpQV1WBsuJKtNbW0zo3snWit60XAz3jGBuZx+jILLp7xlBd24Wq&#10;+h6Mjc5gfecgagpL4fd4EOL7nadNZXVORbtfi5ESB6EKSzZvx0AN9o404OB4s3T64GFW5SMb2qV2&#10;jB3pBCE6PdsttbPzPbhAR3CR7fJSH64u9RCQLmYoKpQYdNgqlKhPAusGwbq1fYBQDd1rO4aoWHxt&#10;/Pnlje04t6ECu1pdWKq24nBfLna1uDBMlWolNHnKtdCv+yvM6/4MR8L9/H4lotmPophgVZsIhVoM&#10;VixHmXYFbeAKKnAK/KoEKJijDHH3IyBbhgJCV24lOIQqxMdzpDwsTVMq0Ys8Fce/SZfOuBITbdsI&#10;VDdbkz0OjY6EeyOAtFidFVYMNYexcagWWyc6CVYvTmzdQKjGqVC7mKdu47fPX5UmQf/w7rP49vVb&#10;+Px52r+rR3Fu1xJmh0fR2tSNsspWVNb0obpxgsIwgUCkA0ZrEbJ1HqQrTUjP1LAfyCDLkiMvNw+9&#10;Xb3o7R5Dd/cG6TMe7hrDZP8wVW8A/Q31fF5RNOd7cF+hV3Y3jwrgMojFYEZ01kVxbL4Eu9cHsKXP&#10;yYBvhEmTirRMBniGybV8c1as+TMt0uOIjRdL6RPgDmegsFSJumrauaYgisJWFAYdrCQtuHJ0Ac+d&#10;3YQnj83h8LZRdHXWIBTxwOZQoqBQj6pSFeoLVMinAtk1GRJUapWByuKDyZIPA6Gy2HxwOexUJxtz&#10;kQVemxY2o9gkRk1p5vOzWeB2MMeZNbR5GgJoYm4ywUGgTCYx+VYLWbYambSRKo1VmjeopPplqkzM&#10;a8xTYk+JrFQkpCdSpeKQmESoUpLYEpCalgi/38ZqVMsPsRmzA1SjthZUlFbz+dciJ6cCkXAJv29C&#10;bXUHWpoG0N3JN71vAQMDG9HYPIKCokY0tw5hZGCKRaQDJTlReAM+BOnRC3RiNXAyGtxKDBc7MVsX&#10;wZaOEuzqr8b+4QYcHmvBsck2HCdMx6c7cWS6C0d5e3JOwNSHCwsDuLA4gEubh3BlyxCubRnA1U2E&#10;iip1mYp1jXDdIjACHKFUN4QqEaTbUhuWbq9v6ePv9eLyfBsO9QewudaAvW0RHOgNY65YhmEfrZ8t&#10;hVnqMWjXUHGoUr60hwjOGkTSHkSJaiXKdKtRTJiKhHIRqDIDs5E5WTosW7XmfulvcwhPqTEGNY40&#10;qlEyPJnL4GOeEvlKHL9TbhFnICeizJSAemeKpFS1YrCCP5OO5vEzexZp0M4+2V3tw2R7JeYG6rBv&#10;bgiX9i5Kc/g+eekcfv30Reb3d/HLp6/hh3fEpiw38OaNM7hz6hCO7tiFmfUz6OwYQ03jKB3WCAve&#10;BhRVjMIdaYbGmo8spQ3pGSq6FRnSs9RwukJoaurE+AiL5SgLJT/b7p4p9PeOUbHa+ZmWoKMsitay&#10;fLRUVOM+hzHzrp+d0cpOancKiSvA9okaHF9sxq6xQjSVGFjpE5GWsQKJiQ9iXcxfsGLVn7Fa7FQT&#10;F4tEsd5EXMSM6NHXXoDO2hDyvBq0VUYx11fHF12N7ayskwPsiJXFsLnFdSQTfAEjwhF65CY7Bpvt&#10;KAtq4dLJoc0W+xIYYbX6YLGEYbXlwGYVSmVH0ONgs8PjNCCHVtXnEhdYzdI6JS+b06iStgMQZ12Z&#10;mKlsNju0eqN0zpSY86egSqnNHmRr7UiVG5GqMCFFrkN8RjZi0zOwLi2F6huHmAQqFsFKSk5CUlI8&#10;bWUWinN8qC3OQ1VBPoqYh3KjhKq4nXa3mVWsiarVjfaWYfSwevX3TKO3Zxad3bMMu738vRZU1XSj&#10;tqoTlXmVyA1HmKty4LY5kUfbXUALWGXNRH+eBdOEalN7MXYKqIRSjTXjON+/k1SmE7R6x/7dTs31&#10;4NxCP7McgZKgGsRVtmubB3CNUF2l7bsmWT8xskeF2ioUalCC6M7uEarUiPS1uO86obtKRRNrp7Y1&#10;27CrzY1jg8XY3uLGaE4a+r1pKNWshSX2rzCs/ROc7AfhrMdQoFwBf9JfqEyrUKh4jDAtQ4nmngUs&#10;N8Ujj8qjj3+IKvUAgtkrCFI8qhx8rY505IpDtFmkQ/KVfP1iCUgiM1gCVTsGtU4qI7OYUK+wagWq&#10;rQmoYT6rsyWhN1+D/jKLdN1zvK8ae+b5ek7tw53ju/DUiS347AVC9f6z0nJ3MRXpkxeewOs3LuLO&#10;meM4vncfNm3cifWjS2jvmkNVw3qUVA0gWtwFX04jTI5CyBTM8OlKZKRnIyvbBK3Bi2C4Ao31A+jr&#10;mqRSTaO9YwYd7cLS96ClvABNBS7U5QZQkVfCzNyI+5SZCXdNGhV0WjlsTiuKGMKGO6oxT/sx0hRG&#10;UUgGBUNkWvoyJMc/iDiq1Mrlf0ZszBrExKzDutiVMBnS0d6Qiw0DVZTlfNQVetFQEkFbVSHa6/LQ&#10;WM38kBuEiQC4mIVKSpysEmbUNMgx0O1Ce4UdRT49vCYNTCoxc8IAh81NkEJUHmYfnQ0eh4fqY6Mt&#10;pAKJXW/CIeSHwvC6HXC7TAg4DHDTAoo9MYxqqi5/1+Xm35qc0NAfq/UeKNlk9MlZSivtnhFJMj0S&#10;ZTrEpSsQS7DWpmZiDS3fOoIUmyS2HEtFenravQEQvRZmi43NweITQTi3nurcTRVqQ1lpGxpqaP06&#10;htDfPYSutmE0N42gsnYQ4fwmeIIV8PmL4XHnsCgEEAwFYHUG4bBYkWfLRLE+jdU5DZ0RAzbUhLDQ&#10;WogtvRXYM1qPA7R/R5ifJJhmu3CSVk+00/O9hKoX59ku8OsLiz20b7Rwi1Qcyf4Rqk29uPFvoG5u&#10;G7inUDupTjtHmK2GcZ028CbbE1t6cH62CQeE3evw4vhoEY4MFGGmTI9hccGXqhFMfRjGdX+CJe6v&#10;cCU9iAhzUE7mI7z/r9IgRZHicYJH66dbhRLdGgmQQPZK6OlsHOJoHSpZtTOVKpUunUDvz1wNN+8P&#10;E6pc9VpUWMUcwRhpbmCrL4O/w7+Xr5LALDPG8TFXoY42sIdRYbDYgsG6HMyMduD0viVGjHN44eIx&#10;PHdmD+5eO4JPX7yBDwjTS9fP4eqp4zi85yC2EKbx8U3oFodZdC2gumkKeSU98EUaYPOUQm/NYfG1&#10;spDKkJSYhoy0LDobuhxC5XAXIi+/EWUl7SguakJVWTMtfws6q6vQxJjRFrWhJuRAxBWGx1NEqLLj&#10;7upUWdJee2ImQSToJwSFaCz3o5QfstuWBrlyDcFai+xUsTnhXwnUI0hl7li3ejmyUlejPN+KhbFG&#10;zA5Vo7+xkJkhhByfj5bMBz+VyeOysjOK0TcriqNe1Ne40DdkQv+ICn19ZjRVmlEYMMBn0TG/idFD&#10;jdTh3HYPLEY77ZseBo2JtwaoeWu2OOF3BRBx+xDxuRj67cgPWOCzamDRZsNCW+h3e/kCg1Q8Lyxm&#10;P3Q6NzQaN1+LWOBoQmq6FvHpKqqUaArEMYzGsDqtTk0hXMmIEwfMETS1SgejwQiVVidlL4PJhlC4&#10;AAUF1SivaKEFrKH1q0Uvg+vMyCgLSz/DbCeqKtsIXi1cgXIWqyhtqJip4UZ+bgmLSikaGpsw1teF&#10;Sp8YVk+VdlsSk2nHKnyYZxbd0lWOPcwMB8eacEQMTAj7R7COEyxhA6UBCn59b4Cii2B14+JCD3NV&#10;l9QuLXYTrF4JrOtbCQ9hukWY7uwelYB6gvddI3BCpS4xSx0fr8SeLj8ODuTi1GQldrQFMZanQE8g&#10;k1lpDRzxf2GW+hOz1APwMgfly5cjnP4Q24Mo1xMi1TJUaoUNXEUIYqUl9Xb+nrio6xMngJjjUOvK&#10;RIUlFXnqGKrUMiljiUWO0ogf7WWxIRbN3ixU21LhzHwUIcImtnYrEKOFxlVocMYSuFRpIeNgTZRK&#10;1YIDmyZx+eAOnNuzGad2zODYNnFI4RZs27iIyfVTdAtjqGsaRgULXFFFL0HqRk5RD4J5nXD6a2Gy&#10;F0Jt9POzNdPqKwlUBlKSMpHJfiGgUrHfaI0sgo48OAmXwx5G2BdEVX4e2koL0FXKrFWcg/q8AHJ9&#10;uYwKhbjP5Ui563PpkJvjYfX3IJfhvqjAgcKoWFjIjKOIpa9ciazMFUhPeBhJsQ+R4jXIZNZIi18t&#10;7d3XXhHCdE8dJjoqpUOcIz43zGKaEDu31cqs5NZI8wbdDg0aKxy0fHp6UgVaOxVoarawUxoR9WiZ&#10;qZTQUBWMWiVcQtWsNhgMIhPpoFESKL5wJVVGp7ci4HUj7HIi6vWgIOxHod8Nr0XP/EfF1etoBz2E&#10;0gcrO7NW70S20gIZK1GmCKAyDRJSMhGXnIFYthgq1FpCtDYtE6sz0rEuKwOJDKcqnUW6puV2euFz&#10;uOBzulAUzUNDWQUtawsG2jsITz2aq+uxMDqKvXMz2LVhAqOdXShn5rK7cmB2RODy8NZkgccX4Hvb&#10;iubGXmxdXMT144fRHHEyV6UwnKczVykwUurGXHMhtnZXYDfdgrCAAiphAU8QJgGVsIGnZjtxlrnq&#10;PG3gvdaJ8/MdbO3MWZ0SWJeFelG1rm3px/Vtg/dA4u31bSPMVgKsfv6sh4/TjKPrS5mh/DgyXIRD&#10;w6WYqbRgfVSOBiqHP/VROKhQ1pg/w8evA5m0fvIVCKXcj2Da/ShhlipVEyqRpfi12PK5kFAZ4/4C&#10;e/LD0hqramcG6l0yaXWwWIIvQIuKybOqNSixpKCcIFVYE1HvToNbJtZprSRcKdJix1LdOlQYxHbR&#10;tIH2ZHTk6tHD4jPIAj7V1yBNpJ0f7mS+EYNGlagrq0N+XjVtWyXcwSq4guJaUzXcgUrYPeW0eWVU&#10;phJozFEotF5kMQakEaJ0OhaV0kh3w0LsyGUxLKSjKIbWnMu+EIDBHGbciBCsAPnIR2sV+0FLA3ob&#10;KtFQVY7ykg6UlXfgvpIi/d3KYheqiwKoLgygstiPUEAFJ5+8uOibnLIScYmPM7w/jAS+Scn0yMrs&#10;RGRnJkArT0SOR4P6wiB664rRW1/MzCE2rrRCqRKzH2TMD6w0UQU7ZibyxXWGehu66w1oa1SjrEyG&#10;klIDaipdzG4+af9xscJSr5DByixk0okT7HVQESotYdDzxSuyCZhOJw1MiGlORUE3isNO5LgthNAk&#10;WUcDf9+sM/Dre6uDdcxoMrkWmbR7GbR9qVmEKlXGloUkynxccgoyMtP5HC0IRAgQ7VlhUSkqKypQ&#10;mJeHaDgX1QWFGGpqRF9NLQaaajA32IOR1i7a20YWkkqMtLVi4+AAFvt70dvUQEXKh9Xuh5kfgNXh&#10;p1raaFP5uPliT49J7Nu2DRf27Uatz85KnSLNqqhzyNArclVDHpY6S7FrsBb7hutxcKQRJ/6dq4QN&#10;PD7bzUzVizOESYB1jqCdm+3AOQEW27m5dqmJVa1CvYQlvMqsJaC6vn2IqvW/oRLD6J04M11PkIqx&#10;fzAfh0dKsK0lgPFCLbr9tKaaNXDzs3fEPwArwQr8e8dZsQTen/wX5GQ8gmIlFUqM9ul4q18tjd5F&#10;tbEwU6XEbPQKMTHWmy1tdiP2AgzR9Yh5gPnqdSg0rUO5I42ZMg0NVKmQJha29BV8P9LRzFwl7clO&#10;JSvi/QKuSnsiWiMKdBfZ0F7iYnbPR2ddNTprKtgP85EnlgsFyxDKqUMgpx5B5t1wfguieS3wBqpg&#10;sOZDZciBXBNEtsJJRdIjlX1BACXcjNNVhCDzVV5xN/KpauG8NgJZB6OtgH+by8eglefj5ESrUFte&#10;j67GZvS1t6OltQcNzWNoaJ3AfcV5lrs1xbRkxWGpVfFrlyODdnAdslgxYuMfR2zcI0hhxUlKuB9p&#10;iSugUWRROTJh1mczy5hQEHChNOpGIX1lwGmHnh1arCsKO+l/G2UYa1WisViGygIlynIUqM1XoiI/&#10;G0F/GvKpiOJkkd7qHFSGafn0Mpg1wsJpqVh6/l9aWjYdLBYX3MwzVqOeHVQHp9mIHJcdFTliGYmd&#10;9tEm3afT0qrJKdsKkRM1fC0OeGxWAiYWNxoYPg0Ey8BMpUNalhqpmQq+oZlUaB+6GyuwvrcJO+am&#10;cWrfPuycn0J/Sx16GhtwaPMUzm6bw9JAO0Y6K9HXVo+G0gpUFxegKEI7UJyPrqZ69LXUo76qkrkp&#10;B0Y+Z6PVA5PYKVdrgpW35WU1aG1upz3ZiCPbNqHIqWcHTGTHy0SzR4muHCPWVwWxIEYAB2uwl2Dt&#10;6a/FUarVKcJzb6CCUM324jTBOiuBRahmCBV/dk4o2Ew7bWGrdHuR+evqJsK0dZggMVPtEkANSSp1&#10;eUmoWTtOTtbgINVpH9ue3lwsVFkxlk9XYUtCOOMxQvUQbCIbMUuFqFI5WY9JF3x9SX9GHi1cIVWn&#10;WHlvKL1MvxZlFv6dci2sSQ8gT7Uajd5M1HgyENGslSbUhpWxtH0x0nqsYlMsygldgyebapUGR8YK&#10;FJkS0eDn9+I6F0EqMiQQqhhUMLuVmdehyZNOC8jizIhSnedn7g+jjA6ijMUvx5+H3IJGlNcMoLR6&#10;AOW1oyirHkF+UTec3ipojFHI1R4CZUFaqpL9Oh2ZmUp+Puwn/jJE8ltpEftQUT+BmpYZ6bawfBCh&#10;3FbaxUr4wg2IFPawdTJLE6b6LnS2DaK1fRItnbNSXrvP79DfLWHOqS2KojTHSwtopeXJgIK+NzVt&#10;BdauewiJiY8iLfkhxK/5C7JS4qER+9ixw3ptZgTsNnisVAmL2N6Z0snOIzY8ycxMRZE/HWP1agwU&#10;ZKMtV4XaXDnayjTor9byDUhj7slCUa4DHZU5aCkJ8Q3yoTzHJ+3mZDdStZQKKAmCmjbM5Q1JF3Kj&#10;frHvtZ22U488lxp1+QZCakZxyCo9B6NBrLA1SfsA6gmmmzbSTdgserGVmRbp4sSITHFdil+LvdgJ&#10;rIGKVkk4WqtLsTTWgzsnD+L2sQO4sHMJu8YHcGhhA0PwXlzesYTt4z3opNzXVFSjKL8AfmY6q53P&#10;j5Y3UpCPYlrDvMISWF1+aTaIRm+DhqBnZ8ul2fQefxDBYBiDPT0Y725HiEUkqk1iZ8lAi1eNfnaW&#10;4XIvppvysaWHOWeoDgdHmwhVm6RUUqaiUp2Y6eH3PfdylWiE6vQ0YZJaB85Ot0nqdXmxD9c2D1KR&#10;+qlWffcsIO2gyFOXFvl7M804OFSKI2NVOECoNjV5qVLi+B+qhGY11ehhuBIfhDnmT3AzI0XFJFgq&#10;VTTrUf7sr9LXebJHUaRchnLmqVJCVWpOhD9rBZxieQTVqdEvl65L5WjWsREoVQxyxZ4WekJiTJaW&#10;eJQ7U+GTrUGBNoaAZTFjpSKHfTCiXI1iglVtipe2OBNgib0vuqNiwWsYzSURFAWYrf0R+Gi3Pa6o&#10;pCIlZd2orBtBTeMGQjWKnIJO2vEK5qcQFIwC6XQpiYmpjAXM8Xb+XaBGGgUsriKAVcMobZhEQ+dm&#10;NHVtQUXdNKKF/fDntNBKNiJcNICckkFpoKq2phdVNf38nfWoaZpBbcs87rMadHdDtFGFfGI5Yrja&#10;oWUWSmWnXEOVelSCKiHhMWap+5EY8yCVIw02oxYRjwPF0SAizDbCZmk1tGVi6JoKkJUldr1Jgd+T&#10;hLE2K+ZaPWjNyyRUiVhfp8CGmkwMVKpRU2imNbShptRLG1WGlsoKtFdVScPWXoIqzvsVUAVYfepq&#10;G9HZ0kSZLyGYOajOtaKadrKpWInKqBJ5PnEInR5GZjm5XM9KpIY4+V4MWojBD408WzqwOzmNeYmW&#10;LzFNhixaQo3WLO0dWJQTRif9+K65UVw6uIlAzeKZU7txdd8Sbh3fiSePbcfppTksjPSgpKAYTmcO&#10;LDYqkJE5jyCrrS7onLS+oRI4ArQKNj80BheUGjPkKtrOLHEtLAtKk5kfooOZq1g6bcKtSkOOtMEm&#10;MxWVfYSWZqougpnmfCx2lmEnVeoA7Z/IVcfEhV+hVNPdUhNgiaH107SAQsVOTLX/e7pSG86wCdW6&#10;tLFXAkrAdXUT7d6mXgmqixtF7mJOm6yTDnY7PlGH3d35mCozoi/I/EPbFaHV86c9Il3otbEFM5cj&#10;T7GKID2GXKqTP/l+5GU/KjUxq6JcbOpiiEGhPkaavS6AqKMCCdsnJqDm6xOkbcuihKXYEI9Ccyyh&#10;InRuOgVTDHPWGtpAMcE4Sfr9kFLschvDLBWLenEMD8GqFkPrljh0RXToKY2gp7acGbeMNr0cObm1&#10;zFHl0mBBmHkqmksbV9iGHGH9/NXQGyOMARZkpGUjLUmMFzAzu0sQiLZTnYaRX7Ye+RVjiJYNI1o+&#10;gvKGGVQ2zaGQ9/lzOuDw1cHqFjmtHv5IM8KROkRzqhEK18ATot2kmgULugmVyXg35Lk32dRjNdDW&#10;pSMlZS1i4h7FqrUPYk3MI7R/j9N3rmRFT2cl0CPksaGYqlac64PXIZa5a0m/ONZGnF2loVVT8EVk&#10;sCKnY2ooD0PNAVQRquqiZKxvlmOhNQuLHRYMNnhRWcJMVCxWc5ajjVmku7kJ9aWl8Dns7OxKhkIT&#10;2mprMdHTjcm+Dkz1NGK6qwqjrTnorjahnlayNKhFyKGAxaSBVq2DjZ1czKSwGdXQq8XpIUqqbjri&#10;E+MREx+P2IQk5sQ0yfplydVQKsXGn0601VRicqANezYO4PaJTbh9ZAvO75rDmd0zOLRpFFsmetDB&#10;PGVz+ZCt1kujgZniwrLeDIXFDbUtBKuvCGZ3HsNwBCZrEDqDmyHXjiyVCQl8HolyFWS0tV4qm1i+&#10;YlckI6wRU5XYkR3ZGMhnEWqMYqmrDFv7qrF7sAEHRptxdLJNmk0hLvwemxJQ9eLkXB9Ob+zHWUJz&#10;bmMfM5aYYUHVoloJOyhGBO+1HlxitrokRgU38vsFMajBzDXfxrxWQSWsxDFCNVflwEAoE+3ORJSr&#10;VyFApfHT/jmS7odHDH9nL5eWeBQwT4nlH8H0h1CgoFL9GyoxlC7t+0ebF8omZNZUVDqYpXXMROYU&#10;qpQAZa00iFFpS5GW2te4ZajxypHL3ym3p6LWJZaJJDB3rUK+mJxLQBvsSai1JlClYlHNvNZoi6VN&#10;1qCzJAetNcy0dW10Dq0oKutETn4zAr5CaW6nyxGC3SGudYZhMvvZN6xQyDX3joRiUdVqmaHcVcxM&#10;TcxeHfDltMMZaILFU8PPsQbOEOGJtsIdaoLOUgi5NgStKQyDOQKLg/+HuwBOu3jsCO/Pgd5eAJOr&#10;XIz+We9Ggz4EmU+cJqpMRjJiYldg5er7sXzV/Vgbv0yavmOyqimrHoZ2D/NThFAFJLWyGUzSMTvZ&#10;hEmWrYE4+sQXkKOoKIUvVoahDidhMiM3moHa2lSM9qqw0K/DQrsJXcUG5jhaz4oI6ppK0dXbjN7O&#10;JuaTXDhtRlYWOTOIA5tH27FvvA9zffXYRCu0faIZs33F6KtzooYZJM8ltlRTSwsZtSoNs5wdUd7n&#10;t1O5aAGzVUZkin3NU9NYJNZhzZp1WBubgNike8feZGRmSWu1CkN+qmUh9s0P4PLeSZyYG8Lu9Z2Y&#10;6xdZqQGN1cVUzVy+uW6k00pmq3QERItMqRkgo01Vm93QWQmXUwxUiFwVhIYfqMzgQTrhis/WI5l/&#10;q9ZrYTHIYVMmUqlSaZmo5LYs9OaaMFUTxEZmqu2DdTgg9vYbp/WjMolZFCeYo47P9uHEbD9O8Xme&#10;XRzAOWamcwTr7ILIWN3SHEAB1UUxzM4mAcV2YY73ibZA4NhObWikClbg0HgNdlClBiNydBCoBiMV&#10;IvNhRMSMh/RHJaj8/Doso1IRqlLaQgFXmBawUEXQZA9Lm2KKFb9i33QBVYGO6kJYCqhO+XoxGz0B&#10;QcU65BOYGtr+WmcaGlxZqAtmI2pKvjf66U2XDooLyNcirFgpLf1ocCTzfUlCkXa1dNxpHZWs2RmH&#10;lkAmGvMDKCmsQ2lRI6pKWxAlUE5fFWzWMIzsk1r2Sbl0hhlvCVN2hgyZKWnMUmnIzKYL0lpgNAck&#10;+2e0R6XZO3prHlTGMD/HMD/HXGmEUIz+6QiNXOPh39B96H28P0g7yX7KAmpxFfHvC/i3RTA5KwmV&#10;1Xo3IFbfMg+Z2SkzUmOlUwuXrfwrlq39M2KSl0OtzUJujgs1tF1VRbnMQRGEQyF4PD5pbZI4P0gc&#10;ayNOWDQaVbB7xZE7lPjCeIa5LBSXyJFfkIwqQtVUk4zRlmyMNSnQXqhAC61fc20h6hpy0d5EC1hT&#10;hEjIAyMBLy4w4tzWVrxwYgaXtw8TrAac3TGEc7tHsG+uFRMdBcxhDhYEWiq9+P+VtKBKWkcjgTLQ&#10;DhrgdjmZx4qpLlHozU4k0f6tWrcW6+LjEJ+SgARmxISUVOZAOSJuOxb6WnFkYQQ7x1swRbXoqMlB&#10;QdjBquSRRvPUBh/VyYoMlZpAUXV4K47MyVAqpfvSqVwKo4sfVB4/sChc/gJWwHLYfOXQOaJQmfxQ&#10;2qxQMhNadUq4suMRVIlJpOmsxhnoDukwWenFxtZCbO2txL71jThMlTo23UWrRzUiTCdmewgXLZ+A&#10;iEolqRShOTPfRag6pQGLs0KtaP/Oz90bARRwCajOz4rBCzH0Tuu3oYVZrRGHRqqk1cLd/hTUW5hz&#10;tCsl6xfJXAE3M5WbihUkVDmEqlC5CpXGGOQpxXQkZijNShSKUxJpycQJH2FxwZa5qEwaJk+nBVyD&#10;IlMKbV8s1Wc1KpwZaAgoUU2gGoNqaShdLAFpCipRQmD8irXSAsgCPm6dXSxwTEMeFSoqloSILbOV&#10;mShSK1BBB9OQ60dhMIeKFIXHXYiAh0ph9rKAssCJwwmTkmjzktmnM6hMmUhJ5tdpaVCpWbBNXhjp&#10;JGzOe45CpXFApbWzGObC7q+ElRbPRkDNzjLoLYTFVgK7pwJmKpHJWUyIqID2ELzecvhCbXAG22H1&#10;UuXY7jMZjHdddhcsRv5HtEoaRToU/KDjE5ZhXewyZMvjCJQWFcU2NDAYVhQzEFKhrMwFNqdPGt3S&#10;mTxQqJkdaG1U6ix2vARoTGtgtqyEwxVLK5iCQCgBufmErHg1epoTWPnTmGHUaKtwoZWP21EfQntt&#10;LvOUkG2xb54CMyNlePniIt65sQevnt+Op09sxCtXduGZ08w5R+exh5mitTIXuUEvTEYTsmTs4Jky&#10;6FRi9FDDxzAjEMjl/12LCP22N5BPK6ZHSmaytH4qPTMVaekpEmiJVK0w8+FUbwdmCNaGngZ01hcj&#10;HOB7Y7dBa3BCqXNCrrcjQ2NEmtgoU6WQ5g1mEGSZVsefmZGtF0v5mbUsXoIcRmlpMxoaB1BV3YHK&#10;0gbUV1cjGg1JW5jZ5Wnwy2MREFDR/tURqg6/mrnKibnmXGnd1O4RZp7xJhyaZKaa6sJJNnHxV7pe&#10;JeUpwkTAxOyKc9Js9Q4pT51lvpKUikAJsMRI4NnpVv7s3vKQMzMtVL9W2r8aLDWHMJSnQpsjXrqA&#10;K9ZGhTMfQ0jsI0GoQrIV907sIFBlVKNqc/y9hYgSVGzaVez8ydIcPrHPhFjlWykuoejiUWSkyhiS&#10;aQfXSLsttYQ1qPfJ0RzUoNZHOAheA7+vpXpFxGacYrid8JWb1/ExU1DAvOnNToJblgpnsgruGBeC&#10;8UXIzSpAPUEqCudTKUJUGS+jgktyTlkphCguBhnxMUhny6TtT02IQ2pSKu2fHhY6CbujAGYqk1bv&#10;R3aWAempYrGrgRnZD4e3khmqDT5aQg+zk91XC6uHNjHSiFBRF+/vhC9cB2+wikDVwRNugzvSAVek&#10;HTbax/v0ButdMyu4mG+n16ph0TPcG2Ws+ElSK6Idaav3orPOg8YKPyJBG20Zcwhzgd7MimwjBN58&#10;AhaEgpU6LYPVIT2Ot+v4AtZBo01grohnWwmzmR9M3nK0dcSgpT0Jne06guVAZ5kH6xuCtHMRhnc/&#10;XGYlbZgfL17Zgh/eu4mf3r+DL1+5hI+eOY0PnzuND546iZfP78ORpQ1or65ANBiCWNaRlaWVvHJm&#10;RhpkWZlQKmj/aL2srGRBqoXLG4WGb7pMmY307DT+fiZ/T4YUemzRPC4PWtnpexrq0FVXTWVmtvNH&#10;YHQwG/Fx5HoLsgwapOuzkaIR52ZlQhzsnaqUS2dfZdFOqMXv6UTmcsDnpQKXd9L3d6OniTZyqB+t&#10;fExDmhnqhGx4WbCC7ERih9RicxozVRbavArmKjM21IWYO4uwQ2wWOXJvutLRaarLVCdhuAeVsINi&#10;gOI0vz9HJbvw76H10xtacY5QXWKWEgMUFzcKsDr5e604Sct3UpycON2C4+KgtZ5CjJcapUWA9ca1&#10;KKbq5GY9Bn/6I3CnPQIfFStKKxYWw+a6dVQkcTFWDIevlCyZAEscjVNHAPLUq5FH2ydAKrOmESLa&#10;Ot7macTiw3g0+vm5EiYBVlNAgypnFhp4n7gVgxd+2Sq+H1QpWskal/j7NDhSUmBKUEAfa4BqlRnW&#10;NUF4Ygrgj81HYVYpSlx1/Pxr4fYyy5rpcMSqg8RUpK5bhaz41fx6DbKSYpCVliINoImJ1TI5f0dp&#10;QSZvk1OzkZSQjKTkVGQwX8t1NqpTHqHhY0aZscK0lIF62APM0uEa+IvbES7rRZhwiVkZAQLmpFJZ&#10;CZ7JXQGDowz3GYy2u3qDDRpWXzEKJgYHdNpsmEwZiEZU6O/IR3+zuPCZh7oiJ2xmdqj0eMTxxWYp&#10;DeywIfgDRXB6IpRU2iJZpnSEqdiQxawnfFS+zCyxJP9RqLIfRDC0AnVtfIPbM9HRYUFPox8j9TnY&#10;0BRBT3UA+X4rqgt8eOrMJvz24U38/sVLhOopfPnqFXz07Dm89/QZvP/0Wdw6sg27ZifQVtdI2Wd4&#10;1Jml86qyxCkb9Mxi3p44GSQrWwuNkargpZrZxKJEAZWGSpWBTD7XrKxspGZkIk0mg4HvQ9QX4Oss&#10;QmVeHhUwDJczQPn3QW20IYt2LZM2LZMApDIHJVJp4jNSkSROzKf1lDNT6SwByJUeFhMbivKjaCmv&#10;wcLgehzdNouJ9lboErWI+2sKrLQhQU0CVSoVPkUcCg0paHTK0O7je55HqJirltoKsaO3AnuHanFo&#10;rBnHJttxnO3Ehg5p4OLYBpG1OnhfK44za57lfeek4fR22rxOCTJpoILwCbUSF4RPU6FEO0moDtD2&#10;LTUHMZxPx+BOQgWzUn72Y9L0I0/yA+zQDyKHQBUQlnwV4THGoYKtiIqUS9US+0lI5/jaE1HjSJE2&#10;ehEZqsKegVKL2CEqmVYwkcDEos4tQ2tYi8aACi0ROh87M6RHjnq/CrksvJ7MVfARKnF9q5h2MF/P&#10;nEvbpo9VQrvGAv1afg7rgjCs9sK8ygsvoQollqMgo5LPqx55zmpGAFprpRqKjARo01bDRhfg0vG9&#10;1slgsdilVeQiX6dl6VhU9XQo2YiLS0J8YgrdS5a0WFVtccJgz6UyVcIhYKXLcQaqaOvKYPSWwJVb&#10;hWhFC3LLO+DPFUPsTTA4a6A25UJpCCJb6xdQ2e+KxXp6vRVasb6IDyy2UXa4jcjPs2Ggoxg99bkY&#10;aMxDTYEDOgbrdXHLsSohBgnpGcxUdvrZqKRUZkqwRuwXbjDA5743tUdH/5uavAbZ9OdGfjA+zzpU&#10;1snQ2W1DTzs/0I5S2q1a5qMSNFd5keM1YG6gHu/fPojvXrmKH965g2/uXsW7t4/inSdP4v3nr+Du&#10;rVM4u28O4/2dDKplsFIx9YRFkS0nWPeuP8THJ7MKJSIjO5kvNBMKKrBCI+bvaaXzolIIREo230x2&#10;7uS0VL6paZKymXRWeJ1e5jQ/PHYvPwyxTx9hFAsZ1VRBQwayrVmQmfh/EbIUwpnAKpiSmUmLKIKv&#10;mxXTjtywGJkqxcFN63Fx7yY05xRAtjIDa/6Ugszl4piZOIQIVVAro1LRTumS0OySS4sV+/MtmKzy&#10;Y2NLPrb3lGN3fxUOjDbiyDjhmbi3DOTIBPMQYRLD6CfEcPtwI04wf0lZSthAKtOFhXsDFSJbifvO&#10;MUedmmlljmrCkbEG7O4rw2ytF31hOeqMa5CvWEHb9yiCaQ/BS6DEdCShTgX83EqkJfKxKDexABC+&#10;PPVaaT+/Iu0a2jQxxUhspBlLmNIkdSoxpxKMJAJFy8/7mkNqZiglmiJqVHpkKHfJUE9VLhGTa7PX&#10;wSNbhyCdTZ6OcUOfAkuqDMp1OmjW2aEnRIYVARhX0zWsyoF2RZhgMfusK4ArJh/+uHzkKaoQ1BfD&#10;yoIZYoar8yWhPZqF5lwNSkNWBP1R2N15UBncyFAIlTJJ1ykzMggTnYvRombBNyGPTskXoqV0lzJD&#10;FcITKIEnyK+phCZmNouvkPavHJFiqlZ+OfNXIXTWCIu1mxHIjmylDfcZDZa7RlZhHausUqVjLlFJ&#10;O7saGPY9HjsqirxoqXKjrVqEQkIni0VM7HLEJsUiOT2Nqmagl/XRowaZswK89SPMCi826vdYrXCb&#10;1Ag5tSjPNaMgQJ8dyUJ1tQFtTV70dxZjaqAJk71i6k8Rqko98Nm1mOquxjMnF/D2E4cI11G8fGk3&#10;zu2axAuXDuLuzTO4fWYXDm4bQ1tjPS1bEFqNSbpOpmWWkmcyHyUms/okIEVsBEMVyFCkIYn5SQAg&#10;U8mkBY0qUyaSs0Wm4s9S45GcSbWh0ilEiP33+6FRs2md0uxlMXqYQZsn0ymg4GtSmfVQmvRUKLn0&#10;PmTwsbXMa6IwOR0eFOflY9PEehxZnEdQaULCf8Qj9k9JiH0gGWZaDTHfL6RYh6gpFUG1qOaJ0nWq&#10;joBaUqqJSh/mm3KxpbMEu2kBD65nrhLLQARY/z9QHRdqRYU6OU71mRBZSUxXIlTzQpm6JIUS953l&#10;9/eAasCh0Xoc5u/uHqjEZKkNrY5kacBB2Lwg7V6I+SmQ/ui91biEKip/XNrHr4S2r4IqkqNcwecf&#10;Iy02LKVyiZnl4myqEjNtn522TUyCNSRBbL9W7shES44e9QSqPqhGlVeOEgdzFFWrnLbPL18Dl5ix&#10;LluNsDYOOVQ2Bz9D5Volslc6oFjhhma5B9plLG7L/NAuD7AFoXlc3AagWZkL08oC2FcSgLhCRLNC&#10;qGe2mmEf293rwWStDs0FFIhAGD4f7b/Zws+RFp5WT629d/nH5slCfoEKXW02DPX40dAQQaQgAqeb&#10;/dEfRk64iCxEYaYrs3hymbkItI8uJhSGOxyCw8f8bOfz01qplEbcp9Go74pznuQM+Rnp7Fis3GIk&#10;TMkqbLLqERbH3pRYURS1wcIqnZ6xhh12DRKSE6BQKphlLLCYxMRXK5xOPwryytBUVY2GskJU5Ucw&#10;2lKMbUONmOuNoK1WhsZaA5rqXehoiWCgqxwTVKnpvgoMtRQgL2CDjZ22r6EU+1hpDy+2Yz87xWR/&#10;A21iOY5tncXlg5tx8eAc9mwaQ21VLfOfB2olgaLVFJlQRjjik8QhCutoU2NZiRJoAalazHkyWq1g&#10;2Ir2xgKUlzhob80oi7rgslB5ZFlQEk6L1S5NohUzIZS0cDqDByoVK5BCKymdUssm4KHVVfO1ZzOj&#10;ZRI2tVYBrVbLN5VqZ3KgvLgEg83tMCSose7/iUXcn1PZmL9WxMKnSWXOSEZYQZhoJ3P0DPLyROYS&#10;BTpDKvTlGjFW5sJ8YwSbaAG30wJKcwAJ1mHCJIA6zIx1eEzMtCBc/PrYOLPSpBiEaJeG1CX79+8R&#10;wVMz7bR7bYSwEYfX10Kc37t/vB7z7WIYXYUaZhihPhGxbZhsGYJikCLrcYg9z6P/zlJFJnEggZgu&#10;FIsAoSo2C5jEqYlxKDPdy1BiZK+cwIiTTHI1iah00M7m6lEbUKDSx+zk06DIwuwW1KLGnQ0/AbJm&#10;xcKesRJ+/v9hFhhLhgzy1TrIl5mgetz1b4j8UBMozWNB6JeHYVwRgXVVHuyrC2FbKxqhWp0P5xpm&#10;oZhiBONL+ZrKMV5ShpFyG5rzlCgPmhClSIjxgDQF87Y6C16LnBZfidx8BWoI4UCHFTMjTqwf9qC5&#10;w42ychciEZeU2SOMBWY6OgtdjDcUpCUMwej0EDI3LaKLAIpt76zsNybcp1ap7orlDcnJzAeJVKF4&#10;cdZqIjOWGna7CX6/HgX5JrhZRRUEKj1pOSv7OsSlJkn7k4tRN3HBNStbHObmRUNdK/rbe9DX0oTR&#10;nhZsnuzDJlqNuTEfRkfo3VvV6O0KYGSwFOsHqmjhqjHSXoDmyjD8bj3cVKq6sgC6akJoLfegJGKD&#10;y66H06rh79bh3KE5nN4/gy0bBlFTXkGgndL8QLVKLJlXS1uUCduXkhoHtTwFhWEnogEzmwG1ZX5M&#10;0loON5dgdqACZ3YNYt9UKzqrg3DbzFTYXFasyn+vfcpHNFqF/NxqWtl8GExu6AiLWIKv563R6oVC&#10;S6j42sWRpAanndnNQvDMsJsCCFpCkMdkYc3/WovYP6cg5q/MXg8kQk+VihjTEaH9y9UmIZ8dsECA&#10;RVvdGtRjqFDs82eRltbP1AYkCyjUSloJPHJvoxfRDtLqiXZItNEGHFvfIEElZlMIqESWOkegTs8J&#10;y/f/EvbfT5Il65IY1v8DjPvuqNbd01qV1qlVpdZZmVlaa62ru0R3tdZaTI/WWt+5cq58b/fhYXex&#10;DSy4xAJLGEAYAaMBZiRhNMMPTvc4lTP9HgDyh7CTWpwTHu7+xRdfLBOA04alPrs2jffODuLpBge0&#10;8RwWKd000dtBlhKoBKhc3W6Ts6f6eyo9NhwqQ48BDz0SPU8rPdZAWBsRKCOCwGpWzfQ6w0oDsUZK&#10;ODIUGWuF/UZRPkUCh5M2/s9qA67hjFVHPk7JF2+qQMpG8JLlci4H3Ef8cBwIwXUwQXbKwLc/RyDl&#10;EDhEe0HpFyFwIse6TAsd6UTzoTbTgnwueLQVoaN8zbF2xI8MIHt8BH1Nk/SBXZhsSWC0SGlIJeCK&#10;2akmXBjm7aWxKKYm4picSODsUgb3z+fw5EYBF8+zLy+kMDCaRmdnGgXNyRJUQa2nS6UoDXMIJrNQ&#10;UdaACqbSMvmam9lHCCqbw/FMzKRVrkeOv4rDJ14laHjx6YWSCQ+KbT4U2hzIZBuQ4Mlz1hxCZfVR&#10;nKg+ZfZd8rnJDk1ksAaOOtEA5qZncYXG/OrGOdy8tIm719bw6N4wnjxJ4+adMM5fDOPG9U7cuDKM&#10;6xfHcJmd+/RUET3tCb7fg2Sa7MgRrZh0IBd38nfUoKG+GlFKrodXl/Gbz57g8zdu4Sb91DDZIBah&#10;z+Og4CJD2Gwu/o5G1NAjNdTyQnflKSuHcJl+7W12rNcvT+Hhxgguz3ThW8rHv/vsKT6/fxk3zy6g&#10;v4+mt28aQ6Mr1NUT6Okex8jgNHo7h9BC6g9H8wSUNLPWVsV4ArP8/9qG1A+/6qPTf0VilKL2GFwV&#10;zWg4aKfco+R7oQYnX6nH8e2VaDx0ChlnPdron9po3rvpOYbi9eiPNKDNUY6FFi8uDsQ4uiZwZThN&#10;UOUNqF47PWCWgYit3iOAtMZKgHr/Au8rMnhhEp9S0glUX4mtCCwx1bdsYqnPrs3Rj02baJ+A9f75&#10;UTw5M4DzfVGMN2sf3qMEldVytfsJKO0qf8qkKGn1rbbGEajkfzo8SoItM5JvQIAKVaGLsk1zUn0h&#10;Dg4ESz/BtUTJNU2GGo5qRxOXmQAeSTVgrMVFVqpC0lGNSMMJpBwnUWyuQYoDoO+4E65Xk3AfSMG7&#10;PwP/qy0I0j81HyoQNEXKvCIlICXfvhYyVx5O3nbszcC2J4WmvUnT6nfHULeLnmlfCI27YmjakaQf&#10;KyBV3YX+YBem2low0JXgdQ1jeayAm+f6cfFcL2ZmWnBupQtvXR3CR7eHcP9yBxaWsxidyWBwPIOu&#10;zghy2m6XtigUCcIfojqLpMhcWfjDUdg9HAyoZAIhlX22OZ7Z7A5UVJ2ySnNVHUFjXRX8jnpk06TH&#10;bid6ehyYmQpjciiE1hRHE44sbjdBFuMI7Va0rQy1tUcpAesxNzlCVrqC62c3TZXWa5dncO9xB157&#10;qw037+Zx5UYMDx4Ucf/2KG5cHMLqYhumhvPIZaJweyijfE2I0O8EveVoajxCQB1FTXU5slG/2Srn&#10;s8dX8OH9q7h4ehYdbZQBiupQvtrsXjRRJzc28ffU1ZOlKDP627E0VMDrFyfw549u4NsHK3j93DDu&#10;nKHxv3UWv358D1/du4lrZNTRwTEM9E2it3+ag0g/T/oAhnoG0NPWTVAVDFM12Lyob/LA4aA0oSQU&#10;qJzBMOLU2ZFgK1xVITS8akfN7iaUvUwwvVhlgeqlKpTvOolmsnvRoxBzOQomQ7sG4zTsoxzFu+ip&#10;5rJuXBqm/ODoeI0scoeDzcOFbjxe7sPrq8OGrd7enMB7PKfvEUTvnFMak8A2Scaawmf0SV+oXBkl&#10;oHzUV5R8n9+gVCRLfc7Hv7gxhw8vjuPd82N4MN+JpawNo4HjZhFgh+sEmeow2mxH0OcvNyXDMjW7&#10;CR6yDsEzFCagAmQUgmucMm88VoN+bUpA6aemAEWb+xT9VB2WyFAzBTfZqh7DMZupGKWtWKeLfrQR&#10;QEl7GWWeBpgqI3/FVp7jdrgOhA2onPsEKrIApV+QgPKRqTzyU3zMQQDZdicJJt4mizkIPtveFBoJ&#10;pvqdUdTuCKLyZR/Kt7tx8uUGlL1Sh/KXeT1edMFzMIuOhiFMxUcw0VHA+koH++ogbl8ewZm1bmxS&#10;Pb17nYx+axZ3zw5gfraIgYkURubSGBqPoJ0Ek0y4CSof1QoHV38YzbQKITanO2QyN3weL0HlcD9r&#10;pNmurD5BYByCx1YOVx1HEY+TBs2Njk4bxkeDODMXw3C3SoM1oRh3oL+YQmc2hXhAc0PyLofRTCBM&#10;DXWwwy9jg/JPyyMuXqIZvteFa3epby+34vodP+7ej+LOjV5cWO+khIuhkA0i4GeHJcs00PC7OYp5&#10;XSdR27Af5bXHCPRqyrcEPn/zAj55TDl5adlkXiRpJLVc3ukOoFFpUpSBqmTb5KAJddnRngnhzFgr&#10;vn18Fv/pNw/x45vreHpuEBvTXbh7gab94RW8cW0TyzPDGBycgJbFt7ePIJ/rxkBnPyb6hzE2MMbz&#10;0EV2CqKipoGgciEUTiKVakOh2ENGG0DSXyALeVFJRqrb1YTK7bUEVLkJTJx4oZIAK4PnRDWSTuW/&#10;VaLTXcajaqg3YIbGfTLjRC873lzWhRvTOdyYbcWNyYJhqgdkKoHq6ZkhvLE2gjcomd/aHMebBNRb&#10;G7xNoL1DYBlQXSdTaV3VvTMm+md81NVZMtU8AbVIcE3iPQ4qb54jWw+kMRGsMBO3bfZDyDceRdF+&#10;FO0Eew9BZWrxUeaNEjzDfN1IuAYF7wn08P5kshFDBFS/yolFqjEYq0MPwTJE4Cx3ein53BiMNlLy&#10;udHq0/7GFRjPedAeqEOiqQyhumME1ilTnyNpq4XjSAM9VAT2feyce+lhX03Bs1/ASsHNx1z7Mnwu&#10;Y7HRniTsBJZzX5avbeH9LBuBtZtg25mAnc2xK4EmtrodMdS8EkLVDjf9bJW5Fk27IsiWDWLYP4ml&#10;3gHcON9PRUVPT2Cdv8ZzfGMYH9+ZwO1zfZig/ejsC6BvOoQhto6uALJZL6+9n8AKEFQhSn6tRKA6&#10;oYJx2lTv0oZt9S7bs0Z7I01+I9LUmumIAzG/E/GQtiqlBMs60NdDPzLMD+7xoi3nRFeOBr81h7yW&#10;VTR7EKDxTlJvd6caMdufwtrMAFZGO7G51IObV8dw5cooLpwfx9mNFkrAAO7cDhJQKcxPRPiZlAOU&#10;ek4nO2N1vZljCrgr6dMOk05PEiQNJpN8c30Kf/r+EX7/6W08pC/obFfdPsowBRQcAdSxswtQ9Y2U&#10;jGSuXFzlzPyY7k7g09sLBNRZfHtvHo/oJZYnuzlKTeHy6iLOEPzz8wuYnlvH4MgackWCqtiPkf4J&#10;jPdRArK1tfZT7kVQb3eRsWI0rz0YHp4lwy6gEGxHzV6NhHWo2WFD9c46XsAynDCgopd6oQKNr5Yj&#10;Wl+FBEfoVoKn3VWG3kANWYDMnnNhlrJvwF+LmbRjq5hmP+7NdeHOdAH3ZtsJqh4rtE4J+Pa5CVMT&#10;8On6MNsQHx/E22vD9FWT+JL+UD7qlw9X8e3dFXxxc4Gyb4YMpgDFJN7dHCEAR/GILLWSI0P6j6PD&#10;dggZDqbZusNkJ2VEHEUn5ZzSkiT7JhJ1BFQ1eslW7f6TlHCNGKEM7CdQegJV6CUz9VP6TdIrrXYE&#10;sdDqxnDCTkDRNniqkXUexwj/Y1fUhnjDKQSqDiPawO8N1yNj4+B5tAGOV0MERpQyLkZZRwYi89j3&#10;cLDcS5DsjRNQBBNbo2GkNJp2ZuDenYGHAAsdot8vi6BQk0BnE2WajUCoj6O9OozsqRDCh8ggO72o&#10;fcXD60GP+2IFana6kDzJgdM5jtXOcbMtz+XrIxzwaVPuDeHdWyN4crEH08MxZPNO5Lo5IAx5UWj3&#10;EQ+Kiiug5edg7kSTy2ksgNvrQ9jDvtzswjZPs/NZPh9DP3Vml4wcR80UvUw0YkM4RHDR0MVI99F4&#10;NVKUKZGQHWG/B5k4R+tQBOlQGImIHV2UMbP80uXBpAkwrI3ncWezn55qCJdojNdP92LtdApXr8Rw&#10;lb5qecaHyUE7O2YtRikvY/y+6hrVFqTeTvC7EmVmc4Q4fVZ7awFvvnYOz/72K/yL7z/AOw9X0Fag&#10;gdVaJU+zif4F/CrSoeibnVIxhK50AJ1JJwYKAVxmJ3r3yhS+fbiGp5fmsUSfNTLQh8WxKazMn8Hp&#10;5U0sLJzD8NC8CU700VtNjC9henIFE5NnKIGnEM60IppqRT7fh/7uSQx2TCLpbkHlzkZUbOdgQIaq&#10;2lmPilco+V48RWARUC/VomJXBYI1NYhTAWTom1oJHk2IDvG/jccaME+zPF/wG1DNpp24O9uGp6sj&#10;eI3M9GCxCw9NnfRuMtUgmWqUwCKoyE6vrQ3h8el+A7h3CapPKAcVpPieYPr+nmpYzFvSj2B7nwPJ&#10;+7wG77DzCIQXOwKYDNPTuQ4hV38EqRpN5tLbEEit7uNmJw7tPzUerTYFXFSLTwVY+sNVmEg1mby+&#10;Hg4KrRwcBgioKfqktd4w5tkBR+I2DNFDZZ0VSJD9RjM2dJPlkvZyRJSYXX0ALRxYMo4meI7YYN/f&#10;TDDRk+zj4PhqlGykFqKsi6NpN0FlWIgstTMFB9nItz9JQMQx6E3hNPvAlcFW3J/tx9OVEf63UcPo&#10;Yvb7M924MtSCldYYBwcyTLWdYK1Dxcu1KOO1qXrFhejRNvQ3TmA2P44LPD83HvTg7q1+PLzch4cE&#10;1enZJDK0O80c9MMtHBSIjUSymVgIIRiij3c3EVhNcAdcaCa5ZEIkHT6+LZ+LPBvqTWO0v5mdpQGt&#10;xVrESPF+al2/v5FM0AAnPUCT/Rg9RA3qGuqNd/HTtHupIwNkkWjYg7aUCwP80jECc74vgovzeTJB&#10;Fhc3MtSqRaysFLC4ECew4ji9EMLUSBPmJhqwttyIhXE7uvPU1I4yyqwKtLXb6GVo3rOqRhtCsSWP&#10;d9+4jX//r/6If/n7z/HxG+fM+ienM0wv5UHI7yfbhfiHQwgFOTAkmtEWtyPPC95KSbU02kEvdhm/&#10;e/8+3r6xgaWpQTJdK6bG50xxxLPrt0xpsdnpeazPncHVjWtYX72MmYXzmFq4gr6hdaTS/aT+QRTS&#10;Q8iH+hCoTqJ8RyPBU4/qXY1stQRYtZF9J14oMxG/k9sr4C6rRMJGlmqsQt5ViXZfJeVVBcYiytK2&#10;YYmAWir6MOivMYsU7893GEn31sY4Hqt++lw7XlvsxhsElXzVG2wKXCjbQiym598jYyn69zWZ6ttb&#10;iyYF6dMrk/iEj+m5N5c78RZN+NPFTtympFxM1mG4uQyZxsMIVx0kOCrQLunnOGIWEuYaDhDk5aZG&#10;xGC8Fn1RtuZKjMYbKOtqjbfKOAhKMtZs3oENAmqOg8MobcGQ1I3jBCK1+9GfsPG9TWTpA4g0HDWB&#10;iSxlb7yxFq7DdjTuiaCBwGncHYdtX8wAqmF3hKzE60pmEqDkoZx8Pnk8g3GqgrX2Aq4Op/DWmR58&#10;TC/54UVVm1o268s+vra81VbwwdUVesdZPF4ZJOi6cam/BWPsG+Gj5VQUJ4yaqHy5EZFjRfTXzWKy&#10;MISzm63YPJukbUnh/EYrzi4nOXi7KfMa4QzZ4I8SPOEA/AE/+78LfreNlofkE1RNFS0/CqCbbVtH&#10;PvCso+Dim6voEY4jnjwMb+AYmiTBfOzo7gY0NJ1CJUez8toylFOe1bMjK39KE8UOhdWJ1AzZLRei&#10;pMl7cJpm++xMEpunI7hwLobV9Ygp8DI7HcPsZIJalXKnjyZ9tA6rKx6M9TagPVmDZh/lAUfDrm6C&#10;s9eJPkqUmK8OmaQXn7x/C//uH36Jf/jdO/jgzTM0jS2obfKhwW4nm/nQ1ZZEPpvgnwtxxGhGkfIj&#10;G29CW4sfG7Oj+OzRTXxy9wLub8xhbqiTry9gbHwBZ05fxcXzD7Cxeom/ZRl3L17A3ctXcf3qbazw&#10;uaH+00gFeuA7Sd18lEaarX6fl6MdTfCLDWQmMRRHwB3lKH9Fkq+CgKKXerkcDUeqEbVV0pQfQbJR&#10;Eb9KdNF3KjQ9yQ46l7abjd0W6UH6vZVYoPx7tNC1NSc1R2YZxxtko9eXe/G6jpSAYqzHBNltKoHb&#10;Y1k8mmsjUw3gkwvj+PwyfRVl3scXxvDeRj/eWe3Hm0tdeG22gCfTedwdT+Ms1cQ42aeDnjXCaxpj&#10;R2/noFkkkHoJpBbHIbPp2jjBo906hlIN6ApV0i/VYShci17+9oKP7yHTLnQGsNYdoGxtwEisCQO0&#10;Di1kqFjdq2SnanTxPQlKvXDtcZ6HY2gJVCJNmW8/1ETw8NpR7glYtr0CEcHE+zZKukYx1K4svPRR&#10;2aoUZjM53KYPfv/ChJmj+0DBGnrDT69N4Kvrc/jy2gLbEr64soQvCabPLy/j/XPT+PD8jFk1/Q7Z&#10;/fXVMdye6sBS1oN4xTHU7z3Ka1jGVovggRQ6a0Yxnu3F0kKSVqAZM1MxMlUM3R1UQl7+Zq8DnqD2&#10;QpO9oK/WWj+fA+mAHbmgHcWol+oohIFsBNuSqfJnuZYaSrwT8Ab3otG1E3W2A2hwVMNFs19XU4mK&#10;8mMorzrxUxaFi5LLQcnlcrvRTPQnYn5TNjrsr8J4ZwKTnRFMDTRjZbEZZ89GsHTGg2nKvalRBTui&#10;6Gi1o6VYjfZuO0YnwmjnaBANVMPOEx+gRh/saaY382OivRHduQMYHjiFzz+ex9/95i5+9cklPL47&#10;RdagEW2QRK1HTxfZaKmAmYkiJSyBFYvycT+lqsfs0rgwQhl6dgUPNlewPj1kFlgWsmnKvSmC6iLO&#10;n7thZODq/BJunT+PG2cv4NziJrqyw/BVxtG4z43GlzmyvuxA3Xa7GeHKyFBVZKpqSr5ySr6K7dUc&#10;/SpwnB7qOC9W9atlaK6rRrCeo3Y9OxTZQFG/fnasyVg95lM2k5F+ukhjT0bu53PzKTuekp0+Nnl+&#10;yyYt6b2NUbyx0kd502cY6tGCANWCSz0R3BiI4/FsK9463WMk3gcbw3hvjR6LrPT6AmXkAqXjXCvu&#10;jadwZySBK/0hfkcdeslGGQI9wc5eJHPk6au66aOUo6eN2LrcxzARq6WUUwCiwqyBUpKsAhjaT6o/&#10;UoNlSsjTBNU4QTfI+0NUBi2Ut4mGI2QnPpZoQrLpGBnrCEF1AnlfLdKOWjgONaJhZxCNu4JG5jXs&#10;8fMYMBKwaVeMYIrDTT+VKo9hoYX+cmmQwCCYrozj06sTJsL5Kc+LmiKayrr/mo99y9tfE3DfKLuE&#10;A9LTGTL8vArZWOld7xJcb27M4u5UPwcxP1LVx1G/6wjKXqnmNaPlOFpAf8MESaETp88UMDmWQG+H&#10;jyrJB5+3EXZHPUIqONvsQNzfhIzPhjaCrJsqrYcWpZfqaCAb5fsT2BZJHX4WTp+AzXcIFQ07cLzq&#10;ZZRV7yd4KlBXW4/aykrUVLGT1HMkriqHk9Iv3Bw3si/o8yNKLRmj9/L6qxGjGe1tiWColZq3J4j5&#10;+WYsLHuxvObB2locMyNJgiSKNDVqLN2IOP9ckiN1MOpAY2MFqutOIRpzY4ignO/1Y200gLmBKsyM&#10;HcObj9vxh68v4Jt31nBpvYcejLKT3m6i34VHt7L4/LNJgq0XczNpfnYYzkCQNB1BIphER0sW4/3d&#10;BHoPulpbkEpRTiRT9JEDlHmbOLd+AfMT8xjvHcV0F0es/AhStiyaDnhM8KHqJfqmV+pQvZustKMB&#10;5S9Tk2+vQ+1ueqjtZQZMJoROyXeMLHVqRwUcpyrgrT0MX/UxI//afBWGCcYpSRczdtO08/wSDf4U&#10;PesIBxUx1VN6JCXMfn1r3Rw/VKRPLCVQsd2facOl3ijOEYzXeXxEBnp9iZJxpRdv8b1ipjfmCaiZ&#10;Ah7PFPFwht52PGn2Aj5TtGMkSO/kOIwUO3vRTkA1HTK19zTPpKXuBdcRMlIFgV+LMfonAyTnMbR7&#10;j6O7uRyj/K2LBaqRghMT8Rr0KdRO1lIeY4qA6o7WYyzrRc52kox1FEGeg6ynjAzFQfNgNep2UOWI&#10;ieSdxFS7Q/RMYdh3JCjzEoidiGEqnsOtqT68dbYPH10exGeaY7s4jY82BvEp2eqLyzP4SsnDWzUP&#10;v6X0+/72KllLGfpL+OrqAj5YJ1vTg356UVJ4Ee+eo7e8PIunlNW3J7owR+kdLtvLwe8IDktV7HKi&#10;rbwD3Y19mO7uw/hkjDbITq9eD7+3DkFvPbJk4jZK3E5NEwSb0BdxYzjejLFEGCOZKIZb4hguEFTx&#10;YvmzSMsJ2P37UWvfhyrKgPLao5R7laiuqYOdEs/lClhzNI1OSr0YvygGv0ugCiDsdSMSsNHTuNCe&#10;89PP+JEnarXN6QyN3uxCM9kgQZ3ahtmBvAFVPEL65A+LZrzw8IcqH6+qtgpNtno+50VHhpKoJ4xz&#10;IzFsjIVxYcmJ95704ZM3VvHO/UUsTheQiPgw0unF46tR/Om7Cfz26ym89qCIxVl+PpnT4ZLujSJA&#10;7xfwR0zqUCSWIZjySMeLlKoF6t8ejBaneBSI2hAoT8JzOMQLTjDttKOagConI1W80oCa3XYCqI4M&#10;VYPKV2r5XD0qyU7lvCAKTpQZljqFY2Sq8ldPouEUAVV1BOmmk+yQ2lC6GlMCFCXfEv3HYs6FeXqO&#10;2Vgj2aORxxqs0Z+8QXB8zY7yw6NNU31W2efvUva9TsA8muvAraEs1vn+c5TsNwdieI3n4s0FgmpR&#10;jd6Jx6dkqcczLXg43cb3tODeRBIXuxKY5nf0eg4hzeubqCaobKeQ5fVWAGKY3kkspD2ilHE+m23C&#10;VNZh1kYVVDHJfxKzLQ5TyHK1gz6Q0nyCAOsJ1SFlP45YzX7z2sm8E1kyVljzltrB3X4Cafcp2A6X&#10;kRlchqEc9EiO3QpIWP7JztuBfSn0uVK4PJSjbxzAu2Td9ynxPjo/Qkk7hs8obz/mACN5+/W1WXy7&#10;NcH9vaYQ2KxlL2wE2Dc3VgzAvrpprT/7gk2Fcz6hTFT+5OsrIyaI0ddcC7cKG+3Zi5M7TtFv5dBV&#10;1oteWz8G2rOI8Jy42SdjPtqTaCMGkx6M0/cq0jmacGI45sEoffxoKsbnEujPZtFXaMG2TG/Vs3CB&#10;0i9+EkFKAx+pu8lTg5p6GnAylcvVDK83Boc7ApeWHzcn2VkTprCl26mlIj56mgDa82F0ZIMoJkJI&#10;RZvR0U4mGEhjaCiOuakCZkc7MMwf2pZuRjLhQpw/Kpb2wEtKbXTYTLaw10MZGPIiGbRhpC2MMyM5&#10;rE8VcfNsJ95+MIn7pP/LZ/ow3Jumz/Jgcz6K333Uj7//9Ri+fr8Hd64mMDZgJ2h4YbWrRksnv6vV&#10;hMGV7Bj1ZxF15OAvi8N3PIzAsSA8h4IEkZ+jpZ8X14/GnW5efKeRdqderMGplwmgXY0EWRNlX62J&#10;HlVtp/QzAKsyLFVOCSFtfvRvTqJ81wk4Tx5GrP4ounzVGKMPGeNoPq0sA8NOTizyoswmmzDDUX2J&#10;7LTZ2Yx1jvwX2j14c6UH395dw2+fXsKvHp2jV1jE2/RRT+i1bo/nsNnKDh2v59GN2zy3T8hIby12&#10;4R0ylED1BttrZCqx1JP5DoIqj5sjKSxnPBgKnEAbmSlWcRRZytJc42FTC2KMoO72WwsKxyj55JHm&#10;CSAVbFFt85FoBZaLTpyl+jjT7sUSf+t0so6Pq2hNBSXeQbO4cLbgRau3DOG6A2Soo5S/BLCjEq5j&#10;FWjY6yAbNJOdKPt2Rinz5J9ScOxKInoijPlcFg9m+T/Wh/De5gjBNIaP6A3lFT8hsD7l7S+vzpCJ&#10;6KGuElQ3rUWY1mpmC1Tf3yJjEVTfEkTfEFBfXxeozuCLm6tsZ/DZ9RWCahHv02s9XOjH6Y4E0pTm&#10;DQd24MTOvbDvZ/891YtiWTc6Aq3Ip9yIe2tRDNkwSjDNU1UtFf1YpE+fzQUxngxiIBZETziATvb5&#10;zmScpJHDtpahqmfJ7iqE8zaEyBxRsk046YWdfsnlpryLErFRVedMm9WvLk8UTleMrBJCY5PPeKtg&#10;qBnZVNAUMsnHo2SRMApFAqgtZ2qojw52Y7i/A625CHIpHzt7EIkEGY5I92qNkhaPkQV9lJOBgKog&#10;ac7Mi4HOHOYmhnDh9AKunp3BJg37/FABRY4Mo70JfP/2FP4vP57Bs9+P48u327A658dgpxszBPDS&#10;9BQmhmbRlh1EIsTfX08QnQzD+yqZiBfXRT3v2t8M5z6OnHvoEXfxv+z28MKTobY3ECyK5FWaMLl8&#10;k9hJgKqkDFQrV4IstXjZy/RTvH/iF3x8RxWiDZWGlaYTjZhjZ51PNrBD2wyglslOkn1zfGw2wcfJ&#10;BBfpMa8Pp3GpO4TL9JJvLvfh2zvr+N3rV8xOHlra8dbqIF5b6MS1oQSW+blLiTpc7grQK6UJoHa8&#10;zfPyziKl32I3399DP9WJJ5rfImNp+9L1VsqTAD2dg52fkixbV46C/RQ71F7+VtXdq0GeAFON8wn+&#10;rtmsDZOanyKolvN2nKcU3+j2YS5Tb8A0HrNC7R0eqwJSuukoxnO8XrEmxCkBYw0C1EEknScJqHKy&#10;k4vnPMLzrLmooAlG2BTZ2x43c0ybva14eoaDwmoXf3MrgdWHjy+OmoDLV2QlpV59cXna3LZWLy9Y&#10;S1y2EodL7VsylJoWbApURg4STF8RVKrxoQjhh1eXzNZEmpq4Pd1NOe5gv9iLU3t+gYpd1Uid6kb+&#10;VBeK1Z3oidCu0P8O0R/OtQSw3uPnbw1hjedzjqAajvvR3uxCwW9HXsEKKqSOdBLb2kabnrUMkjXa&#10;Akh3ZNDaU0CmQDYKKUSdQb6lg6N+q9l5w0M5ZSdjqcxTQ1Mzmxd1TQ4+7iL4PMgkAsgIVLE4iqTB&#10;of4ejAwMoL+7G62q/JoLIc/P7unqQCGfRTwegcfjQX1DE+z0ak6XEw4aQrutBm63A1nS6eDgOGYm&#10;ljA5MIThnpzZTicXTeIetfK//t0N/Dd/vYT//Pfz+OxpgV7MyZbF4sgY5gco65I9iDRl4SUreQ4E&#10;aYBDcO4iI+3xwb6vGbZ9IUqQIIHkRx0ZqmGPmx5KgNJcUyXKdwgomtuoMSASsMRSApeaHqvgYwLg&#10;qRc5MFXaMWrknQOn8x52SBeWW5z0H16stHCEz3K0S9kItEasEFCbNPs3RzO4O1nE9cE4bhI0knpf&#10;31rFDw/P47t76zTmC3jzzAAlXAs2KPkW2NE3WuyUfhE8ns3jndMElHYVJBjfMMDqofzrxhNKxUeU&#10;hZt9GYxH7OjzKQ3pCMFTTh9FSWeKqxzECH1Ru+sYVN98MlFrALVAGTqXbcSZNrJnnx/r7Q4s5cle&#10;uQaCrsbKXvccN1VmW5wnKH0cGGJLE2DhusNsJxDhbU8ZJd8eOwcuAorMJMnn3Eu/uzdNRcABttqP&#10;i7QET8904t31YbyzOkxGLtJHDuKLq5P4/Oq0VQbA1NxQmQALTIaVJPuUOKwFmLcl/fg8/dS3WgVN&#10;xvrWMJXqGlqg+oKs9Tkf+/jaEj64Og/t/XVvrhurrfwd9adQ++orOLHjILxHEshXtKFwog393jZM&#10;pLwElIvnohnn+5spTyNY7QxjghalI+xE2tuAuLsKSV8tWkJutCUi2FYc8DzLEIGhXAC5zgI6ezvR&#10;wg4fjkaQTmVRyLSSYdrNhgChYMLIwLpGP2pVkJIMU0HvVd9YhUjYhSz9VJKslYhE0N3VjpXZOSzP&#10;LGFkcAiZTAwpMkyhtQe9/bPo6hpFKlmAU2tbtM7JYSdY69HYyAtRXwabCnaG00jlugjIfhTSBX5+&#10;wmTFdxc78fjSBv76zU38d//6NfyHv7+L3348htEBH4ran7dtkBc4DfsBNxyv+uGhvHNxhHTQFNv3&#10;Ekz7aZYV0SO4mni/cXcA9bu9xkcJKAqJn9xegzL6pvKXxUwWU0nyCVQWW20dX6ojY1XDcaiK3kSd&#10;z40zBNQKgXSmzYvVdh9WeH+NkkHRPoFqiSb5XKsPNwiih7OteEAA3BxO4c5YBu/RS3yhDnFrjR1L&#10;oeFJyrhOMlMQpynNTlPnX2zz4O5IAk8XW/HuWj+bIn79eJ1M9VRZ7Xz9QzLUxf4MBgIOAqrSFKnM&#10;1B2n5DtuCrAU7IcJDoXKa9DmOkopV2V80mILf1/RQann4/t9uNTnwVkOVssFytVsg4n2tZOhCu7j&#10;KBKISp4dTjl5nzKw5hBCBFWk6TgC1WSoAw400jfZNe+kbAn6JiePdS95KT8juDLaitdPd+OdjSF8&#10;qFSrzUl6piky0gwBNEe2WcB3knd3VvDDPQFJQQmLoVTc5pcEzA931ij7VvHL26uGrcxqZzZJQIup&#10;JAFX8Pk1FbrhkY99zIHq/cszeMRzJm81HG6iHXgVVXt2U6Y2IV1RIKg60FHTgYV0ntLXS6Zu5gAQ&#10;x1mVm+5JYqSoXT5odcIexAONSPE8FyJ+dKXD2BbNO55FOAL6ibxsZx7Ftla0ZNJIJ6OIqfJsRDts&#10;WKt4E9GMqWFX38gOWG9HVT0lUM0xAoJygqBsp6fK0F8lYxEMkqXmx6cwPTxDptJGxEFTRyKd7ke+&#10;OIV8foTslyeofMZT2VxNaLBVoobypJqfKVApKzxAhtQ6lqC32UQc7fRxHYVOXJnnqPXuJfz7//g1&#10;/P0vr+Djh92YGHMhTb+W92fgPuyl3PBS5tE37SN4dvN7CB4xk42P23e7KUm8vC0fRcbd6ULVy40E&#10;EcH0Cv8XAVROGVj5SiOBRD9FAImVSmAS2Iy/eqkBVbyfbqhnp7NjlWBaL1IqEDTr9B8bBMBGwY11&#10;Sr8VMtVKxmluX+2N4P50Aa8td+MRgXB7NIu79Ezvnx0zoJLB/uT8LJ4u9eHGYAqraRtOR2uwSRa8&#10;ygv8cCKDN5Y66LdKTNVPpuql9OvBY3qpu5MFyjQvivY6dHnK0NJAf1Nz0tTEaLHvJTC0aYCNLHWC&#10;hr2M7NSEtTYHPZMT58hOl4aacaHXgQs9LoLKTblD8BB4KiHW5uPneE6ij9JojP+pxXEKcXrIcO1h&#10;hBoU8TyIxkO1HLgo9xSQ2MXrpjSj3UkCyodEWQAXhtrNvNvr9Ivvnxs1oPr04gQ95LTxTd/dVCBi&#10;yVR9MruY3D9jam5YPorAIYh+SUAJVD/cXuNzG/jVPR5N5SgLZApYqFnAWsaXBNWX11ZMKQKBSvsn&#10;P1joxQpZKKU+d3in8cSBIykUTnYieySPiUAX1jtjOK3BsT2M9aEsVsf7MTvcj/6OTrRSTRWJlQJV&#10;V3c6jqFiAtscvrJnzkgFPBylwoUg2imf5kf6MNFVIKjc8PsDiIbCiGrP3EgWbn+CXoregx6oupHS&#10;p+kIPVgNJgeTGCKVFjNK42hGawfl2EAfejsGzNJ6t6uB/suJYDBHWTeAllw/WYePO626506H5gJq&#10;6NWqyFY1cLq99HExRNhUStrnsuqqe1zNaCNzbsyME0gb+Ptvb+I376/g7mYGI70eJLxu+E4GeRED&#10;BJWfoyPlBmWfCUTwvmNv4KejAFW7w0GGcqBqRxOBogCEgCTPJDYiYLY3EjwNBFg1Wy09lNJc6qwj&#10;/ZSYrXF/HXoDNvolD+WEn82HVRraDUrqjTbKp6LKKDuwRs+6nnXhPIF2Z4x+aGWA0mcYj+c6cXes&#10;gAcTmsilQb80h/c5ar91mrKPYLvQStYjQ2wQtFfopRSgeDTdQhB1kaF66an68TZf+9YSP2++D68t&#10;deNsdwsZyUZ5VkPZdwqtDcfR6awgqA4j27gbY/y8AYJUa6Nms/XY6OJvJKDOi52G2Qa9uNTv5n+x&#10;Y5YecIyyU/tIdQVOod1/Am3+CvRHG9FJI58gA4Zrj6C5/lV4qw+h8XC1mSBv2E3PujMK9+44ZWCE&#10;CoB+vYyAHSiQoXrwxjoZ9twIProwQf80gc/YvroilponYCTttC5MoFrBrx4QKASM1ompQpQpEHp/&#10;A795cBa/pkwuNQFLoPqeQPpuy2OpLPaXZDcBS0wlUCkKqEn2104P4jIZc8DXCP+JXSh7dQ/ZyoO2&#10;Ux3IEFRtlR2Yz2Qx1xrFXHcap8dbsaoNEaYmMNY/iK48X5NMUvZF0UdrMpolU7Wlm551dNATtTQi&#10;lLRjbKQD5+bHMNNdQD4VRDCgNKQ4WUYLtKz6aDaHQtYc+V2NqNGSgXbKmpEshosEZZ6MFHObuaJM&#10;NmcCHV4v5VUDDX1NNdmHzFewNkEL+JOmVHQoEDQTtvFwENGAH9q5IxxMIhLRhm8R+Dwh+JQORXAP&#10;UlYujPdic3EYjy4u4W2a10ebvVgfT9Iw0jcd98GxP0Dd3mwBh2Bq2snjLt0mY4mdeBSg6na4Uf2K&#10;nT7KQUBp/kmg0pyUfJMYqQHVBJuApgifQurlZCuBqtwwF70WH/edpKeIyjOx8xcJKAJJoFrjbYFq&#10;o+gxoFqm71inBLzWHzGZEG+tj+ANjtaP59pxj77q4TSZ5/QQjfqomZe6M0ZAdfIzKMnOFZy40h3A&#10;db739lgSD6bylHudBB4Bdaafx168RZC+ttyLa+NdaKNHTdU1UtrVod1xHL3eU+hwHjcTvYOhCszR&#10;73W4j1L+lWO9i4MBfdNKq0BFmUOWutivwaERs6laAqrGFHox3ossVaRcbPOVoyNQhaztuJnwDdXS&#10;j1QeQtOhSjKUnczvITM1U25HeTuEsl9wsDtGk99TxFP+x9f4v986q0gfGUpLUwgmAerb6/OUePJO&#10;mociW5lNFlagnUsEGMtPWTLvVwTRb+4TSLz9g+7TX/1Sz0kaSg5SHn6nPZH5uCr3aqpCc38qnvPJ&#10;FfoqDlxK/bpDdl9siSJZeQANh19B1c4yxI7k0H6qD4mDBUrnApb7aWdG2giofqzPElTTE7Qb/egs&#10;tJCp4uhIBDGU8mM87cW2b5+ee/b46jAGSPnRaANG+lpwYXEUZ0a6MdZbQE97N1rznYjFW+BrboHL&#10;nYDdzdHe7YHdY4MrXEt/1IwRmreRYgjdRHQk4UYgRmYJReD0kTU8XlQ31KCKEkkVXJPZPsST7WgO&#10;0CP5Q+hsLWC4pwsDbQW0Z1JIEDwhgsnvtfILfT6ttSJDFfLYmNPSe4FqBBcXJ3BB64L6U+j0R+E7&#10;IvbxkJ38BJVARDDv8KGe8k7BiEYCrGGXj83Lx930Q5SwBFWl1tu8JP/0XBNoCKJK46soB+mzBKhy&#10;MtSpFyX/rNsV2ysRqXOYSNBc2o3lPEHVGjBFMVd5e53AWtdkaZadNmU3IfHbo2kj0ZTP9xpZ5tGs&#10;BapHs23GDz1muz+Zx5XeIFnNhQsc9C7T41zpC5pJ3HuUfg9ninh9qYvysIetk/6qnQzVizt8bx8H&#10;pmgFZbDNhf5gkwGRNr3WfFNvoIyeyWvl9TWfIEN56BUC9A1NlGQx3JhMY7PXj0XKvalklQmv99CP&#10;FWwHoPrmymLPNLyKPAGW95xCUkql9gB8lfvhOH6cozy98S4PbNvJUnsTHJTCPHd+eA+HsdyeJTuT&#10;oVYH8cbZYbx7jqx8cZLecc5E+L6mj/pWwYjrVt1CKxAh8GgPYzLRfbHQlvwjUCT9fn1XbRW/Jbh+&#10;Q9B9z/d9c23ByMFf3l0nqCgDCa6vTcDitPFWn1+1QKViOu+cm8A9sv1mfx6d9gr4TryEqr37YN/v&#10;J1t1I320A/GKImZ7e7A6wzY1gtXZEcxPDGOorxttLRkUktoJNIaptgTmO+PY9i8+vP7s7StDGO6i&#10;H9FE5FgXHmyexvmZYaJxCDOjM+jrHERLvttsemVXvTSnG00q+q89dilpiq0hjHRTNg52EBxFZAta&#10;YhyEQ8xBFvIGAqiz1fM9Dni1zj9eNJtjKzOjPd+CpelRrM6NYXGsF6NkyLZMHLFmyjYbWaWB/odH&#10;+bHpkUFcWh7D2RlVeBrCmelBvqcNPfEY/EfClHs+jox2XkwnJZ/mnoJmtKzbQRDtFJgIKgKrfocH&#10;1S87yEQE1HY7Tr1gAUmTvGIhHZV5XmIm5fNJ6pnw+q4m63UCFIFXs6cKsaZ6SikPZgmqpRYFJvyW&#10;f2Jby2ufJxfO0Ett8PZlGt07BMwDJcoSBI/ppx7QW6k9mmslWxUMaK4NRHCRLHW520f/5cfVgRCu&#10;D/O9AtRcke9rMzJPAHy8wM9a7sKjpX6c6cqgpdGBXIObbKX9nbSY8BS6KPN6vMexULBjgb5sJEgf&#10;la3G5SE/LvTT4/CzL46nsN4bwDzl4HSyGlPpOhM6zzceQCvZKW87jETNXuR4zDYdRLrpGKL1R+Au&#10;3wP7ccq+gzXGmzZx4HLvpeTbHkH5ix40UTlMZXJ4stzOAaALb65pl8hRfGAmc6dNwRq1r67PGj8l&#10;UH1PtvkVAVQqWf1bbbJAUOn2r+9bW7H+9sG5Ldm3ht/x+d89lBSUn6L0I6C+v7dBT7ZOplqjrzpj&#10;Ahba5+tzyr9PKP9U3+N9+qrHBPmNyXZMRJ0IndqD+kO7UbG7ApmTLchXdppl/QOpbmyujBNQw2Yz&#10;janRAfR1d6GYVeWtOPoLacz0FrEwWMC2P7y29uyNzW70tNShmHJhfWYUN88sYYMdfWliEJN94+hr&#10;7UOx0EOmypkweoPWkXgJqgBlXsJDT9WM3s52TPX1YbSvn8zVTQmYIkP5DKA0j+Xie9xeJ/xkryAB&#10;pQyHVDSO8d5Oss8YzpN1Tk8O8D5HjFwSyUjM7DNVXWWHy+ahX+rDhdOLuLaxjItLUzg7N4pFjhZ9&#10;xU74K8RKHB0l7/Y46JkEKjLkbg4AvMB1ApSJ8Cl07qPc85CdnGQhAmuHnUBSYiwlnmSdAZUlAQ0z&#10;UeIp81y5fbV7GlFH0FZSIiqzQsGK+lerEW2sQm/IaUC1QAm4kPZgkVJ6QSXHMi6spCn76KUudjTj&#10;xlAKd6dacY8+SuuaHky34u54FrcncwQbj2Mp3BqI4lpvCFd7gjwGcWMwQkCRRcbTuDOVw4NZApCg&#10;erjQQaPdgfv8LK3k3ezPooO+M1XdgBbK7QHKs4l4JYYjZRgMVGKObHmm04nRaAWm01VkKCduTDTj&#10;rOahKCunizbMEFDz6VpMJ6oxztbuOWoihQX7ESRr9yFVf8DU58s07Of9I/CWvwo7O2Lj4VOo2+1E&#10;407K7n2UfDsiqHrJiyY+NhBN4DYHkaeUWW9vDODd8+P4cHMKn12cxhdXZi1Akam+vTlvSb6bZCiC&#10;SgxkBSdOW0yl/YwJLAHstwSQARV91S8VoJC/eqgtg6z2y/tn8T2bORJcYiwTZje+Sos358lWc/jg&#10;whRBPoo7HNCWW2NI1VbAdnQ3TuzcB//BCNpquxHcX0Cyqg3n5hZwdnmcZDOG2YlR9Pf2opDLoSWR&#10;QBeJYJLEMjfYgm331jqeLY/E0OyuQJzMMz/UhTPDHZgb6MRQbweZpINILEBbMtrpberJUjayVL2r&#10;AY3ORrJXM0ESQ2tLnhKwB8O9Y2gt9qI5SMkWsLYlbQ45EAq6CC4XmiP0S3x9hBKvhQwz1JbDwlCH&#10;2RFvsq8Noz2d6C52IBHLweUMorqS3+FuJtgGsTI+gYvLC7ixtoibGwvYmJlFztOCxn0CFH8XJV8j&#10;GaqRQGrc1cwLrDkoyT/e39OMejKVAKW1NJWvOClNHPROZJ6Xt0C0xVYWYykQUUMwCVjyU7UGTHpO&#10;iw/1fPkrTRzVKhFuoHmn0Z2k7J1JeTHD4zz901y8yYBrmbJvjV7qcncYN4bTBlT3KfnuTxdNxO/W&#10;SJKgiRtpd50S7Fo/X8dOfqMvjKt9IdwciePWaBI3Cbjbkxncm24niASoTtydbsOtiRwuDSUxGHSg&#10;2KQQuh0j4Tr+ljr6oXJ6gpOmvsR6T8jMP2nn+KViPW7PhHFzKoLFvJ2sxN9PQE2lNHFdaUouq/xY&#10;Bz2U5qPSdfsRrdxlQJWoexWJ+qMIUPI1HH2F5+Ag6vfZeM7DVApx1GwPouYVXosdAbQ5wrg2lcWj&#10;5W76RC20HMZ7Fybw6SWx0wLZyWqqqqu5JzORS9n3g5F3ZCqyzK8k8STtJAfJQr99uE5WOmdA9ZsH&#10;mwTRefzu8QX8/slF3t4k+DbxKx5LgPqebPadymPTU311fYmMpYKkZCtVpCKo5a3u8VyeG6CPcjfA&#10;c3I/KvftQvn2KuQqO5A+0m4mqscKY7iwOo21uUmTXDA8MIp8tohMPIHWWDOG6MtmulPYFgzWP6tv&#10;PIWyilPwupwmijGcT6E7l6LHiphimaHmJDyeGGWfBy6V4XIQVLZqMlYdPPREsWgKXYUshjs60NnS&#10;j3i0yPc1IxR3I5hwIBJvQDLRSB9lRzTlI6gILO2GGPajPRXCcFuSgMySEbMGUPl0B8LhDBwOP2pr&#10;mshUXrSni5jpG8D52WncWl3EjdNzmO8ahO84AUUfJaZq3EtpZ3yTJfOMj9rFi7sz8NNj1ds9qHjJ&#10;kn5VW4Cq3G4joKxARamdelEg+lkCGoARRGoqN2Y82HYH6g6XIdRwAnl3NRnBTgnhYbNhmm0m0oCF&#10;hA1LKW1I7TWJsNfY+e+Mt9BDFczSjZsE1A0BiXLPHAejuMLbOt5gu0mw3SFD3aXsu8/OeWcqT2bq&#10;NuuolAv4cKYdN8YymOR57XTa6aHcZJhGTKfqMRytRauzHAXHKcy0OLHUasNUpIqgqcfFQT/uzcdw&#10;cSiA8RjZLFxOpm2g7KsxQNSqX0X7tGCxxa5cwT2IszWX7UCAci9QfZQMtQt1R3ahdl8Fz7PSvZKo&#10;4SBWtd1N6edDigriXH/OMKq8o4qCSm6ptNpnqllIhvr88lYB0C3/JNmn2z/cO2Mk3g93JO/IQgTG&#10;DwSUfNPvH29agCJofnv/HAF23gCq1H73SCle5/EDX2O1s6bW/Nfa1lUh9uvLBlxiLJV8e5eM+eTM&#10;EK5NtGIwYuP/4yBxeDcOvrQH3gMxFMoIqpejSNYXqKrGsUYJODc+goHeIeTSrUhEoshpjioVxHAx&#10;im0nThx7drLsBKpqytHU1GC2H4kFoggFwnCpLrUjALudDGWjxKL0CyisbbfB5qyGK9SEZuU8tebo&#10;qQroLxaQTbZa1Yb8fkpDNyIJO4+NZJ56JNNNSKQDZC4//H4XIuwALQkf+jsSlHdFDHV1oi2nH5k1&#10;ibAqTOh3B5GjTJwf6sWF+QncWFkwSzgEqs7mPEHkoOTzGaZSVkQdL6oBE+Wejk30VGoGVGzVvOAG&#10;VFrCoexzw1IKp1sMZWSggEXQGGYisAQiBS4EPjX5KQNCfkb9kTKEG0+ixV2DvuYGjITsGAs3YiLE&#10;DhquN4A6k/PgbGszLvZEcKU/btjq5kiKrJQwmRQC1PUtABmmEqAINjHQXYLoDo+3KRHvyYvNtJHh&#10;CMopgpKsdWMsQR8XQ6LShmxdA3qCBBbB3O2tRLyuDIGqMvQ012Ot3YOFVCXGmk+YVKPLI5SVk0Gc&#10;6XCajdq00dp0ohajoXICTMU9jyHnoIdqOEh2OohI1R6EK3YbQDVXH4C3aj9sx/ejTsnD++ij9gZR&#10;u8OHih1u1FIZBI54sVgM4+5MHo+XBvDW+hABpfLVM5ReBJNARZb45MIklBwrwHxHcBnpR3ApIGHC&#10;47fFUpR7BIYBlLZaJSsJUGq/IyP9/tEFw1QltvrtIzIWb4utDKjIat8ToMqp/EoBi+dAZdZnEVQK&#10;WNzlYDWbb0as7jiaju7BvhdfMnUt0mVFhF8twnMgicm2fiqmbvbXPDraimhJq7xdHC2xILozEQy3&#10;JrDN33jiWdRTgRRPvI9A0RyRy02j6aTpt9thEys1cvSpd6G2ibcbGmCzV8ETqkWEHqy1mMBkfyuG&#10;2zNm47hoJI3aRhcB4UY83kx2CiCf4xe2qXhlHHEyk8ennD8HGc7P56Lo7c5jcnQEkyOTBGi3mWRW&#10;GD0UiKEz3YJL89P48M45fH5/Ex9c38CDjVmsjgwhVB4y4GlUiJygqt+lNCOPCUyUQKRAhY1Nr9Pj&#10;kn5G/hEQVa8oC12Jsz8zlJoFLk0EqwlkvL+9AVWSi2Q48xqxHD+j8dgpRLUdDlm7y09j39yE4RBl&#10;V3OtYSp5qvWCH5vtIVzsCptAxZW+GK72R39uWywlUN0oNbLPzYk8bpHVtH7qrsqVUTY+op+6P1kk&#10;e7XizkwS10YzaG/k4HOcg1dNA4peSkCPDfGqKrJKGf1PFWVpI063NGGK/mqEgDnd6qaXilL+JbCQ&#10;t5nqshPJWrMPVJ/3hElDypKhAlX7EGk4jEjdQTRX7IGPzOQt2wcXm+PUPjQcPIa6PewjeyMczDhg&#10;7XCilrLbvs9nlrCrdPXjRQUmBvDO2RGCahwfq0DNlRkDKJVSUyuFwUteShLQCk4QNJRyAtHvHsk/&#10;KcIngEn2Uf6RjcxRr3ntEv7w9DJ+NBLwAn7N59QEqu/lux5Y7Zu769BksEAltlRR0g8JKnmrx8sD&#10;2OhLI++sgvP4Phzd8wr2/Ef74DkYRvZkN9w7Uyi62jDTVURPIYJcNkoSyZAYkminpxpoS0Nb7G7r&#10;DNc/Oz+RwKNz7Wa1biGjpFY/khEfPQ99kI9amWCqrrejpsFGxqqjV6qAlzIinaMpn+jDaSG3PWsM&#10;m8cXQm29zRRfkd7s6enB+OgQxgf70NnRikgsCqfbDV/Ai1iS1Ep2GxoewezMCqYmltHdOUT5mDHz&#10;VxoF5geH8c61C/jx3Qf4zZs38MX987hHXdsdTtInuQgcsukeGmKylPxUjUZKSjwBqt6w1s/yr+YV&#10;twGU2KrqJ1DJI5UApcxzBSq0bspujipvVcHXCVSVlHum3JUJaIjF7LCfPIWYvQwtmg/y1KI3UI+B&#10;AE1+sA7zsSaczroNS13ojNBTqRFYaj30S70ReqawYSkDKrWRhGk3hlO4OarARc5iqOlWk3r0aFaR&#10;vy48mOvCQ/qUqWQazYf8iJQFEa3yIlhpR/OpRoKsGhmabu36vpipw1zC2lt3OFpNUDlxZSREuRMz&#10;NdD7VS0priTZMg4KZaa2X7ByDw37DviqDsBJMNnonTzle80Ibj91EO6KCvqoOjPBW7e92ZzXOg5u&#10;mkwv2nwm5/CeFgpqHu3cKN49N26k3yfswJ+rRPWVBXzBDm3l8ln5ewpKWNE9eiYykoD0+8eUdmIg&#10;AkSsJED9/gn7w2uUegSSnvvx8UUDKjWxlTzW/y6oCNJvKSMVYjdMRU+ngMWHF63aiSpVcGmkgK5A&#10;I7wnD6Dy4G7s+ZvdRq0kj+Xh25NB89EMekJ5qidFpF2IKTYQi6AzG8NoZw6z/Xlsm+qJPvtM2/4/&#10;nMebFwdwhqPgYHcaK5OtOD0SQ0/WRw9FU19TD4/NhYTfTR3ZhJaCA8MqrDHZj+neFgwUs4g2R9DQ&#10;5ITb40Uh1YKRwSnMzS9ihqZucmQEff0DiKezfN5Haemh50qg0N6HodFFTE2tY3BgDoV8D+KRlMmi&#10;6Cp2Y3F8Dk8uX8av3noNXz68jqdXTuPc1AAi1U6ChheSzNTAo8Ln8kxVrzgNeEpM1bCTbYcmer0/&#10;gaqKR1XUMfNTL4iZrGwKk3pk5J98lhVur9zuNDJP/qqSI3HFy5R/BFWZXkPgucrLEXeUIUemanVV&#10;o8tXg8HmGszG7VgmS53JWtLvPJnqcmcQV9S62KG1crdPq3ctlrKYKmaifzdHCazBBO6OsGOOUwJS&#10;/t2nDFTYXWuklMn9aLmIpWILARWAc08A7le9cLzqgvsQz+1BG1mrDn1kzoVso5nE1T65I/4TmIqV&#10;YylXj7M9brJTpZkA7glot8MT/O3H0UtQpev3w3HkJbho2H3Vh9B0fDvqDr0I+/HdZOa9cFYeReOR&#10;ejTQy2oVb/XLluyueMmJ4AkbZV8MtyY1J9WO1zco/QgoMcHHl8RQ8/j62pJpX91YhnbXVyBB0btf&#10;S+KxaTd97VOsDcB/T/BYj5/DjwSJQPaHpxaAJPX+YJrFUn/YAtbvn1zGb/m4AZYB2KZZRqPdJr/h&#10;9+g7tZhRGztYkcBZw6Jvro5woGnDEMlEvqrx6KvY//JeHPxnJxA+FEH0SA6uvSQPequY20k11Ug1&#10;FUA2EkAvJfhMXwGLCqlvjOWfffV4FZ/cm8NrF8ZwdXUQazTBqzTHE+3NGMg1m93oG+prUIh5MFQI&#10;Uu6pUEwaU8MFTPS3oK+VtEiweJxeSsNGJGMJDPdMYXZqA9MTi1impj53fgiT0/30VUk4tU+uw4dw&#10;LG92Eh8ZWcXE6Gn0tA+RTlsQ9IdNpaSWll4Md09hdWkDtzY3cXVtA+cXxzHREqW+daCeYKnfTbZS&#10;5I9GuY6avooXuJYAatpjSb4GPtZApqrdTumnDIodivyRdXeSdcRKBJNy+yoUVn+JjKRsCgJIwBLY&#10;qk0KE72UcgAJRi1cNMCjL6veUwdfbSUSzlpkCag2F0d9H2UUZd8ivdRpeikFKNYLPpxlu1j04SpB&#10;dZVMdXNQ3skClPFVylJXFJA+6xqfuzmcwB2CSgGKewTUw5lOszbq8VIRj5aUr1ZA9CRlL5nYvjti&#10;chwd+5rh3O+H76gd6aY6jJIpFzKNWMxV0yudNPtKjUcqsJBTpkSd2bitw3nUFHsperT+S5tcH6d3&#10;2gvbwRfgOrYD3lM74CKonMf3wHmSLHVyH2zHTvC824wK0Lmu3enheXdRKTRiJObFpdECHix14XXK&#10;vjco++RXPiZDfXppluygSV6Cib7mGx0p9ay0I2u7n98TSD++dt4A6/dP6Je2dtb/HYFhAhLGPwlc&#10;ZKfHBBH9kx4zQQoC63dsvyUQf/f6JfzmNbIWWU2g+kFsRQY03oqgUgTQ1KFnU8DkgwsTeIO+7+Zs&#10;J2Yo7eK1J9F4eD+ObD+E/f+nk/TrdQgdi8O1L4vIiSIS9iDVVC2VmYMkEEB3IY25wXYsD7Zh22R7&#10;7NmN0924f34QN9YGcXahD7PDmshNo58jTj7igaOpHl57PUaLflyZo5ZfHcIZ0uRkV46U14rOfAbx&#10;UBR2spTXY0c2kUJ36zC628cwMTyIu7cm8eS1eZzd7Ee2RTvHO2BzascF+oHWIQz3z6GnbQT5VBtS&#10;oSRZKgyfL45YrJ2s2IWebs1ea9f6fiz1ZtHX7IBD0m9HwLBVwy6PkXgyytWveIxRLoGqkUxVz2ZA&#10;td1FQEj2ac2UpF+NBSqCp+IlSr6XyUoKQphUJIuxJAOVrlRJhtJnK6WpijKw4iWy4YE6hJtqkHTU&#10;Uv5VotNbhdFwo9kSRywlUCmjYkNZzi1ubOY9hqmuUfop3Uih85tD9E9kpWv9BNcAwbV1vD2Sw52x&#10;BB4oHD3TjScE0pPVblwc7iQYIggdoXeRf9F8nNaD7Q7DQWA59wXgO+xAq9eH0aQH06kGjIWPYSJE&#10;QKmOX1zRvSoM+k+iy3kEbY7D9BCHkXMeMilISrj1H98B24FfwHH4b+A+9gqcBJfrFBmKkqiePqp+&#10;f42R3nWvhIyHrdZg87ID2QYnzvZqF8guPDnTjzfXLUB9eH7KAhRZSuwgUH1zjYCihzIZ6ApKsGku&#10;SiD6/ZPzBBaBIvAQED8+VjBiC1QEkySe/NSv7255LjKVkX5sYqdf8bW/5meoCVhiKaU0/aDwOmXg&#10;t5SZ2jhPnkphdW3w8OGlSbx5VilL3VjuSqLFUU023o9jO4/gwN+U4+QLJ+E+SGt0KG9KUqcaUwh5&#10;bXD77YjG/GjPxzDR14J5ksy2QtzzrL+tGVNDScwM5THSlUVXNojOXBT5dBSJMEf9hjrKPgc2R1rw&#10;+rkRPFzpweZwBnNdLejKZJGKRuih/HCqkCVpUTl8mXgLMok8xoao/+9M4tqVXpxda0F7hwdOmmkF&#10;K2LRJDoL3eil5MuGs0gTUHFKyCClX9Abhd+bgM8fQyiUQrA5h95kEmdavWiz10EL3wQYafh6k3ZE&#10;QNErqdXu9BpACVhNClAQUCaUTmlYTnAIFIrulb1YQ7BQxukxAk1HZUmYuSmCTZE+sZQFPHqxVwRa&#10;goqdqJL37UcbEbXVIG2vIktVmdp90wknljJui6UIog2lKeUJKt4/3x7AFQLqSncIV7VbYm8Yt8hK&#10;twaTuDmQwPU+ysB+AkoTxIr2KXtiqhWvLXbg9nwnxrN5BI9HYCMzaBmLAdIegSkC596YYWsxl/9o&#10;MxL1XmQdjWaXjRGy1FKmlmAni2r+KWDt+m6B6iiytgNo9Z0iW53kCL0fniMvIHDiFUQqdprl5sqH&#10;c5Cxmo4eQfWuGko9B9WBMvvpnzmwVb/sReCI20TObpJVHyt16kyfyZx49+wEPtBE72VVPVo0XuYb&#10;rXm6YeXwCVAmAMHOrkldcyQo5Jt+Sw+lIMUfJenIRvJOknl/fHrFMNOv7ijUTkbjayQJ1X7H9xl2&#10;IhB/I1Cx/UAvpdIE35ERv7132mzY8CW93Bc35KlUZ1616afw9uYo7i1240x3iuxdR0Y+gGO7DuKw&#10;qTR8iv+7Ec2Hc/DvSSNZzf4aDKGZvirBwauzlQpuQGyVxrZ8qvmZynjl0y4UkgG0JsNm7kjp7D0d&#10;ZKEiP8TnRnsyhLXBHK4v9uDmQgc2RtKY7E4inwwi3OyF10mNSfkX9gcQC0eQTCSRjGfIVn24eG6K&#10;gGo35ck6OkKIxENIpTNoo2fqbu1FGyVfnO9LaMdDatRIgJ0iGOMxavZ70j6tzd4IxtJBrOXtyNXV&#10;Go/USCDVkUmULSEZIr9TTQ+kYIUeM8BiJ6vbLjAICE4CRUxjw6kXtqSfghAmB9BhAKblHRU7aumX&#10;FJig19qaFK4hKKtf8fI1muMSQOmnTtQiqkV/HNUG6F8m2YEX007LS+XdlH2SfmxkqbME2GZHEJcV&#10;VleAQnNWvH29L0pflTBsJYa6qXksLQOZSOGhCmtSRt2eLZIFlR2iCKYfjv1aRUtwaUkFgeXaS1mi&#10;Sq68rfki96EQvMdc8JfXWTIw6sQ0PZ6yKgZCp9DrO4Jeeint6qHCL4n6V1HwliFpOwL/iZcROP4S&#10;EtX7EKncDfuRl9FEtnKc3I2GQ6fMFEajCQI1o36PKr+SKakUeum1L40m8WChDU+Wu/H0NJmKxv+9&#10;cyqZthWcIKiM9COozNJ3Ld8ga8gzqclXSeYpCGFJPPqnLd8kcP0Eqtev0D9R6j0Qk4nVFKggs7Hp&#10;fb/hZwiYOiq7QpJP81QGWNpaiIBSNV9tJP4Z/ZTmzQQqpU4JVOu9aXSr1t+Jgzix5wAOq+Scsmp4&#10;dO4PI3ywBeFjORRCZKx4MzIZL/rYr+co15c5GG4b6sw8G+vPoCOvUsl+dGYTmO5rw2RvJ/1SL7pz&#10;lHaRCHIJIrGNnYFfepsj0PpEK8ZJk+1pgiGo+SvSoE8rf9PIcERNteSQzBWRSnVgcKAb4yOt6O0k&#10;CHMxpFM5dLQPYKBvmggfRJJMFPZQDnq9iDaHKR+zaM20oZgoEFgxAjaIrngAy3kHzhRdSFU3sZP7&#10;0cCO3kjPo44kJpJcU9a5gGVF/vw/yb/qlwkEyrsqBRteakQ5QVVJ2afARiX9gAGLmauysieqVJPC&#10;pCMpeFFPL2UFOQybUfpVEHDuU5R+tkp6EW2C3YT5hB0rWZepQ7FWsFjqrFiqxYXzZNgLAlWXQGWF&#10;0uWfbhBE1lERv6RJtr0zroneFlPf7/pUN1odBAvBZNtJ70R5p6UsKuXl3BMnsJQWpAWYBB1f0yRg&#10;aRphnxOeozaEKu0ouP1osduQt1eip/kUhsIn0eshS9kPIkY2Ejul7UcRqtqF0KntSNfuRabuIHyn&#10;dnK0pvw79SpsR0+h4dU6NO3d8q87g/SlHp5bXvNqsnFXEPdmini8Qql62qr9/taatv+ZpLxSKpK1&#10;OV0JVGY91N0100pBCgFBAPnj65fNUYGHPxBIBjg8/pFA+uPrV/EjQfWnN67iz69fI2tZrxWYfqsU&#10;pQeaDBaoCFSC6VfyUWQosdQPvP3L22umApOJ/hHon1+ex0cXZ/DBRTIVVdg9yr/NgRyGIrQyZUdQ&#10;sf8QQVWBY39ThlMvnqIKakLoUMpsmpD3taCzJYWOQgjjvKarU0Wcmy9i28JI57ONxQEsTndhqLuF&#10;urAdZ2dHsTo5hJm+bnTEo4gGQmQjjrQ0cR/dW8ET/pjV8W5MdLaglxIxHfQgpOXv0TjaCl3o6OlD&#10;oacLqbY2RNI55PJEdb6ATDpB9oogkyqip2scg30LfP0QgZPg+31odovlyGB57bYxiq6WXrJXArlI&#10;CrPyJ4VaLBfcCJfZCCr5JbLVThelX8B0eM0nVZOJqgmUEqjU0QQqSTaBSgyjBFqtkRJLWUAhi70s&#10;76RIIEFFplLirJaBSCZW77SZnEEBUIA89QuyHZ8PVNeg4KlnJ7VjJu7AMllKDGVYSmAq+HCOwDpH&#10;gJ1v9eEyQXWtR4GJpAHQrbEMbnFkuzmaww2Ocsq0uDOeN4sXH/HiXKAyyNYH+fsl8+LwUOa5tSSd&#10;zbXP8lB207RezEoeVlBGARzHq164DhJYx9xkVAe8FQ6o1HJnczlGomVmm9F8w34ET76CUMVuJBsP&#10;IUpQ5RoPGEmYqjvEkXoXAbUX9uMn0LCf52CPk99BO7CjmedZkjoAz0E3pjL0hpOUquwfD5ctQL1z&#10;dpKAmsGHmuylZzGRti22+v62Jnafi/gp5UiAIiMZhqJ8+9FE+CxAWaBSGJ0gI6AUkBBj/eXNa/gT&#10;7xsQ8r0Cleas9PpSAq7ZRPzeGfqoM/juzhkjPbU8X79DPk+yVPNUWoKi9V135jsIqjTG4140VxxD&#10;1YGDOLa9Cid+UWlApRUL3oMR+PbT3jS1YLijiGEqtgXaoUscBK+d7sG2tan+Zzc3ZnDpzCipi7Ju&#10;ZghXlmaxONyL0Y4MWmJRyjoPOrJRvHlzHe+ryuuFFZxRpm5vF7ozKfogLz2VHdlMBr39wxiZGkfn&#10;UCsirSlEcgkU27sIqCK1Z5zgiqOjrYDevmG0tQ/RdxF4NN4+mxNuhxfxaDtaC1Po6pjka7uRjGYw&#10;mAhgIediJ3ViJW9jR3BTBtEvESyNZrJXLKLggTIeHKghUJTvZwIU8lqUhgqNK+ggNjv5ghjJknxi&#10;NYFQ4XWTUPtKJcq3V5CJVJOCbMbH6ym7Gnawc6sjEYCnfmFH7V6bqT7bG9KkqhML9FKn5aUIpvW8&#10;D2tZDgIcCDaLfgIqgEsGUGFcI0PdJBvdJKDuEEy3KKN1X4GJewTVg5kC7ky1Ya6Q4eDhMWwsv+Si&#10;5HMSPI2UfE2UflqnJLnn5NGxO8IBhIAimBoV+dRk+H4/7AfIbvvcpnSA72QI8SYXOoKVHASUD3gK&#10;8Zr97Dg7EavZY5ZzpBsOoIO+qtV5DLHaw7Cf2AfHiSNkKMpt+lZF+ZQ/WUu21/SCwumdTjcuj0RN&#10;9dd7C12UfvJSw2ZOymxIx46rzvvFNeX4WX7qe+X0KTGWoNK8k5jFZEY8VHBC4CGY5KkINElAsZHa&#10;HwieP75JpnqDIHr9kgHUn96gFNwCYEn6mYWLWxntiir+ksAyaUoEk+rNq315jSxFBv300jQ+OD+O&#10;tzeG8Nrpbtybb7dAlfQhXHUK1Qf3o3xPlbWS4cVanHy5GnW73QjuzyF6skiMtGN6LI7VmVZcO9OP&#10;G2cGsO3MaO+z+xsLuLE8ho2xHqyND2JuoA8jHR3oyacox5phb3JgerQH7z+8jtevXcINvn55qh8j&#10;PUW0pOh9qKdVSWmirwOzY8OYmBhCZ38LosUgonn6qzxvxwmoXBDT7DhnTg9iYXECnV1diEUSaHb5&#10;4Kx3wOOglEh008stordrzkT+8vEsJjIBLOaasNmmiq5O+I95UGuY6mdQyU8pCFEpoJCRzHIPeRC+&#10;poLyrkKeSV7qxXpKOk3olnyUnWBUkEIRQOX4aZlHuVk/pTJl6kgN2kSMbKGQvbxV+QtO2A46UPQ1&#10;YTTuwlzag+UUQZV1W2uo1HLyUZR8bc242K75KQFKk7sp3BpNmfmo2yOUe0NxU45ZhV3uzeZxaaQF&#10;Pf6ECY3btGp2b4asRM9kKj9R3u0JEzQEFYHlEKB4bGLnVgdvoHfUQKOlLU1aU0ZvpTocio7aD1Gi&#10;VzSgi75Pk71F+2EkavcZ6ZezHUK67lW0uk6aCKCWeYS0gvfoIdQdKIPmo6oUVd3lMt61mudM2RPB&#10;E/zfrQncnMrhzkw7WaqXXkrZE5R9BJUY4OPnon4C1fd3KMNMJE6TvBv4zX2xiwUsExpn+wkkigKS&#10;geSh1P70Bpnp7ev441tX8QcCS4AqgUogNBKQoBIDClACrr5HTPUNgfz1rWUCykrgLQHqY8rTd89q&#10;cnoEj5fpXylhLwzlMJn2I15XTlDtwbGXT+DkL+izX67FCfYLqZzmA0kEj2QxVOjEAt+zvtSB62f7&#10;cfMsQTXWV3h2eWUKl+ZGsTTQgfHuVsquHNrpi9rSafhd2uvJg6XZMdy9tI6rpxexOt2H0d4MWlvi&#10;aNaq3UgYM4Od2JwexAZl41h/F1o7Ush0+pDpjhFY/AERH30bZdFKFhfOd+P0Si+GBpXn10zZ54Kr&#10;wYaYP4Te9n5MDi1joGcKxVwX+tIZzJIBFnP1uNDlxek2D3xHPcZTiY3qFO3bTulHlhJYzBwUH5P0&#10;E6gUXq8QcPi45p0UKhebCXwWoAjGFxt5n+zFk2ZA9UoFQaXSY00coclSlFsCVg2ZoJodtuIFF3wn&#10;XBiIuTGXYsfK8ncRUMrxW8v7zRqqVRW8bPUbH3We7WJXCJc02SvZR2Dd0STvcMyUY747kTWZ62c6&#10;M0jUcCAgEBoJHPe+BFkoRu8kVopSdqnEF4Fkon0KVoQJLvktyb6gJQEJLAVobPsJsj387ZSDynqo&#10;phdwHKtAm5/A8pWTjSjx6umlTG7fPqTrD6Ldxefdx5EnqHwVR1D16nFU7iJL8TPMpDqZvoafX/uK&#10;j7+B/5/X9NJY2mz4/Wiph16qH2+tjxpQvbc5YUD12dV5AyY1+SmtxLXY6jRln6QfWYpgsJoVKhdA&#10;/kgmkqz7I72T/FOp/ZGS7w9kqz+8WQKUWE2foVC8dbS81BqlpQVefZd81Dc3LVCVWEo7pXx0fgLv&#10;bIwYpnpEYNygl90czBhQxerKUHtkP07uKCOoalCm1QlkKlXasnGA8R9Koz/VjYWpTizPd+LyxjCu&#10;U0Zuy+WDzybG23FmbgAzwx1oz8URjwSRVuZtOIK4nyY3lcDp+UmsE3jL411YHKUnyhNMYUoTmx3J&#10;WBhTfa2Y6c5ikcAcIoMV2qIodPmQ7w4jkgnC3+xAS7oJc9MRrJ7J8phFX2ec3+NFyGVDMuDC/Ggv&#10;Lq7MYWVyBoMd9HPZHMYzEVPS63S+CZd6A+x4PgSOW0wlUNUSQDU75KeU6Lol/wgyI/8EKrJLKb1I&#10;0k9HBR0EKqUalYu1zPt4+xWVG6swKf86ecpE1zxMAztrPWVXNTuUPquazJeq9WCKDLWU8eJMC+Ue&#10;/dNagT6qGDCgUtRPYFI9v4tdzbjUE8KVAUo/stPNoZTxVTcJME3sXhkpYiSU4kXSVIDkWpyspA3Q&#10;CKz9IXheVWmvCIJHtal0mkCT5CPAdlH2Kaz9iiKcAbJUM9mNjT5LQNKAIplcz8dq9zYiVFNv1azw&#10;lJOdjtA3kalqdhvGSjUcInudRDsBF284Rh9WhrpXG1BH8JjJ3e1iJ/nVAOU1B8sqDhyaHphI4IGK&#10;zYilzgz+BCqTQUEvpRJr8i9qApPaR2Qx7UtsJnTllxTdI5A0ByU/9AeyVCnKJxD96a3rbNfw563b&#10;BlhbLGXJRHkysp2y1zUnJTCZpkCIltSvbIFZibRizbmfWEpltd89O2LyEwWq6xM5bPQl6RMDPA/l&#10;qD92AFX72Bco/cpe4ED7ch3tQyVq5K0OxNHqLWBytBXTk+3YWBrB5bUpbEvl/c/6hrOYmm7H+LAK&#10;VUYQ83mQiwXRlUwazzTcVcQyJd3qzAjOLYzgEt98ZrQNQwROItiAcJgGmL5hgDJnqD1BzxRGocOP&#10;DnakFnqKcMSFgN9ualN39QQwNh7ldyXR2xpBW7IZuaDXJORePj1GPzeMlaEe9Odz6MhE2XHpo1T0&#10;pOgxUbONHj8CZWIndRZN6mpC1mUAVQJVrULqYio+X0MfVAKVQuRV7BiaY6p4WcmxCqHrPRaotLxD&#10;YKrcUUtgKTNdlN/Iz6Af4+eUvUQ/RZ8lZmxz+jGXdZKdfFjVBG+7H+ttfpztCGOD50IsJXa6zHMg&#10;YCmMrrD5TYLpWp+ifVmzAvhsbxKFRk3eKsBAibc3Dt++FDz7MmSomAGVa18Unv0JZKvbEDiUM1vL&#10;KPLXtIsMSllaL7/H94qxjBzcHTLs0qCSAvJhBJjzmAMJewNaXNrSp4wmm6AimMLl2y0ZSPlX8JSh&#10;1V9D6VdOuVhrsk60O4cGKZ03eSnJP/urbkywf1wmy96eybMz9m15KY74W9JPfkoZ4ALVV9e1ubfF&#10;Fkb+KcdPnorepxSEsI6Uek+soMOPivRR7v357Rv4kSD68elV/PmNGwZQFqjIXIoEatJ3i+kk/dR+&#10;TQb84dE6vieoLJZS9oaWfAjcc4alSoD6QFu8rg+bZf6aDrg2nsV6T5yg8iNRX4l6SuDaA1Ix7CtU&#10;MpUchMte4OD7wnE46GPz9jxGBtkoGWfH2rAy04ttvX2pZ6OT1IZkn5GBTnRnYxjIxTDalkQnfVJb&#10;nF6pu4DFkV4ySTeWJruxMdOPi/OD2Jztxgo90tgAAdjuQqFgR7HDhdYeF4q9TkrAZiTTboSDLoSb&#10;ffRIykhPYqQ/gfG+NEGZQB+/r11M19OKq4ujuLwwjNmBdn5vEL1xn6nyupptwLl2L67Q5J/rjyBU&#10;RimynaOxPBMvdA2bAHVK0o4yr9awi+WnlLZkEmIJKmu0Vf6emiUH9Xo9XrldS+Qrt5bOK6tCQQut&#10;m7ImiOUpTr7I7+D77Ps5CIS1bJ6jtcqRtTez6UgwkZ3O8v453hY7Xe6hn+oLkZliBFXczEndIlPd&#10;HGvBYjGFZDX9zy6vkWm2XQmCJw0PJZ5Hc0/7VCuPLKWKrruSBFwCrr0xAzbVI1dByvodIcNWTWbi&#10;N2Skogr+i11t++i/9nLwIfu5jzvIVLVm4zVtxpajp0rV7Ee8YjdilbuQqNuLnFvb65yE82ilqX9X&#10;xYGnjudRclqZJBqUFPTJNpCRqUCu0huaPbLIVKoM9daqBaoPtBUQpd8nBNYXWwylApcClIn4sdP/&#10;6qEmeynZ5KMECMpAgUnBh5/motQo9X5PAP34upjKApUA9Xsz0SuGI7sZQCmdSfNdiijqO9ZN9SVN&#10;MCtp92uxpYlAbnkpeT5K1A/op944049Hix24M1vAZf6nNVoWyb9EXSWaThxF/SGpGcseVCj5mt5b&#10;+1vV0ItnGguYGstjoD+MIb5vrC+Fbf09qWdDwwkMj3RioLsdM0NpPLk0ieuk875iM4oJP6b7OzHR&#10;14mhviImRzqwONWP5ckenJnsxLkZasnlAlbnchgcDKGtrwmtg9Ttoz60dQYRjbsRCHiRiscp6Tow&#10;O9iF2b48xgnaoZYY+nIpFGJxDBRb6ekGCK4eerUcciEVJ3FjOW3DasFGKUVQDYVxfiCFWAW1/SuW&#10;Oa+jV6jb6eSfbLJ2LpS8M/LPYikBSEEIK3yubAg1ZaqLfeSrdF8AqyMLlePkSwpSqP6EJn558she&#10;Ap7xVKqxTi8XLQ9hgQy1VghhleA52xEyQFLlpLOtPt72E1wBXOym/COwrg3EcJ3n+PpIjGCip+xv&#10;wWAoBg+9oRZVat5HET6xj/L4HHtCcBMc2lLGTSAJVE0EkY33xUR6jW1njHIvxnMQNfN0dnZ+PScP&#10;1mQCK0FzNIs0KeEch1wESx38VZXI2MvJVocIjoME9auIV29Hnh4r3VTG33SSfqyJko/nSEEJHXmu&#10;NHiV8Rw27QtiLEGWoh80exLPdZnN6VS/T9JPGRSa9zELES/PGR8lllAp5p9A9YQg2JqoNaCQ9GMz&#10;0T0CRqAy/knyT0c9puMWS2me6ke+1nwGGU6rgK2sdiXerrHRU5ENTa0Kw1KLZrm+WOqzK1MEO3/j&#10;hTGCir93fZADQjcezLfi1nQOl6ig1rsIqqQf8dpy2AiqhsOKDFP+vUhbIF+lDSnYL07+TTWCFWms&#10;L3VheDSEnm6SRnsU23o6fc/GhjMYGyxgZjSNbz44h3/zh7fw4YNFeqwc2jIJ42+6OtrR3dWN3s5e&#10;dLd3oKOQwUBnGvPjbTjLDz2/3ImzCy1YmY1iaNiD3qEQOroTSKaCiCciyOcy6GtvxVAHwVdMoote&#10;qT0VQz7O14QpbSKUQfEscokWxKIxFCNOzCZsWMnacLbNaUb8qypOMszRvUaZ6JZcqqV5rtvlIRAa&#10;LVARDMqokJ9SpK4EKk3amrko05RVwccJKhlwZVhohe9J+qkTL2tr0SrKRSXWKmVJZcoUAaTE2u2i&#10;JHIjXRvDshiqrRlrbALV+a6IYalNDiQX6KEudDbjYqeWdyTJUmQmnttr4ynMpGNIVapiqwYFRe4U&#10;dBAbSdIJQHGCIwoX2chpghTW49oDV6CyAEVg7RIAtYVn1Mg9hyrwSvpREjbSayn0LrBpcBFwG/eQ&#10;DffVw1tWg6yNvsp3klLwKM34AUTrX0XWVYfm8jrYD9YSVJqy0BygFaCo5EAkNaAoarI2iNWuOK6N&#10;ZXBfAYpFsVS/KbX29gY76gXtL6wsBe2Ub6UlmQlfSj8Vv/wVWeR3yn5QhG8ryldKMTLzUCWW2jr+&#10;aQtIauY2wSVAKfr3+6cXzWSvZKQCFAKVZKWJ+tFLiaVUKlo+ysi+q9OwdphU6tQI3js7iLdXeylf&#10;O3F/rhU3qdgEqjWCaizmQbT6FJqOHTagkqcqf0neSrVJtAqcg/Df6Fx5sDLVg8nZDPt7CN2dBNXI&#10;mO3ZxCiR2Z/C+4/n8T/917/Ff/+ffY/ffrSJC9TJ3YUc2nOUYx09fFMf8i3tSCZyiASjlHTUlFl6&#10;LjLPykQBm5NJXJ7LYI2sNU3D19WRMhkUhXwGxZY0ClkCh56tJdKMiI+S0BcwSzz8njCPPkT5mcWC&#10;NjJIoD/RgKV0DVbzToLKZTzJzbEkro5nkGuiHCELqePUSetzND1Fej5p8vWUUeEie1m5gBaoLIYq&#10;RftME7j4WDVfbyZ5yUrHXyjH8RdPcBSiBNSSebGUNnYjqIyvMIC1IVMTwwr95BrZSR7qHMGz2RnB&#10;BUqiCzTvF3k06Ug9qjdBH8UOeG0sjQkOIO4DkqscEMxELT2QZJ3AZHySQFVqSQLLAplSkHS0mU3R&#10;LEDpeQefVwaFpJ9qlCvMXr/DCv9b58Zia0VKlaNXu5seaX8VR9cytNA/JR2n4Ck/Am9FBRxH69H0&#10;qh31e5zGjwpQCnrIP2oA0hJ5FSgdijWz45Fxeb3NzvlkKYXR3xZLbYilKK+uLJhkVS3tKEX8lDmh&#10;ULqYSr5HLPUTQxFQOir6JyD9mZJPQQgzqaum8Ll5TOz1cyj9p7kpyclStI9H+ajv7ljVbb++NU8J&#10;OmMB6vIkPr44bljqvbMcBNa075dYqh13Zwq4Pp7eAlUcIxE3IlWnYCdT1dFTnXpBydeKANJXvWKt&#10;bKiiOqrlsS+XxSIJZXQggnGy1bae4fJno8N+rM3m8W/+9Db+1//x3+B/+Le/w7/84Q5ubAygNUXg&#10;JJLIZXNknQQi4QjCYYXSo2bfJ7VmP5mpEMQ5/qgbRPzFuQ6sz3ZhrJvAaomjsyhQpZBJRhDha/12&#10;B1w2O2yNTrPbh6olNXuakY7lMNAxiAGCbzxO2UeWWm9105+4cbU/jjtTGdycbUGHt9mwkOk4W/LE&#10;gErZ5OoAr7iNoTbZEpJ77BhWsq2yJyy2shhKk8Zb1K5QKRnqBLWyJn7lqU6K7uWvjElVI9vRt0XL&#10;I1huz2GNo9J5tS56PQLrPE/oeQLqUk8Ul/tUa0Kyj6PfYBEDQcqzVwkmBVB2c0DYw/v0O849qqCb&#10;oneSZ9IWM5aHcuwmqPamjMcykT4xGoGl558HlY1AUjDCvlfs9DOoJFfrCAr5Sit732eiePW7m+Cm&#10;DAxqZXBVExoP1cF20EYw6fxoAHKaz1N4XkVI6wSqHRy0XnQgWuHDGbLxdQ5ud6ZVzanbBCheVwHQ&#10;jXGT5yem+uQyO/INMpSpN6EOvoZvVTKMTZnivya7lELpApQBz1bE7y9vkZEIGAHrz4aVyGBvXsaf&#10;+XjpdTqqKZtd2eu/IVBNpruZ+1LBzRX6pxl+t1U6WruFaF+rTwioD8+rNNoI3lkfwJtnevGaYak2&#10;/p8ilQRBRfuz2hnHcMRlmMpVdgI1r9bh+D+T9KvigFzP8ySL4UTti1RJ7A8FHyUgyWRjMoLzowls&#10;6x2rfzYyQmm10Yv/8K++xf/4f/7n+K//k2/wn3x7G7fWezHYFkJLlCzS7CWQvPC5vfC6fPB7Q7wf&#10;gZdM43A4kQo7MNEWwCqN2sZoK1ZHC1iid5joyKArnyCgwoiRoTwOBxxNDjgdHtTV2GBvcCLkDSAd&#10;j6C3rQNT3b0YTfowR6ZayznoTzymSuv1gSTuzeTwYLkNg/RgdTuVma6afhaoygioEzKTBIsAZC2d&#10;t9KSrCUbHvO4Nd+ixvvmNVoCovC5tDJ1spn8rTETv9q68gTZSzUqxILlBKg8W9MeFwaicaz3pHCu&#10;jZKvnYCi/LtAMF0ko14SoAYjuDaSIPBS6HRE4H6VrLGXHVtzSfQ72srHKQ+0V+ARQHTbypBw0UeV&#10;gCNgySepufZZj9t30Vuxibk0GawNAJrowxS0qN9hAauO7FVHFlOgoW6XFhEqT48MJCm41w/HYRca&#10;X1W2ic6Vnb9JbKyFnB5+FgHFZqpPic3pWcv4eKePLDUYxp2JFkq/TgMqBSi0uM9ko5+fNqASW31G&#10;6fcN5ZcSZr8nS5VApQKXvzKSbdNkT5RYxwLXzyyl41/fvm4YSnNSApWCGGI0AUsJtL97rDp/mkBW&#10;BoWiihawVONC9QNVPlrA0m2B6mMBigz1wcYg3lntM9u6Pl3soC/cAtVYyoBqpS2MobATseoyMwFe&#10;tZfX38xTVRmlUrNzKxhGOVz3Qj3i9XFcWknjzuk4Hiyksa3Y6yGoInjj9hz+y79+jH//l4/x998+&#10;wFevr+MqqXF1LIexgh/tcQKHoArYfbA32uFwNhFQzfBrTymPF8V4AP0ZN7rjLozQM011tWCWHWq+&#10;J4dxAqtIcxsJuOFqom6vs8HREIDf4UchFkJ/No4Z+rNFjugzXXxvtAnLAlXBjs0OFaAM4oYmTKdp&#10;jAmqmZYELzgvtpYd0OMIIOUElQIMRv6xo+hPWxnlApXFUsoLlLeqUdidTGceI3gU1ZGHEispG9mE&#10;1RUNfIm62ZQjqzLpKYowlr/EDsYT6T5ix2Q6S6aKYVMeqpfAovS70BvCRlcYC/kYhkNxxMq0OYIW&#10;8GkS1kuppmRYsZHFSGIpKzihhYZxMpZ2xkga8CijQq8VyAQuPScGM8Die+zyUgSnJoNtZDEFLRrE&#10;VmIpAqyO36WaEZqvEkBM0ILnrHFnyEQHazSHp0WdGoQ0NUFQmekIsxZNr1EEVQMTFcWrNsy1hOkN&#10;M7jNDqi6hY+XyFJKnKX0e29TYXR6qUtzpqm0srax+Z4spQCFgCWWUnUkgeBHNQKkxD4CkvFSYiEy&#10;lELpf3nnBv78DoH1jvyUAhiWTLRApQCHpJ+Wi1gFNVU8RuuzviM7qX1zk17q+qxpClB8tAWq9wiq&#10;t9f68AZB9doSQTXbhptTBRNOv9CfpF+OoE9L5WvKUH3gAI5v1+Z+WtHQwIHJTQZ38zz60Kjz9WIj&#10;fEdDVGd5vHExw89twbbmYNOz+Yk2fPZwHb99m/r2o2t4+9YSLq6MYmOqAxuDCWz0NmOutZmgcSEf&#10;bELI0YSAy05PFEWIvigU8aCYC6AQt5OxbGazYeUKTnZmMElAjbSm0JYgU/m88DvJds4AfA4vpWWS&#10;z2dxdb4HH11fJtIHMFn0mS07Tye1DNxBBvDhSn8YtyZ4Mal7Hy134HRHGnbq/2qOvGb9FDuCOrr0&#10;rvL7BCoBreSllMEuACnKJ2bSvJOW1lsBCyXX1hmJp+X0p15RRkUlb1MS8kRahV/q+Jjua7JYfows&#10;RsMarXRxVEvgNP/nSDiKbmcSrRy10uVxhI4QBGSgJjJKAxlDCb4myidGUjNBCAHIiugZUBn/VAJV&#10;zEg+s6cTHzdyj4DSexROV96fACX5KC+l6GAj32PmrQgq0wiMejNxrekHAoWgshlQaZW0JLSXctbF&#10;oybTydovE1iU06qRKK9mrezVnJ6do7YT53riuMVB9uZ0K+7Nd5v5KSXPvn2O0u+CwugKUlgbXatm&#10;+bcmE92SfL+8ew6/vGcVwFTt8y/Oj5jMB4FFwCoxlrltAHUTf363BKrrJjBhAelnUEk+ykeZxFn5&#10;NmVqCEy3tBCSjaCSlzIRP/opbXX6vspNE1Rvkankp56IqWZa+Z8IqokcLvansFSIoCtgR6TmFKpe&#10;PYhjVCya56zdbjPKqIESuf4VL7SqvIbnpoGD5mJvC16/nMU7mwVsc3ucz84uTuAHUux3D87gPaL6&#10;7HQnJns6zM4f810pypwY5shW41kfemngcm4X4mSnqC+IeDiEaNaDZLYexUITCq0ehCM2pGJedGdi&#10;GGhNo5NM1JpUtnkC8VAKsVAWyeYQFoYKeJt/+h++fIj/9JvX8DFN5Wzejrl4LaWfHWc7PLjY04xr&#10;QzFTquseaVpLCy4Nt3J00GJDyhWCx0pT0uStKh4pWmVJQAFJE8Ml2SeWElvVCXSUMxbg6o3xVNRQ&#10;y+RPba8gK50i84mtNGFsBTYErrIXtQargZ+ppF0ZeieSNapqyg6/XyFsBRPogcRA9EhKfNW6I5PZ&#10;wA6qlCKBpyTx5KNMEGKfss7FRlZgwrFb6UkCUilIofuW9DP75WqeSl5sSy7aCVAByjSyVb0yLchk&#10;jQKG5CaPihAaWbe72chmk2WhtCueB0llU4qAHUW+y3qdknQVQeVzu+zoaVaAIomb4zkyFaXfYi+e&#10;UPq9oQlfFXW5QOlHppKfEkupbrm8lED1y7tnKcusehHyTb95sIovr4xD1ZL+8tZ1yz9tNXmqvxJQ&#10;fyGwjOQT6Nh+fCognd9qCnBYAQoxlQlQqHiM2SBOAZJ5K+LHvixQfSLpd3EMH5wbMoBSgMKwlEpl&#10;L7Sbsm+3Zoq4yv92sT+NBTJyh89G33kKFfsP4KR2N3nCAADkHElEQVQKqb6kFC2bGcA1P6WsGs3f&#10;aamRtmDqDEVxbzONNy4RVJ6A59nVTZrKp5v49uEKGWMO58dbMdfRQjDk0JbLY6CQwVhrHGP0Rtra&#10;vivlRlvaS0A5EAkFEM940NHdhOkZF/qG7MikHWih3GuhtFMrpqNkrgwGWzvR19qLbCyDtclh/Pjh&#10;bfy7372J/+rHd/HXD6/j6XofZhLVWErVmYz0891+U1jyFg3kff7p+/MdvJC9uLfQg1QNmYcjq5lL&#10;4R8rJwNpHkWm2pJ8FrAEOmt5hwIUit5ZybYKZOh2tRYjElRWVkUTmUpUrzLPlq+ySplptBa4CKid&#10;BKU6HlmiiZ1eILKxU1vzSATTfrIIQdLATmwikGREBQz0WpMEy85qgcUCUal59ouh4miiH5Lss5jM&#10;ApWeN0Aj65lAhVhKu0KaUHzMgEqA/pmtLBloQusCE19vhdj1m63JYuNHd1I+G1Apo1+spNQv1few&#10;QKWQvJ73HLZjJhciqOK4OZnH3dkuAyptQ6OSye/QT2lbmg/ppUyQgiylDQFKoFLirCZjf0dgKN1I&#10;Mk+ref9MZioFJtQMoOijTDqSJCDBVHpOOX5/fEolRVBpyb3C5799QOmnuSkCSzuDyD8ZUJGhvrm5&#10;SHBZoDLSTxG/c4P/CFSPlzQ4tOMhpextstXlkQwu9KUMqDr9DvirylC2l6Ciaql8kQOyor/qU+wP&#10;Ujo61iowRpAlGoK4ciaJh5co/1Lx8LOLqzN4/9463ucPeYMUfmmqC9NtlGypBPLpDHpa8+hqSaE9&#10;E8RoTwDzY80Y7/ejq2hDlh4qTVCNjoYwNelFb58LBd7PhX2I0YMlCbru1gxOz4zj2uoKVsYnMdff&#10;jW9fv0h2egP/8OkT/Et6uB/eOo/zQyn6qSqs5jU35aGXCuP6SJws1WJYyoRwl/vxdG0A3f4QRw8V&#10;HCGwCCZVNlIgQR6rkvcFKhOM4OhrsZQiNgq/y0OwI7HD1xpfpvBoA99Hv0UTWradEpD+ySTU8nY1&#10;Takpe8bPMtvDUBopr06gUT5g4w4rkdXOzi1waadGRdzk98RQAq+qPNn3KextsY5pvG3mo3g0kb8t&#10;QKmVAGUFKCz5V2IqAUp1KSyW4vN6bCebAMfXCFgGVGwmBG/msZQjaE2WC1gN9Fu1rzTz3IipxFKq&#10;PKU5LU2mK/9QrEufxtdWv+RGgtJPW3JeHs5QJhUJqlY8omR/ssTOeWYY72nt1OaUaZJ/2gigBCor&#10;2kdr8WTDZJf/SKCotJiCDgLPn5XLx9uaoyqBqTTxW2IvIwvJcFoBbNZKKXq4VUxT+X0/3Jd3U5Xb&#10;RXopguqWissskKmU0WGF0wWq958DlfbHeiKmIqjMpnsz7bgymsVmTxKLOck/FzyVp3ByzwH2B/aR&#10;F5RwoD5EMLH/KLe0cZfm8qiUXnQhUtGMy8sZPLzahm1jHe3PNmbG8ODyKl6/uY7ra5PYnB3A8mgP&#10;ZgfasNhfMK2boCqkE2Yd/nSf/JIfS6M+jHY6UCh60NMXQi9BUGyNIJP0Ixl0Uh56CbowRvvacXnN&#10;qoF+fnYYl/n571N3/1IjGE/mt29cwiMa3dkWjxX1y9NLdQRMWtKN8ZSZQ7jHC/nQrNfpx1tnBzFX&#10;zLHDiglUK4GAIKOYyB//pAEVAWTRs/yUAhRWloBAJeo2bEVQactREyLlc2KrMp5ARftOvVhJkNWj&#10;RsAjWAVELYas3x7kbUs+WUvK2QgaeZdq1b/jd8rX1e4SEBVtU+cUu2gZh5UhYWSfmdyVFLQA9Dyg&#10;Suylx8VCOpYkoBjKanqtJoLJUjs0f5XgbQtQkoCGOQkq+TIl3tr02lLjfUUKtdDTApXFVAJVgzoL&#10;Bw3zHt6voX9oow/e7Anh6kiehp6gkrelpzKpSWQqhdIV+SvNUUn6fUM/pZ03TLRPc1Oal1Ig4m0C&#10;5y2yz5tW5O+v8k8ElpbHC0g/ZVJsgcqwlMLq9FAClSmsaRYjWu1XAhVtyy/JVPJT391ZxNe3rcne&#10;5+enTAbF+WECaxhvrw/gdYXT5amWtWuKBapr4y38n2SqXJRM5YSj7CRO7j5obEHVi5b8E6C0xKaR&#10;58kmn6wpixc9SNSEcO00B/4r7dg2ks89mxnuw+npcWwuTuHc4hhunp7EzbVp3DkzhhvzvTgzVMRw&#10;MY3WbJKsk8doR5yPubE66sBwlwf5ghctRR8y9FzpVDOSURVu8SLo9KAlGsN4dyfOzROs81NYG+vE&#10;6dEOXJwfxofSu3dXCeRZLHUlMJWox3K2EeeKTuOlrgzGcHsia4yktp55tGhdyLcJqmsT3fAeJkDE&#10;RjuVLUH/85Jm/iX1rDkoi6qtBYwmIshRuNpQt1YGy3M1EUQEz3atm5KfILvtVAaFVvtay0HkpRTc&#10;kIwzDMcOaCZVX9HRyi+U77B8G5u+k4BVJ1WakDIeNJ8kRlEgQqDS0QKKGMaK8KnzC1R6zABqr3Zw&#10;F/MIIHxeTMhWCmpImkne6TlJvqadfK2CImKp7QIEQaX3idn4O6wsDOu75Mv02+oJKi3jsLL9JYnV&#10;Wej96KWU4KuaiU27mjAU9mNTpanHWnB7so2g6qBk6qL807UYw1vKoVMC7VaAQkwlUGmDADXNSymD&#10;XGz0F8o7yby/kLVKTPQXNslB1e/7i5Jof5J/W3NTyrZQgIKAErBKaUla3aulHaaRrb69vWiCFGpf&#10;0saUQGUmfDdH8aHJohgyoHpjtQ9PJAFXevBoqQc36asujxWw2d+CuZY4in47nOXH6KcOmmhw1SuN&#10;PF+U/ZTNTbzuKrBjIqlSJC+4kfc3m7VUd851YNtwPvVsoKOALu0E31bE/HgPrp+ZwN31GUrBBTw8&#10;M4INgmqsoJSiOIKBBD1RFKPtQYy3OTDa6kdHLkCZ50DIr8TZAPxeN9z2JoRcDnQmwyYCuMbP3ZgZ&#10;oZcawhTl3/rcMF6/sIh7G0u4QPaazXkxHa/HaosNFxVG7wuaWngClYrxP1zoNKCyFsGN4PWNURQd&#10;zez46siK7NEbvSSG0uSvwCW5pnkXPSfZtzVXRcCZCM5u3ueJOvViuZnkFSM17HERTJqPqrGifSYC&#10;qBoVApiVkGvyBfl51nyXFYYueTfJROt7Fb4OEQTsyMb3WFJOaUcClCXrrGZ1cotRdNuATfd5u4nH&#10;EqjUzGexCVQlkDXydQ1iq5KnEmB4X5LQsA1/hxhN3yHQGuYyQLQkoQYIRQU1h6Ul8vo/uq+AhpjM&#10;f8RDBRHGRcrwGxzJb5Op7s91cHTvMfl+ClK8Qz/1kZZ5XNNuGpaf0p5Q2nFDFWLFUgouCCAClIAk&#10;71S6bXyTQulkK8lCKyJoMZaKaSqUrnoVpYx2Va41+X0Ck1b2KiWJTKVo31c35kwrBSmez/WzJKDF&#10;VG9SAj4lsF4702eqP92abceliSLO9uXoH2Mo+OxwVZxA2c6j7Af01/TUDRwsBaYmJTALXByM6imj&#10;69n/JjpyuLM5gKvLRWwbbYs962yJohCLIRkIoqOYwMJoOy7MDeLu2gRuLPZhTUUzW6MoahI4ECCw&#10;fEhFXOgmEIbaQsglmuD31cHjcsPRxItS3QBvYwO66cE2JtpxdbYTF6c7sTLaiTPD3Tg32YOrZ/px&#10;a2UUl+ZncW6sHXOpJiyyrbc4zGZnV7WdzHASdyZzpqrQI4JKa3bMhdyg6bw8hsWOFDsDQfSyPEwj&#10;VD/iZ1ApVckClW6LicRampNR8U2FQet3ad6pCsf+5qTFWCaBthpHCbSjSlnic8cJuBN8zLSXqmla&#10;CbiXSuXLFD20gGQ+nyOZooryJybTYYtVrAidQuYClbwO2YMMYgUaLFCVAFZir+dBZkX7VPTFOhpf&#10;RdkoUFmTvVZIvdRs8lnmMwgigsqu7+RrGwgqhdxLINXtuq11WKo6JdYXyxtZy/9QRc8Vr/RhiddY&#10;oDK13bU5Age50rL5t89P4N0LZAMVURGolElx+7SpracqRr96bFWZLQHqbzX3RNBYbPUzqIy/Ijv9&#10;6akAdtWAqJRsa6Qf72t1sPFSykJXWpJC6Zrs3QKVFUq3gCWWEqAk/QSqUnqSQKVsirfEVuuDpuCn&#10;+tXtuU5cmWzFRm8O09k4Wrx2NJ04hlM7jtFbq5qWygdIfQhMPH8aoDgwV7/oR+BkAGtTtDinO7DB&#10;/rptdazt2dJEJ0ba8siEmpGI+TDQnsFoV8aEvFfHWrE8RErsz2I414wivVLQY0ez14k8WaiQCiNK&#10;gHmJ7MaGRtRVVKAl5OJ7crhF//POtVm8yT9zQeFKSobvOGI9+9Uj/POvLuPjW7O4skBwdIXppWpx&#10;JuvARqvbSD/t1XRby8yn82xFsx/Tayt9JnHzXRrjj65MkkX7ECv3oOIXkoHKQm8kk1ig0hIP5esJ&#10;SCYowQ6vpv2qGgUqZREQWApSHPvFKQLrKNspA6ZDL5ThIIF2mMdDfO4gH9f9g//sJI7+ogKapzIL&#10;9vgdFktaYXtJKOXNWTUkBAZF+iwwGEAQTM4tQFlgswDyczDiZ3DZCSrdNsENvu7nzxIILZCIyUpB&#10;iZ9AJVBufYZGVIFK4DYpTLyvWn0qJGOlMpGtdgT5u5SWpMKYfrKyEpQVbAnzP1G+N3lwpiuAiyqh&#10;NpbHbYLq/rxqpFP6cXB798IUpZ816fsZ5Z/KKH+l9KR7a6aIpTLJlWr0MztZIXQVbdHkruSgCU5I&#10;6hFcKowpGVhiJUsWWn5KHkoZFGZl7xZLKWn2O21qoHD6TYKK/e2rqzMmTelTgkmg+kw5f2IrAsuA&#10;SsEKzVVRCgpYT/hfbi9046rmZXu2QOUhMx07ilPbjxsLIPmvXE1NnDdSCShCqwpX1S95kfNEaZ8K&#10;OMNzszySxranlxeevc0fujHTi+H2FJJxSrmgF208DubjmO5KY3WECJ7owEpfFuOtIfTkwygSTPlY&#10;CNm4H22xAPLU3T5bDbJBG16/TMN6cw6/eXIO3z8+iwdipdPd+LsvbuP//R/+iP/1f/iX+J//7Tf4&#10;+0+v4iaBN5FxElQ1lH52bHb66aWiuDGRotTI4D5NsTyVmOr1MxphRkyUSTu4f3RtClO5JJnKmqA0&#10;iY4CFIFVI3/EDl9P2VfyDFbERptpu9jhHDw5kmxOMlAFwXIExwmiYy9U4JBARAAdJqAO/4JHAcoA&#10;rhJas2XyvoxUUlDCkoImysfRXnNRCnMr9cjMMZGNXGpiF14QlwGTJeMEKHV8AaAEJgtYJe/Dxtc/&#10;3/RZAqCYxnipEph+amJCeSqylz6bYFFwQhnx9TzWKviwXRkXFrDMGiz9FgGM7KS1Z9VkXU0DNFAS&#10;d/u8WOcgd2kwg+ujivwVjAfRBtTvaNXsRWt+6mPNTxFUX95cNiylApYqaKkw+h/fEEspZG61v74t&#10;gBFYApUmeQk0AesPT68SSIrykaVU449A+tNTeiqC6/mon7InSulI391SyTMBykpHEpi+uDKNzy9P&#10;mdSkz8lWn1EGfkhQfajcP/kqAutdycBzI3jTFHyhF1qkeiKo1ntaMN2SIFAEKjLV9hPWxC/7jhSG&#10;VEATr698auPLPM/7IuhIRDE1ksDMcBqzgylse3J+/tmD8zM4Q8k32pVDLhlBOhxCJ1/Yn45hrrsF&#10;Z8c6sDbQgtWBNE6PpEx9s/PzA7hxmgw030kWasGZviQmWoK4SnB+efcsTes8fvNoDa/RyN4mw/z4&#10;wVX8T8++w//nf/g3+F/+H/8l/l//7vf4z76/T8D1YjLZiCWt7iVLKc3nKn/gzck0R0VtxVnEI7EU&#10;L+QbBNU7BJWq33ywOUtgTeMeZUjwhBflL9oNg8hbGbnHTq9J4dL2pBaLqK66UoVc7PxiK7IXfVDl&#10;9lqC6TjlXhllXpVhq2O/EMDKTOb6iRdVs8KqE2g+W5FDgeplLTNXXp3YSZ3XisgJVFpQaGQXO622&#10;7JTEMqXFBDQ+bsk+eR4BgK+T1+FtS/7xoglkAtgWAPV6a4GixURaoFgCVeOWnzK3+R0mHG5AJYlC&#10;4BrA8PX8DDGQFnjW7rDmq6zvlNTke/h7TGUpesdaSh3bXhuGw16c1bqw/hRBVZqA7+cIP7Il/abY&#10;YRWkUDb4kimwoh02Siz1e9WaMEVaLpOhBChJQMtPWQxlzUuZNVOUfn94TeFzSkDT5LMk+36O9v36&#10;3ln8sLV62Ez43l4msLZYSqAiUwlUn12aMoAyMpCgEkupfUjV9MH5Ubx3foygGiWohumrhnB3sRdX&#10;aVHWe1swtQWqusOHaQdO8hpL1QSN17XvTvK88FyLsXbEEalOoCcbxUBXBCPdMYz3xLHt6srIs/Nz&#10;AwRUC9knhhglYDIcRmssSgRGMJRPYrozhen2GBa7U1jsTWJtvBW3VskWN9fx1e1FvHl+GBdHs1gq&#10;NuPaWBtP8jzevziFt85PGoZ759oC/osfnuB//s9/g//nf/uf4n/5b/8B//d/+QX+/OFVGsQ2zJio&#10;n40sFTARv5tjBJT2wCWl3qd+f7zUjTcJzLdXB/Hexgg+PD9i6hx8eG4a2rFhJpcioLRAkWy1Y6uc&#10;llkZ7ObJsOaLFELXrvRaZWvbpd0XxTQCn/yWg8CpxJEXT9AzkY00TyUvRWbS0mlF/0wtDBM51JFg&#10;VPaBImc0rOqMpsKR6aA88eykSgOSX2kgqDT5KoAZb8SOb+QdWym3r8RM1u2t1+xR9E8S0gKViRwq&#10;74+PWwCy1lc1EFj1kiIKVpjHJfv4WwRS3jYTwGwCliSpnpdnslKUJFn9Bnh2DQr8/nr6KCuhOADP&#10;YSemUm6c6w7hsipBjWUtGU5f+8bZUbxNplImRWlnRLHUd+zsApXKLZtSYgSS6kkYz7TVFEb/69s3&#10;jXcyfkrgYiuF0hWsKMm+P7L9+OgsfndfG2VvWmF0pT5pYvnW6k+AUvKsQCXp9wXbZ1ctQP2cVTFh&#10;BSwILG1G8D7bu5sTlIGjeHJGNdT7cGWqCxt9BUzkEki6mtBw5CBZqoLn12UNPrvSvL6KyMY4oAbR&#10;XB6nSqNqSwTQmQuhuxBEdzGIbddPDzxbGWtHOupBNORl88HvsiHs9iIZCJi1T4WID+2UecMtUQym&#10;FfVLYHOqD+9fO82RiRr63mkCa5JMlsRo1oXV/gzOjxIsbWQv+rMPbm/gX3/9CP/9P3yF/+5ffot/&#10;9+f38JsPb+D+5gxWutOUfjas5V24wBHx6pAifhnclSEmS1leqhdvrQ7g3fVhU1NAgNI+R59yhPzq&#10;5gpePzuHcIUDJ/8ZO8N2rQSWf9IkJoFkZIwmN9UIKLNBnCSg5mekkz0EoUqY1eHYi2UGUGZLUgNS&#10;yUlJOzFdwABInbCWHc+E06mplXSqBYdiKplY1Ymo0zILtgZFiIz8IoOZZfGSDWIRMog6voDETi7g&#10;/FNQKXtdoDIBDrOsPsmR0prcVROg1MRWApZAZTGXZaIFKk1IW1G+nwMUlpdScq/+g/U76xTB0nmi&#10;NJRPUMRTUdVwmRvTaQ82VZ6a0kabzykK+5S+9k2V9VIoXRWTtHZKRVXkbcgiv37OS5mqRwqfGy91&#10;zSyRF4D+8tYWqMhGf+Zjf1b5MXPfYihrPmrTyL4/mA0KrC12rCKZVr6f9rQyE77KpCgx1RaoBCQB&#10;qgQqeSt5LHmrDwmoDy5Okq0mzZSAtia9Rfl3mUy1MVCk4koiZq9D/cHD7E91pu+Iodx78gZU9a/w&#10;+vGatAQiKCRdSEboPZPNaEn5ePRh263Tw88uUsr1FRPoyqeQifgRdDbAbXMg4OKJ9XgQVPKsx4G2&#10;aAAdlAMtQQ96c2lcWpyhfzqND6+t4J0rs3hAnTrR3oyMpxppVwNCjfVI+z24vDCCr0nhf/7oFv74&#10;/jV8dvc0Li6OYLwzh9G0F8vpBmy283V9unhJE0a/qwCFZu7JUk9P9+GdtSG8zwtpQLXJk0QmlG7W&#10;VpNfUlsvd+XprcrIInZ2EAFGYXPVvFPHVqa4/JSXHY0nyGy2raKTWsquUslknN0Kp2s/3ypTp0JR&#10;QXk0BSTMfJcJldOXqTNSRuoxSUdtjGAFQQjg7aq7p8V92t5GK3E1+kv66Xua+ZjlYdTM5G3JK7Gz&#10;S/JZgLKakxdRR5ONbl4n9mLbmr8SgH4ClI5kKzPxy9eLcWyKCBJQz4NKrc5MXovJS0tBdH7oD/h7&#10;zSSwiQBqIt2OVI0D8zkvzvdGDajuTOTxaNGan3qLI7zKkKlikiJ+WtmrxYia6FXETqtyJf3EVn+k&#10;f7IqIm01BSfeumFknhjJhNI1+UvpJy9VClL8qBqAvP+jKT2mqJ8FJi2Zt0ClCV9tvm1lUzwPKmVT&#10;KMQuUH1xzQKVYSqBioBS7fT3KV3FVI9PD+L2EplqpgtnB1sxSXUWtdWiZu9xXneHOT+OvWSpXVk0&#10;bqeEfiWK5qoEbZJS9dxUd35Egzp6eN+LbQ/OTj17eG4WV5fG6Jd6MVTMIBv0E0RKmCXAPC64m+rh&#10;IkDiPicB5eaHETjxFOmuHUtjw3hybgGfkDGenB3Ecn8c/voyVB8/jtpTp9BYcQq5ZieWBgq4Mt+H&#10;O8uD2BjtwCi/ZyDpx1SiEWstBFWHQBXixRNT5XBvRhkUnXiyrPmQ/p9ApQo4H/NkfEbJ8QWBrFrY&#10;X1ICSGomahpQ/WIdR1uyEeWdQGNq4BE0pWbfI6+gpQ2a2FTByi0QaLnDHgJkp43grDUZFadeUGXS&#10;WpMBX86jqb/+UiMqVCfwBSsVSqBS51S+nNZDWYmuFljM0gzeN8GCXQLZFoi2mgmNm9eUGMpqxlPR&#10;J5WSZ63cPYKFoCoxVImxJP3qCCABynpc8o/gJVs9D6oSS1mFYsS4PqjabikxVDUC9R9K66rkH1ua&#10;bFhu9RFUMVwdTOLuZMGaK6T8K5Uh+5ReSkvmzepeSrKfQMX2u9cIEILqD2+RibYyz//2vdtsHFzp&#10;pcRMf96anzIbt20FKEqgUkEXKyNd1ZLIflvLPEpBCjNHdcfKpChJQC1INE273psaf3PsK4oEClhW&#10;iP0jAkqgMkxlQDWM24uDBFUvmaod4y0pBOtrOMhW8dwGzDnUuW7Qeebg6DkRR9QdRtDnRsDjQzOJ&#10;p9ntQNBLYDX7se32ublnT68s4xGl2CVVMhrqRmsmgSyBkwz4KAPJWI4meBrq4G6sRcSvrXL8SEVi&#10;6EylsdBVxIXJXnx+e40/dhIXx/JI8jXHjp3E0cMHUH7sIIF1HN66csSdtWgL25FvtpPx3JiMObCS&#10;aMB63m38lJnwJai0cfSDWWVQdBmWelPST16KgFIBxE8U2eEI+SUB9RVP2pfXlvHpjRksdqpTEVSU&#10;agKPJjHlq7QrhYMgcuwVjVtyTcByEEhOdmqnmENzS5rY44ht5Jx2uicwtUmcvFoVpaDmtyQZLWmp&#10;Ts5GIFnHLRknZjFg+ZmVVEG2dFuPPw8q6/Y/BpUFrBKoCBK+TqBo5OMlMFlS7+c8v9LjApJAJfln&#10;1avQ8+oUYjOBzGJFU4mJg4n25JJvVP1DMZX8pskN3GlHO23A6TYLVGIqRWHlb19fGzYspTJk2uLz&#10;q2tLZhePH7ZSkgQoTdjKLynDXDl/f333FtttAyw1MZUkn6SfQCUwldo/BZV28/j9a/RTBJUAVWpW&#10;SF2BCkv+WU3eSrl/Kvai32ZtgypgfUH//YX8FW9/yD5Ukn+PT4/i5sIgLk70YL2fAz77v3bIrN5B&#10;6UdZrYFLA5JkfLA8iqjLD7/TDbfTA7ew0dQIL5Wd3+lE2Ef5t7E4+uzBxUW8dmEWt1fHMdHfilw6&#10;gUwoiKjHiZDLCZ9bGRIuuOxOBLxksUAYieYwWSuAyfYUNobb8GRt3GQq35zthXbqPlZWgWqCyW+v&#10;QbOjDo6akwjby5Gwn0Ko/gQyrhpM0kudTjdho+jHhV4CShugjaZMPbyHykgnSwlUb2tnc8o+1WoT&#10;qD67rK1ZZEqtE6iqPZ/QmF6f6UHgsIejtAUgLQ4UY2kjNCdBJEDZKXdMI6BULEX1ybXXk5JiBSZJ&#10;LSvwEGIn1rIJjuwanQ5EETyWgWs/OzxfYxJi91q3jdE3ABE4LLCUwPR/DC4rqPH8/NTPgBI4Jfd4&#10;e2uSt8RSSpo1Yd2fAhNbWRQ6GqBZgLTLY22BqNQUwDB5iHodb5skW/43M0lOtrJKC9BH6vwdsKO/&#10;2Y3V9iDO9xFUo1mTKqZr8g4Vg7bH+eSiwtdkCEpwgepX95Q1ft4UdTE+Snl+bFrGoeUcpSUdpglU&#10;ivoRVAKSNnT78SHBuLUzopF/bApWmEKbqsD04KwBU4mxTEj9DllqKz1JR+X+WZnqyu5YwOfX5smm&#10;s9CWOWbrHLLYx1fIVGQsBSsEqkcrI7g534vzUx04PdCB3jjP8ZEqDiwunjddJ2W5BNBcHiAmAsQA&#10;cUAFFxA2HI3wO+wElQ1eexPZyoltI135Z9dXp/H04rxpS2NdZKFmQ2s+hwtelxcedxB+XwzBYAbB&#10;UA5eD42z3UPW8tGoRTBGP7bJ990/PY5LRLv2uHK4XOjOZzDR1YJChLTocyATdCLhrkegoRI5Tx2m&#10;UzaTlmTKeUn6jSR+ApUCFGZUpPR7e2MYHxiW0oWkMTajDkGliBPbJ1dmeKKmcWmkA/6DHnY8H0+E&#10;5J6DHVMligUWJYmqjJdk2D9u8j9muQNfp+XpWn9kTZhakTvblqRz05z+zC7WsQSanx8X4MRa6sAW&#10;gP5p02sFqn8KpuebyXrfakbSETQClbXWihd9634JWD+Dio8TVEq0bTSyUP9Hg4SijfxOAyqraSLT&#10;KklgpSmp3kfFdhuO/6IRjldrzVajax0hXB5K4BaviZTDm2uDZCmCigPoF1QK2rtX24xqa5xf3z9r&#10;9tr9vSQdQSVAyU8p0ve379xiI7BM5O+GuW1A9YayJ7aYiqCy9pwiiJ4Dlpp2TLSyKdZ/ApWRf3dX&#10;/gmoBLIlfEVLoE3dPiOQFCH+TNWUtm5/eIW+6rIVARSoHi6N4MbMEEHVZ1aft/iaUbO73jC5XUEi&#10;XoPIsSjiDgKKFigU8JJUvOzPXlolHxJUZhHFHajqYn4XtnXk4s9Wxnvw8Pws3uKIc/fsDAZaaZKd&#10;XgIjBJcnDp8/jVCoiHC0C77mPJps1JH+ALLJJJKRKCJEZ0cqjo0J+qXhdozw/d2FPOaHRzDV2Yre&#10;lPIF00hEs3xflGB1ojPiwgJZ6mzBjvM9EVwe1G4YqjykLAor6if9ruXa76yP4iNeRDFSaZtLlRH+&#10;6qoofgmfGmDNYbUrD/d+bV3K3278EwG2VwBTR7aYSQBSMwxlHn8OVLpvggs6EixkKd2X77Fep+es&#10;9KISQJ4HVgkwZjLVAKfEYP8YfFbjY8918OcBZeZD/ndAZQCzFUpvYhOwxFK6L0CVQCUWs+0QaLZA&#10;xdFWn6Pv0ahr5rCM5woTSFryoeTZZgIsgBqyVtlLHHmP1WIy5cZ6ZzOujmilQKthqbeoGpR7+eHm&#10;pLkGKpSpIMWv7rOzk6W0567q8qkIpoCl9heBygCLTPWWlVUhYJkwukBl5qPYnlw2YPotWUuVlbSy&#10;V0U2VYZMmRQKpf9T+ffDPZV1Xjbrp3TUcvpvCKivzXoqJdaKreYMS6l9SqaS9Pvg0gTeo/J5i6C6&#10;S9tzdXqUXr8Xs90tCFY5yVK0CVQlktPqK4maGMKUfAGPDemgH22JEHrSIfZtPzpjbhSaHcgHXciF&#10;3NhWTEWeDZJpri6P4P27a/iQJ+fm2iQy6RTs3jg8zS0GUIFgK1y+HGz2EHWkC23ZJPpbCybJ1uf2&#10;wOP0Y6itA2cG2zDXmcJ4eyv6iz0YKrShJ9uOWLQAPz/D4dFeqQEMxb1YyjTibJvblPWS9LulZR6T&#10;LXioqqeLqoHQY/LL3qGZ1EUUoEp7CmkXCY2UnwtolIGf8sSttLeQTQgqyj77bgKLgJIMtAD0M5DU&#10;tB7pH4GKHV1NaUCl5/7x68R0km8WSEoA0e1/ykolAKmVnlf7GVB6n9XBDSv9E1CZx54DlQWsf8xG&#10;OspL1W+B6R+DStE/dQjJPjLuc0z1E6DYTK0KAypNN4ixrH2nauhD49WNmMu4Td2Na6Mc6GbbtlQD&#10;+8l5zfnIn1D6aQm7wuiUZiZHTyARWMRCYqt36JsIIuOf+JiamfSl39KxxFam5p8CFWwGnASVKeEs&#10;yUefJmkpUJl8P4Fpq5Vqpau0s47fUxJ+Q+mnQIV8lZo2JJCy0YbZYqqPqGo+vDRtchafro/j+mw3&#10;Ls/1YG20Cx3BBJyHFLSJm+U89S/5yFIJpO1heJuoslyNBE6AgIpgKBfEcI59OetHf9KFXrbulAfb&#10;hgrpZ3P0UZeXh/Hxo3P48rXz+JQjw8bSJGLJAsGUR7OPWt4RRm1jMxoaXAhRGg53tJps83b6Lx/N&#10;WUODH5lIBvM9LVhoDWMil0RnOkdAaVK5gGiMLdJCaZlGRyxs9sY9k1NhF79ZN6XFiLcntMK3gMfz&#10;ykjvsuantBmzIk0ElTS8WompvtRSA97WPMln1+ewkG+Ba6+dHsrJDiswkZ1McKLkn8QiP7cSqCTl&#10;LB/1M7OoadZcR0vO8XVbTCWwlPzS8+15UJXa82Aqfa7VLFBZq3q3GGrrvo7/FFQlqWcFJrYAtdVM&#10;oOI5YFkJtWI13bcigCVQmUTQraPkrZl700T2dkUxA9AaMM315RqasJL34bK2TJ20Jn3fUMCI3lYZ&#10;FJ9LKZSifhyM1fmVOPvj61uAKjVJwNc1B0VAbQFLeX9a9atJ3pIcNBnpko4Ek5X7Z81TlSZ8Len3&#10;c1jdFM0kW5lkWnkr5QButRKodHweVJ+phjr9uED1AS3Du+xLj06P4vJsJ85N9qI31gLPMQ40vFZN&#10;vD4KZvkp/wo1Lch6ggRVHTy2esT9DrTGCKRMAKOFEMYKYYy1BExubA+Btm2EoLowN4TbG9SZD8/i&#10;T188wq/euWo2eBseHKH04wWqd6K6hia2xknp50WaUm6ydwBj3d0opGLweNyoq/PSrAUwXojjTGcE&#10;a915LPV1YpLyb7SnF+MDw1gYGcBMVwHjmRAWEmSpogfnu0O4MRTDrbEk7k7l8HCOMoOyzwqlW7l+&#10;z4NKLGVyzCj9ZJC/5oVVEuen12cxlVJRlCZ4X3WTsQQoC1QlQP0Mop8ZqxQCV8BBnex5QFhMU7pv&#10;yT/dft4zPf/a0v3S7dL9ErD+KaieZyYzt7TFWGIusYyAUAJEial+AhbBYzULWIoMClC67dijRZBJ&#10;AyrrvfxsAvP57zHA4m/Sf9YktpkIFksJXLsc6HS7sNqq+iCSftocu8uASpsPmOqzPP9m716y1C+3&#10;mMrstfuYbKNJ3NKcFJsB1VM+9vQK/sLn/vomJaDYikAyINPreF8yUIyl11mRwK0oIJlLMlDfYQq9&#10;PNdMNVqCqwQsMdbzrQQqlX3+gmpG3vsjAusDAuytC1O4tzSIs2Od6A4X4DhASa2qVTx6DybgPxxF&#10;5ngLeuytaGkOwWdvZLMh7LMjG3aTlZoxkhdjhTDA293xZpMssa0vF3t2fnYI98/N4vWrS/jjZ/fx&#10;r373Hr57/zaurI+ZTAt7QwNqaqpQU1kDZ70H6UgSfdkCOuIq4kKJRI/U0MjX2d3oS4dxeSyPa+MF&#10;XBjuxEJvJ64szODh2iyuzA1gsS+L6YwXi0k7pZ9GQmtnQSuMXsTjBQUotLt5P6WfSglrQy4lQlqg&#10;suSfZJ/oXdr5NL68vY63L06iaBNgnASUjyN+M9x7rfp6/xhEpWZ18v+N/yFw5MGsOSeBwgKhInyq&#10;QlQCx/PAUVNunzXBK4loScXS55ealn2UWglMyuP73wOPWQovxpF3InOVHtfrSj5Jr9dtc5+faX0O&#10;P5eAKgUzFA20ZCGf52usDez0fwQufsZP/0FZFVpwGYT7VTvGwg6qiIDZNvXhfCveWOmht6Wa0ZQG&#10;25eUUapRrqwGybDf0jYYViGwtKhQYCmxkJipBKo/E1RaiChg/fUtRQEtQJWalaokGUggUTmZcs6P&#10;N0wdit9ubRCnKKCY61d3VaXJkoBqApHYyTCWAPWcBPyCFuFzpS8RVB9T+mlR5RscIM5R8rX72uA+&#10;nCSYcvAfzCNwMMVjFOFDSbSX5THkbUNLMAIP+7kCdH4qtXjIa/YZ6Kav6k40oxj2IOlrQtTdgG1T&#10;nfFnUx05zPZ14NbGFL6nBv53f/wE/+Uf38efPrqM965N4/7aKK5Qki0OptGe8tGo2VGI+E1IPex1&#10;oamOxq7GB1uDF63BZpzvz+NiXxobgylcowl8/fwyXl+bxq2pHix1xDGVdmEl48T5Tj9BZdWSuz9N&#10;2bfQjtfMzuZaq/MzoMyufFugsqSfNTdiygrfJrCouS+P9nFkUZDCRV/kJ7DITgKHCaFbvkng+Fn6&#10;/Qyk55s2pDbNgI6sQ5CprLJGdLXngVR6j3XbAmAJWNb3/cxMP4FKUb8tpjBtCxwmEVYdvQQgBRvY&#10;SnUnngdVCUyl2zqWml5jLaMnmHZYy+aVRSGZpy135JusAi8CkY6az1NWhZVdodoaoVNO+ikfLvWq&#10;NBzVw3w73uQ1Ud7lRxfopwgqjfwClTLEBSwFEoxcI7tof6n/LaiUfvRzE7ieB1Up76/EVjqaQIVS&#10;ngQulYrm5xsZuNVUQ1DFOn+4p9qC1mZy2oPqO/4e/TYTId6SgWZfqmuzJqCl9v6lCdxdHEbRHoPr&#10;YBzug2k0H8khcCCFZjJVkC12KIPuynYMetqQ9tNvOzStpIKyfjPJm48H0JoIoBjxIulpQHNTJbwN&#10;lQRVR/xZL3VgLKg9qaJ4ev0c/guC6r/5+2/wf/uHr/Bf/fk9/Mdf3cHffnodv3l7HZ89JKNd4w+i&#10;tr5+ZgRrE1Z2ezEVRcjdhLS3HrPFZpzlBbmz1I77Z4ZwfX7AhNrnilGM0EvNkKW00+DF7mZc6qP8&#10;G079BKrXKfveWPkZVKVtLg1LbYFKUZyvefK+vrWKr+8u4ONry+gLZNgRm9h5PUb6WRVgBaz/rZd6&#10;HlTPg+N5kJQel0QyOXE8ClTyUqX5JoHFvMYw2P9vUKkJVMpUl7wToHQ0hVm2WMZqVrChBAyLbZ5v&#10;Ap48lQUq3dbRYiwLVJa3kqfi5/F3mhW+2+mXtqsMgFUMx1qxrPodKiugOSpVn+L9HU5kG+xYLmgJ&#10;TsKURJYUf5vXQyli2oLmM47yXytIwQ5bApWCCGazAAJBQQiBScAyDLTFTmolUBm2eg5UJTDJV/2O&#10;0s/MX/G+FQXUPNVWNHAreKFmbXNqNclQgaq0GYLFTtp1RPNWWuKvtV4EFBWO5OtHV6cw11KAZ38S&#10;/gNtaD6cR/BwGuHDKUR4DB3MIHW0gP6abvQ68gg7fLA30a83uuF1+CkB/chGAwSWH5lmJ0L2Grjr&#10;yuGoKcO2hYHksyGyh9/nhMdpx9X1Bfzh86f4t3/6DP/+bz/Dv/39G/jbz67h9x+wvXsD//yT+/gX&#10;nz3C929cxgccHd7nH3mHvubG6WEsDhUwUIhgsj2K24u9eHtzAjdmuin5CqTJMOI+G7ojdiykKP1a&#10;rSXzV+mntKH0gy1QPeUFNBnpJupnpcIoC1pg+kzhdEo/TeopeVPtyzuLuD07guAxBSa8PEl+Aoqy&#10;T6zEju4igFz71KmtTm9Jv5L8Ywd9DkDPA0pSTxnmBkh6nKAwbMWRvvR6AcW8lo89L//+j0BlAhAC&#10;0lZT8MGuJSJbE7wW0/z/A5VeK1+l32OBsDSx22iAZgUx5LcEKivDQ+DTALGVokT/pCX/qlprlsXs&#10;sGp3VKogzu4GdHkbzF5b14cp/RY7TNTPrA6gavh4cwqfX6Kn4rX4iiP+dxzclDGuOSqzKyJZqgSq&#10;n5mKUo/tbwUiAsiwlHwVAaUm8KmVmErLP/7M51WtVgBTNNBqyqogqMRSd9esbPV/AqpSiN8CltZa&#10;qbLTaXxOq/AZ2bUEqqerI+iwZ+F7tQPBgx1oPtRCUGUQPZZF5JBaHsWyTgzV96KjKQNvox2N9Y0m&#10;vuBqciPg9iChdL1oM+IBF/yNtEY1FbBXV2Dbk8t9z9YnWyjpbDgz3Yd3b2/i4cY0Pnt0Fv/i68dm&#10;YeEXj8/Qc83hzZscMT56gr98/AC/+fA63rt/Gq/xBz48O41rZKO1sS5TIOb85AC+uL2B9/kH7sz3&#10;YqyYhK+pAU3VZeiJ2rGStuO8/FR/EDfGkrg/TiM804rXFjvJVL1468wAL+Io25hJJTHpMASV1ebw&#10;GU3y57yYX97maHR7FbM5mkxF/fYGfpJ9LnYiAUvHUud/Pv/OApH1+POAKh1NtsFWM2DaaqWon15T&#10;Yiyr6bMt0FqgktT82U+plXyUmgBlNQJI4DYRPgskBmyUffJU/yhzgkB5HmAWI/ExNklKtdJjVt0K&#10;6zHLu+mzBUTl/ylLXfmP+m+UfwqpE1h1233wHHZhMtWEy70h3KE3VgkvBYwEqg/OjuMTguoLguor&#10;DnTfkK1+eYt+RqAiczyfnmRYisD4szInCCSB6W8JoL/l43/dan9bAt0WuJ5nLOs2vZXSlEostRUF&#10;NPNVYkbdpuwsgUqRSIFJx9Jtre/SkhQz7ULm0t5ZCqtfHOwkI1HuHW6D/xA91AGyE+Vf+ChZ6UgR&#10;sWPt6KrqJqi60dZIv1Vfj/q6GlodAquh0firsD9AhdeMkM8NTwOfqygzua7b/uHb28++fX0ZD84S&#10;CBwJPuQPub/aj1urA/j8tU386r0reP/eaSyM9aC/qwN3L57FN6/dwqek5MvrU5ifGDUbua0MFXFu&#10;ohfnpgbxzrVVfMmT/d7VJTw5O4PTAy3IBxwokiYn4nastzhxmdLv6mDELJl/oOznmTYDKkm/t1dV&#10;73oM7/Mivk8v9TFPRCnqp7mRz64sctRZxhe3FvH6+gyytQE493nISFZwQqBy7yUzqGOz/QwidXir&#10;CQQlk14Cia0EEt4XgJ4HlpphrK3XCVAlUJU+X0GOnwIdW0xovBSZSIsT/xGoDDAEEnV+gntL1pXS&#10;kfS82Or5UHlJ3j0PKrGSSpJZ/kxeS43g4edaDKbn+Ll8TBKxtPOi0q9MahbBpcx6LaRUBDBZ6cRK&#10;0YkbvDb3Jot4utKNt9YGrWRmMtUnVA5fElDfX1vEL2+sWKBiB/4VO7bC4X98qrmqK/g1O/2XfO2v&#10;2dlVLcl4LALn7965ib8jkAQw3X5eJgpQkn+m0MsWoKx2wQQulMokiVnyVGItzWH98r42P1jDdwIW&#10;QaTjtwKVvBXvK4te0y4C1ceXZ0wmxVSCQNrfAt+RLEEVIVMRVEeLJlARPNSKxHGCqrIDQ7WdKNhi&#10;lH2NaKirJ6gaYONtt8Nhso6ClIF+lwvuBj5XWYm6cjLVf/i7z579X//uE/xnv30Tf//tQ/zm/cv4&#10;7s1z+OLJGfzmo6v4+6/v4i8fXccTMsRgZwEbMzR7D27g7RtnsDrdj0w6h86WrJk42xzpNbvcP7y0&#10;iEcb83h8dgHXT8+Zwi/nBhKYNhWTanE278Al1aEYpPQby1jSb74DTzXZqx3O6cPeXbcmfD85P43P&#10;LiohcmvClyz1GUfKTwWsm/wN3W1w73caELkp81z75JnEEjyqY6vjbMkyHc3SDB7VmTQfUcrbM+Dg&#10;sRRmFoisOnhsAtJz4DHAYnseVKYRqHZ2TgUjSnUpDEtJ9m2BybAGO7sAYPwRm0kdEjjMY1ugIcBM&#10;EMKwS6np9/1jQP3cfgaewGPe+5PXKjXLW0kCmmUeO7Vwkyxlon4hVO9yotvVgAudQdwcT+LeXMFs&#10;3akClCru/+nFCUq/KbMQ8Nvri/iOnVWbAvzm/poJJPyJgPijAECQ/Jad+ovlLvzA1/75bYJqC0CG&#10;mbaifyXJV2piKKtZYBKwVDDmD6YyrZW6ZCTglq8SwH54SNaiqtLyfdXF0FL+b3kUmL6+QwnI36cp&#10;FzWtTv7kyhSerIyiWM9BVylIhzJkqCwZqoDAwVb4CLTYkVbkywiqinYME1QZF6+Pw0NPpeaC3eaF&#10;y+aGz+GG306PZXfBRgarq6xHZXkDtv2bX7/z7L/+y/+3sP/+riv7rjtR/hdtfb9VZDEHgCAIIseL&#10;C+Ai55wzSCIRiSCIDCKRBAHmnFlksRiKlRNZueqbLFmWLFqWLTnIbbXd7R6j/V77db/Rw+PNN+fa&#10;9wCoktz9wxrnZoL3ns+Zc6299t4v8C+/e4Y/+fQ2/uzVA+ZS7+Evv3+Ev/7pGf7jH3+If/HqPr64&#10;fxojnU043tuLW8uncJnATPW1obe5DouDh7DY24CRxmpMUlbPT/VhtvcgX38QJ4a6cW6kE9dGWjBS&#10;nYZjZSlYaMywnTzOd5ficn81bgw3EKg2UylZv7e1/sGMa4V5HmzcVCndVIo5lUbz1UHxcOE4mlKl&#10;CH4CRatHqNZ3TXjxSxCcWgULD8HHFak66nG+Rs8pVDXTa0yJ/gGo3OfpuWAOR5AzpE4Cyroz1qCy&#10;CYnroHI5lHtModtOvVTxEyRrUHhgucd/CZQ+y3vsvwdU8EKxSRcKVf4ElZsLplK6VvpN2+3H0VIN&#10;xhfj4kAlbozJ+jGfWujGs5N9Nn/tw9ND+IR2/BNe+QXVS56831yftabXH2X9qFQ/aKUkqtNvbi44&#10;IHSbyiSgtMDLatGC6qTwcikb/LVChcvN1hRLSz276p/gXQ+V9g72oNLqTR5Ygkm2z1Mpp1QjeHZm&#10;AIuHWqlGBQjsZFoSWoNc2r0c5lDZO2n9dtehMqwBdfvrDapDhKrEz/MoLQPp/iykp2VRtZi/J/BC&#10;npBK2+dHelIqEmMSEXUgHgf2J2DDx9fmX7/+8iG+f3IJL3lF+cMnd/DPvnqIv/7xEf6SR5XW/+aH&#10;B/gzKtY95kgzg704MzGG8e52zPW34exID1YGWjDRWoae6gqMdLRgYbAdoy31qC0uRUN1OZa663H6&#10;cAmGynyYrPRhvilgm0tf7K3ElUFav5FGq/pJpTRvSir1zmyf9ft5oSKFNmXWCqgqXLx3dgSnujqR&#10;tSvALyfLoArsKDGwHEhr8KzB4AHh1Emq5AGzPjxovFj/+HqQ3PO6r2W+cpxKBaHS9jYW+rcFEU90&#10;HT2APKWyTnQ9b5bNQSP75+BZg8KDyoHjwPJA0hJl3m0HJj/PCh8OMg8os338mwWVm/2rDnUN9kqp&#10;/CiPS8V0Qz7OdvFiN1SLO1Md1sz8WMsXEKoPl4bwwWI/PiZYn50bxec8aWXvBJVOek19/w2tn7oo&#10;tGa67N73tvk1cyapUjBfshzqHnOou0Go9Djfq3BLk8lGEijeVvHDNdCulewVX12nDWS8IlCvbq4p&#10;1XqoBJQUahUqXogfn+pDd34FMrZWIodA5YU1IkCFythZTdDqUb63EXXhDWjYX4s2QtUe34R8H39b&#10;Py1eWjYjA/7EVFq9BPhi4uCPS0AKIyYqAREEat++eGz46Mrk668enMS1mcO0bD14h3/IR3cW8eOL&#10;C/ju8QV88+Q8/uzlTbz+5DK+e/sUrswcwVRnM4Zbq3BxvAfnjx7GTHsFDpbnoySrAB1V1ZjubMDJ&#10;rjY+Rt+alk6FysbxmoBN9ZjRLN+WLKwcLsKlviprS9J2Jh5Q8u7KpZRTvTvfb2plisWroybE2f5H&#10;tKIPF4+jNcATdGuA9i9YmNDCKLR9HlC/VBbdNpsWfNygYuj2+tDzHkCrr+Xt9Z+jo6sEOjupf9P9&#10;Dfpb3LiU92+ZOgkenuy6LeXyM8fyqeqn5wiUaxviv8vnHCCeMjnV+b+Dygv3mFMoB5fe7xTZC/X4&#10;aT9kV/3LMaC0em/ytlQczPZjoTXbWfJjqvod5G+hGQI9eLZ4hNZvAC+Yj3xyZhhfXphw1o8n8Xc3&#10;5vG9lOr2En4iID/cc+NMP95V+9EKb5/h467qZ7N8pVCEzBsI9uZTqT3J3Q5O+VA53dRJ+dOcdVas&#10;L61bTnVj1iygp1IKWT9Vhn8J1XNa0VtTPahLKkVeaCvyw5lDUaECuxoYzvbVRbSg4UAz6vbVoj2m&#10;Cc2J9QgkB6hU6Qj4s+H3+5AaH4skK0pEISU2DomxCYiKSiJUKQiPSMaGP/n4/OvvHy/g3skunGdS&#10;unK8Fdd4Ml+c6cfckUOY7m3Bx7R+f/HxLfzT52fx/GwfLg634cxAK+apQOPN5eipzEV+IANxcdnI&#10;pzxOtlfh5MEGDFYVojYrA425qeguTMZIcbIrUrQX2tiUoLp2rN7akjyo3glC9XhOu4cPrIIlddKO&#10;Es8J1QteJRe6NHfKR4uVbmXzDJ6g1mHOq69LwHnie8GTyYPCA8dsnh5neLCsf413/++97xfPe7ma&#10;1DFjh/I62UAPXh0ZBhVBIlieUgkqdUGok1xT3025gtU/D441kKQugkL314D6Zbhca832Sel+BhTV&#10;1CwfQxu+JWjsinmV1krMCsvCcEUGrV8mrg7U4OaoVq+i9eNv8myuB88XjuA9qpXyqc8ujtrO72b9&#10;qCBaQ0KFhO9vEagbKonPEygBQsvHx35DQH68tdaipFzK1qoIQiW4vJm/1lRLmNaH2+VjfhUqL69S&#10;vLw+gy+uOag8sKRSH2lsap39k/UTVItMYXL38mK5vQJpO0sJVQ3PowbkM6rCW9B4oNVBtb8Bh2IJ&#10;WEIdUhP9tluoxqf8/hSDKjEyCglRPMb6EB+TgWhGZHQ6DsSkYcO//cfvvv4f//AIrx6cwNWZDiwc&#10;qcbikTpMdVejryYTDVmpWJnoxx8+uIrXH17BN/fG8PZMOy4N1xGefBwsyUSOPxmREVHYFxZvx/LM&#10;FPRXFuBIUQDN6pNKj+PtRExU+DGvqQRUqXPMp64MVOHmsUbcs7EpQqUCBXOpd9WHOCegGAtDeLJI&#10;lVrSRETZvuNUqQm0pOuETeTJms6jVEmgCCoveJ8ntkGjEzI4vrQeFp10Vs7miew11HoQehD9EjwX&#10;AslTQ913Y1SupM73mc2UwmmcaM3yWV5FeCzs33S5lXffdZV7cAgU3ZcKuVVodVvWcD1Iq8H3qytD&#10;+1J58TOg+PepKCGF0hY6tpjNWwFEa7oHlaqa+cFsUzbO95SYJb891mp74r4704lns714b7EPH5we&#10;xKfnRgiUbN8kvr48Y1B9SxumvXd/EBQ3lVedJiiCRiCdwW+pTALH7iunIliyfKZawcFgKZXue1A5&#10;wKResoULLqcKKpRsn2cBrfJ3ddaWmHbHE1SqaWiThA+sL1RAUaV4/jw+1Y+eQsLEC3DG7nLCVI3C&#10;0DoU72OE0frtE1iNqGE0RjSjM7YN5UllSElIhD8l1fam9ielITk2BXFUptgoH+IIUyzFJCY2k2qV&#10;hogDPmz4u3/80eu/+80TfHZjitbuMC5NtuP6TBsu8Qs9fbQa7QUZOFRXiW/fu4LXX9zGn358lpI7&#10;gaenenBxpAaHilOQFLMPidGRiNofid17whAetheFKfGoT09GQfwB1KdFYaQ8GdO1ASy2aI30Ilwm&#10;UFcGqrF8sAi3jjbggTYemCRU04Kqz6B6TLi099FTQmX2b4VHXn3mDx1mLpVCRfDxJNZsXkKgAkXQ&#10;cv0cAAaTc09xDCYveOK7tiDlMDqBBZV7z3qoLNYN+nrq5Nk+haqMBpj9+y6PsunwFutgWhersAXv&#10;u+kYno1zcK2v9v33bjvr53Kp1TBV4/+Xf69ZQP59WvlJls/lVwRrcwBRb/Lquz0Nvfl+LB0s4O/i&#10;clzt3/RwugNPThw2pZLt+2hJVb9jBtVXUimqgqD65to8LaCUSmBokwGXJ7lFNM8G51EFS+eES4B5&#10;4YGk0O21CYoOKAvb6M3lUutVSl3rX2ogmP++oNIuIwptjuCgGrdueksb+LffmuxEPSHJ2dOAgoha&#10;FOytR4mNSVWiKLQaZQSrcl8jqglX8/5mHI5tR34Sv8P4ePiSUpCYkI6E2HTmT2mIivQjmsoUFZOO&#10;6Fh+j9EZOBCZZrHhX3x67fU/++gq7vEfXprsx83To3gmeb+7iLeXxzF2uBZVhQV498ZZ/Bmh+sef&#10;XsCfULW0ntvT5V6cG6xEV2UGStMTkE6iY6KTELY3AhGhYYjftxe+8N1oy07AZFUaFuszcaajkFfD&#10;MgJVY1W/C72VuDPSjAdaTIQq9ehEcHxKPX+0fupOV6HiGa+Sz5ho3l8YRWMqT+S3UnhCBpifuJPa&#10;hU54nfgurG+PJ5AHlJ7XGJM7qfSYTn4qho3jqFjgVMoi+B69TienbnufI4tpkxcFFZN+g8rUMvhv&#10;mEopr1KOR3CkhgKWiuOB9MvbBhaPUiuv+9ybJr8KEF/7DwEny+jnYwYo/x/uc6XAa3mjoErk3y2o&#10;tAyZ1vFIYEilSqP8mKrLxrmuEmtqvjPeans4PT7RiaezXXhB6yeV+phO4bOzTqleXp7Cq8vTTqlk&#10;ywwEVQDdkmNSJW00YFC9fQG/fXCBj6k4wbizwtcKJqdWHlA6aizqWwLlVQLVR6hyuqqI3sRFzwLa&#10;PCvlVQztLuKAov27MIUPrTWJSrU8ZtXi52cGcLqrBSX7y5AXUo+C8Coeq1Cwpw6FPJbsrUVleDOB&#10;akIN4WplbnUovgnZCVT22ESmNj7auzSzeBGyeQJLti/WRRTBiozJxIHoTGx49+zE6/tnxnCsuxXD&#10;Rzpx/RSvQG/zC3m0jEenJzDbpzUBi3ByZAh/+PAa/uSLmzzewFf3z+OLWzN493QXzvTVob0kgKLM&#10;LPhS6NGjfdizJwK7d+1CZmw4+kpSMW1QBXD+cDEuMpcSVLeZv1lLklaeVT6lCXCa5kGYBJaObi0E&#10;hubALI1ivLEJgd0p0EBvKu2MxoakEm7tiSAQDHdy//2jADGopDyCyGCSWrgT0WwkX+NBpdcrPAV0&#10;YLkcytSJUNnfYHbQA9vlUuuLFe5v+LlSCaZVoIKhwd5fFh+82z8HKWgRedRs4F+2QGn9C0HlXUDW&#10;FyiSmUclb8xG4ps5SNnmw8HsNJxspfXrLuGFrs42l77H/Fr51PP5HrwvlTojlSJQF8ZWgVKRQtbP&#10;KzI4OGT/qFCyeQTKqRNzqNvMmxg/ESrFdzfP2Otl/Vbfy/hWa1QQOLUneT1/XngKJbBUUjeoNFa1&#10;Tqm028jH56cYsn4azxyzBYnePdWHvsJKZO+gUu2qQW5IBfL2SKEaURLWgHICVRvRhlpCVUeo2iNb&#10;0JZYj9S4TCpSCiKj0rE/OsCcKYD9sVk4ILvHiI7LQkx8ADFxuYhJKEAsY8OVmZ7XD1bGMdLVhL72&#10;VlyaGcfzczN474JyrDEcJ90FeUXoaW3D17zi/PT8Kj5/uIy7ZyZwf2kE16Y7sagloxurUJxfhICf&#10;ypCQgf0RsQjfH4Fq5lOjzKVma9JxsjELF7pKcamvBteGGqwl6b4UarqbEKlA4db1e7JAhSJQUqgn&#10;2p2PYGk0/OH8GKoTc3iypEFTOwSVNt3S5tBSDLs662pPG+WFUw0HyuoJFgytOmQ9c5t4AvIE1Sqy&#10;3mt/CZXWQdcGA7bJAOG1To0gTKthiuX+PQeWA8p9Jh/jyb4eov87qLwu9fVh0zms3B4EiqHbNsWe&#10;ty0/k/Lps/n/Vi7o/f3qQFcZ3ap+zKVSCFbim1nICfdhuCoDK7R+l46UMcetx+3xZl7s2vDuCQfV&#10;e4tHrJwuqF4qn7oSVCjLpTTnaQ0q3RYotjgmbaCVz2n9flRB4p42dzvD9+i1LpeSoknlVD7XWhXf&#10;mP0LwmW3g3OqGB5UCg8q2T9PpVahuqA+QNo/pgsagnl6pg/XRg6hLrYUuTupTrupVIzCEKoUrWBJ&#10;aDMqwltRF3EQdeEtqCdUbZFUrLhqxNLWRdDiRURlI4IwCaLouBzCk4f4pAIkpBRZxCUXM0oRk1iE&#10;DT89Ov/6N++cw/UT/Tg3NYh7K9O4OTuEhaO9Ngmxqrwacam5qCyvx6e3LuAlr0KPL01gqr8dRztq&#10;bEno7qoS1JWWICsrDxnJ2Ugh2Qf2RyGRXvRgPnOpyhTM1qbhdHs+r4ZluDrIH44qdVfbsdDnvn2C&#10;MC1ozpTGpgSTChQOqqeLQ7bIiCo4M60NyNiRzJNI609k8gTicXOWndA66aU8yRt5AjF0supoa+Dx&#10;pNIJ5qY/5K6eaK4XTpP8VDHTbUKmx4NArQcxlZ/jQaV/zxvo9WIVtHVQeZ+xel+fYdZMkPzDcCmn&#10;clAxNul5KRDBIVQ6OnVas3/W0sRI4gXFxrl4YdDRbaS9BpUpFYGyZlrmUrbUGqNO1drmLJw9VIIr&#10;/RW4NVKPe+MtvNAdYm7bjfcWeplP9ZlSfX5+lAo1ga+uThOoOcujPOvnqY4WxFSupGKEoBJIv32g&#10;bgrBpbEqKhMBskU0lVfx+W9uajxKdm+JwGh3D5XSXfwMrKBiqUChEFhfqEDBEEwulE9N48PlSVo/&#10;tbhp7lQP5lqYO4WWIH9PNQp2NaJwVyvvN9P+NaI4pBnle5tRFdZK69eEhn10XlF8PKbC7JyUKSI6&#10;x5QqkjlTDG1eAqFKJEiJqWWMcsSllDLKEJ1YjA3/5MXl13/2wWX89sky/pjHT26cwMWxQzjcUIP8&#10;XP6g/hJExqciNysLD88v4sv7p/D84nEMtVNCAwEU0vJV5RSgKJCLnIx0pCclIDbyACIjIpGfloyh&#10;0hTMVakrPQcrzKeu9JTi6pCqSy24rYXutYkbbYZTKC2UqXlTyqNUSqf9m9c2LYO4Pz+IuhSd8Bk8&#10;cQkUYZJKpfAk8VGlVEYXDCkqShAc3bY2I95P3uQgE2AGHe+bigVPZlvTnCelUy0HlAeFA4xQEFrZ&#10;S6/NyeVQTo3W2zzroGB471//+M8qgQTIreunap4rg6vL3BVMvCA8UqBVpeKRNk/51nqgNJHRfRYf&#10;47+jrXx8Gq/zBp89wO07cs2zsRuzkLEnFf2FGbzYue6Wq6r6HW+iHT/IfKoLTwiVChSWS507ji+V&#10;S2nRFUKlAdnvlN/wpFceJFC87giFmmi1NY7ajNRxLqVyqhW0hAJOA8PMr2T3vtOiLzyaSgXzKddd&#10;4XIpwaQuC88GWkcFwfqSR0+hnEpN4YOzE0wXRvEe1fU5LwiaPX4wS5aPeRQhyt/diKKQFovCPU0G&#10;VSltYBlzrYqQRjSENaIjshHZsWWEKZtQZSJyvw/h4YnYExaDfWEJiDzgoy3MMMA0lBQdm4PI2FyL&#10;Df/k/cuv/8039/Cvv7uLv/7mLr57+yRuMEltqipGBoEqSM9ER10OOuuKcH1unGp1Es8vDNEuVqFQ&#10;HbqBIuSm5SArNWCrJKXExSE6IoLJXSwatTJtRSpO1qZjsaWAV8NCXD1Sius24Eul0h5HtH7v2Brp&#10;UirlULJ7Uigqle5TqbQE2cLhVmTxJNDCmOlazGWr7B9zAibd7kRXAh6cgkEQdNtTpfV20NRLQGls&#10;aBUqpxIpG5mDBKHygDKoGFYmt5PSdU94lT8PGhUmPHjWHguezIxV0Nb9ew4wKo6piyAi+IJbSkPQ&#10;BZUaa51Sudf7ttH+CaZtZfBvL1+FSjmV5VX8d93inrwIEHr93e7v8HI+XWhkA3NQmRiwAoUqsBd6&#10;y/i71OPuWCseqUAx32tjUypQfLJyzFTq5aVJWx9C09i1VoTK3J6KWGGC4AiOHzTQK6tHVfpOBQjm&#10;UlIot8mbBoMFmqByt9VloaNZSFnJ4GOrYBlcrn3JA8qFs3+fXjphMClU9dPmcyqja8HV56d7sdzT&#10;grIDZYSqDrm7mlAQ2oLSfe1UqhYDqoRglYbWE6o6VBKuxnD1/dUhIzoPEZHpCI9Mxb6QGOzaEY4t&#10;O0Kwc+de7NmzH6F7I7F3bzT2hkUjNDSGEYcwArfhqzuzr//w7iL+8pPz+KvPLuGb2xO4OdWKqhJe&#10;6ZmALfQ34LMrA7gx1YGbtIgf8T/x7tmjODHUgqrSAuSl84rn9xtQmb4MJEQnEapoZPmScKQ4HSeq&#10;03CmKRNn6NnP9xTj+kCFTfO4O9qOB7R+VkKn/XuiQV6ze8qj3KCv5VWn+/AOIevILOMJ4kf6Di0/&#10;pjK6Tm4B5dYp9yBIfJNX4o3qupZSObBWFSoY6yHzTvJV4IInoVOooHXj0W17o8ccTF6sVf10393+&#10;h6Bavb8OKoVyITeo68IriavNSOump20rJyxr0CgEl46/XDRGoS1M/dv53u1UUSqV+xtc+V9VP10Q&#10;EjfmIm1HFg7lpmO+LQvnOstwpa/KqrH3J9rxaOYwHYIbm7IOCkKltiR1UDilmllVKq8wYS1HjO9v&#10;U4nunWdcIGBSoWWGLJ/rpPD6/JxSuYbaVbAIlVUBfwGVFz8Has5N+VjNoxxU2m9YZXTN7n12ehiP&#10;T3ZhsKQSOdsrkMs8SlEY2oSSMKkUFYuqVRLioKrYW4caHpsimlAbU4nECD8hicee0Gjs2RWO3bsZ&#10;e8IJ1D6E8KjYvSuMkIVi57YQ7NoWit07wrDh7LHm1w8WevDq+hReXh/H/RPtmOaVy5+cjIKcAL57&#10;OIe/eHoK75/lSX6W9uzSOG7MDWL0cAMOVhdg+FAlOhuLUBpIQHpcDKL3xyBq335UZyZjtDQVC/UB&#10;LLfl4GxnoSXC1weqbVzqHvOpB1PdBtUTjUtRlVSUcHmUBxb/vTMDuDjchYKwYP60VUenTA4q3jZ1&#10;ksVzyiKVMqikVjyBPGCS3uRzQah+aQE94LRsl5dXKTyodPQmIq7NHhYsOv4yBI0DSp3v2v/JHheY&#10;VBwPKlMeg0p5lJfXCSrZPE1eJFTb3U713ipLHkgeRB5U3mP+7Xx8B487+G8aVIJ6DaokBb+zsqgA&#10;jlWk4WRHJi70lOHGUB3ujHq5VBeeUaUElA34nj1ufX7qoHAbBJyw1qHvCJVXQpf90/JiP9zR/ClB&#10;dd4A+55gfX/bweNBpaObc+XuC6BVqEzd3H0PLM8C/n2ognnUxWl8sg6qF1SpZ6eP2jy866MdqIst&#10;IVQNVKk665wopBpZoWJXPaFqQDGjaE8NKkKrUR9ah9aYJpTHlyN8byxCQ6IJVizC98XR8iUiKsqH&#10;yKhUHDiQTDuYQLWKJWhRhG4f9uwMQwiPG8rzcl8frK3C2MFGnOhuxlBzGSpz/VSbGHQ2ldMOUnJv&#10;8o+9xNzm/BAu0hqMd1bheHsJbs914t0zXbhzogUnaetKAzHYG7IHSRHh6MpLxrQmI7bk4gxt3wXl&#10;Utppnj/erWONuDtx0Gb2Wul8zqmStSMFu9J1fMr86smZYYzU1PEkTuGJ6Cyff6vUyVkw22CAls0V&#10;KoLWjUeVzBOoWGYBCYvZPcaqIvHohU5yd5sntnIyvt9ZySBU+mwDzbN8niIJIMJhVUOdwE6hbI0L&#10;FSUIVhof01QQgeXt7+up1KpSyQL+IpQ7aT+pNagElOZlufvaWmc9aB5kmkW8qlTBv1Od+/q79Z3J&#10;+iVvy0Jrug8nGrNwprOAv0kl7h5roXM4SCtO62ctSQ6oj5dHDCivz08KpU3Yvr3poHK7dvDkt7xH&#10;1s2DximXA8nlUO62YNJ9l3uZ7ZMyqYFW9o9KtR4mzfj96rrrovCKE95s3y9U8SNQnxImVfs+JlAf&#10;Lo/ZNKGnpwbx7ql+TDfVMocqd8WJYDtSASHKJ2ACSlEqsEJqURlWg0Yem2IIYEwBwphDhYcnESDm&#10;TzHpiNeYVVIeYhNyrZweEeXHvgMpCN2fhLB9aqZNsOOGmMSc177kPAR82bRyzI3SmHjFJuBAeCQa&#10;irNwaewQbs134Z3lo7i9OIzZoXZM8sp2Z7EDf/zeSfz5x2fxb7+5jh/uT6KvgYlbRAjyE2OoUim0&#10;foSqNQ9nrHm23K6GN481ucmIk4fwjuwd4Xmial8QKm+qh8XSIO7O9qOOf1/yW2pJyuYJLnXKZATz&#10;Gp3oPPmdPVMRItfsXyJDe0oJrKSNyov0fBCqoEp56rQGFR8LAuSFUxeelFIeg0z/lu7rqBN3DSSz&#10;f3yPPRcEyoUWfZGSOEUxmPT32N/kSugqi0uZ3OpJuk1FElA7CI8A2kGQqEDaoVFABXZWMMrdcxYE&#10;S026/Fs0dd4VKvIIpZp8CTPB0i4nyYQqJywHfcWpOE0HcaG3HLeP1+HBGC9y0ypQdFrz7ItTA25s&#10;ygoUrs9PUHndE9brd3ttT17lTrY1jpQoCJNyLANHuyPyMQ8iPWdg2XN8P4HyOtWtksjbgkowveK/&#10;9/MI2r5L025iYhAqA4q5lGaHa1zzXV4YtCJXW3ohsrdWIX+HSugNyCNMeTtrURhUqoKd9SjZXYeS&#10;UEFVhyZCVRtZhZTITIQTmkgVI2KzEJeoEno+Iw8xcTkOqug07OdrwiN9CD/A25EB3g9gQ2xyzuvU&#10;pELExmUiijlUPI/79ydQ0vYj9kA0SjLScLimCAujnVgc78Hc0TY8vzyCv/nmFv7LP/8E/+ff/QH/&#10;n3/7E/7i0ys43V+CvKQINGdnYKIsCbO1qVhqzcE5KtXlI+XMpZQIt9n4lHZFfJe+/RmviALLFOrk&#10;Ufr4IV4ledQcKoK8MtiGnJAMngxadTaDJ6jsHMEKWprV4EltUDGkTlo1yJvlqvteadytIqTgfQIl&#10;S+gBZcHXS6EcUE5tfg6ICz8Btedpsdz0fVdSz+D70vh+wbW6HJlsmeyZCg9BmNaUSoDpNp/fwtd5&#10;x2AhIo0w+S1oBXfoPgHaVYEMho5pBEvw+XfwfTsJ3U5Cu0NQ8bvYzu+KgOnfSdmej4RtmQQtG/XJ&#10;GZiqycTZQ5m4onlTVKl7E614Z6YdT+c7afuOrA72aoNqs32XmUvx+C1P6u+pUK6E7qyfA0tHFSqW&#10;Gbx9R7nVOUKjnIrA2WTDtbzKoCKEXh5lY1b8HBU9vrnl7J6g+vKKNnmbZy43b7cVTqGC0+W1BsW5&#10;cVtc1S23MOwqx6d6cKqTVi+kEFnMp/KoVAWEKJ9ASaUKGQW7BVcNH69EUUg1Kmn9WvbVozS6wgZz&#10;o+IIUHw+gRJMjMQcxMZnE6gcRMZkEbhgxJAZHiNU/eN7NiRl5b5O8pcgLi6AhJQcq8uHh+6HLzYM&#10;Wb4Y5KfFo6e1HCvzgzg13o6b/GP/xQ/v4L/+mx/xf/zt7/F//I//BP/Ln32OP/3kIpZGGlGZmYSe&#10;kjRav2QsUrmW2/NwoasYV2j9lAh7qyWtbjVqFT+CpImHUqcgVE9VAVw6iuGaMp7kSYQouLWoJdvB&#10;XEpKZbYmaPuCIetn+ZRBta6rgOEed1Alr4eJ4ZRDYBE0fo6snwfVPwiXFMryFkHkpn6sn8bvvc5T&#10;JpvhG7y9CpYpmLNuCsFnFo/qs2r/pEiMwG6qk0Wlg4qPCbKMXQRtJ5WKSpa5h6/d5eyf4NIuJXYh&#10;2soLC/+trLBM9ORn4GRLDi51FeLaYC1ujWiwt4UqdZDff89qS5Jm93rWzwNrVam0Q8fNU8HtQ3n7&#10;BiEjUFYWtxK5VMgBZpAJviBM7raUba1NabXXL1g2l1KtqhWh+vKyFMpB9TnzKEHlLfKilXJtYSDa&#10;Pu2u+ZRK+2CuA925BIp2OJuqnkuAcrfXI3cHIaJKFewiXDurDKoS5lOle6pQtacaTZFUsLhKxFFo&#10;ohMLeSxCQnIhQ90SOYRMKqXSOY8EL9rAy0M04YtKKLDYkJxW+DqQV47q8krkZZUwGYtHX3MBvrh9&#10;HD+9WMD37zOnerqMRytTuD7djd9/eAn/739LmP7jP8P/+T/9Kf7LX/+Af/Xdu3j/xhhGDpWjvSgD&#10;R0sTME+VOt2SjRVNRuwpt+kE14c1sNhubUmPNDY112tl8/fUMBvMowSVjo/5+ENawrZMqYnPrJ/s&#10;S8pGqhItjAfVWjiF8fIhFSjcencOtPXPeYUMhayd99x6MBWCSlA4mGTtHDw/H/ylpfvF4y7W3mvw&#10;MDyoVsHSbbOEWsfC2TqBpdsBqpLyKLN6BCdg0xQqkMX8QJFJkPSYjnpcR3dbz/F9moayowgBQpmx&#10;g9/Vdv4fqX7VyQGM1/r5u+TiGm38zaONrkAx1YYnc1020CuoPuTJ+emZ4/giCJVrS9KCmWtQ/XDz&#10;NF7Sgn1JC/b9DQIilaLV81qSPKDUkqRSu6dUnr1bLUYEj940ejcW5XIpWb6Xq1Apl3JQeasleSql&#10;WeG6MNte0Iu9WOmrRUl4NqGqQQ4vQtkEKGcbodpZTaWSOtUYVAW7qphTCagq1O2tRm1sPQIJpYgm&#10;SDEESp0S8clF1j0Rm5BPePLo6AgQI5oAxRC8WL7OC+uoyEgrf9156BCOdrWjPJCN7oYC/Msf7+C/&#10;/d3v8d/+pz/gf/tX3+CffX0fTy8fx/tXxvEvvnmE//Jvfof/7//8Gv/l3/7G9u99fmUK/S0FaC/L&#10;wABVarwsAQv1aTjTlkuLwXxKi2Vqhq+mzY+2MiFmPqWxKUL1ZP4Ins6pQDHo8ilN9Vhgksn7Nya6&#10;UUHvmrQpjUCptSaLiiKAHFACywsBsB4It3u4m1fkQfMPQfUPwaTwciUPDJt4aMpF2PjZOnrKJZiU&#10;2+lvssJA0AquPh+szGk3D9328io7CqIgSAYQLV8mr6zZ/LEzpU4EygCSCv0CIIUHmULPCbTATsJE&#10;G2jLC+jvNhuYi8zd+ejMS8NiWzoudhbiRl+VqdS9cVq/qY7VMvr7/O4/4MXtk1MjbnEXG59yqxdp&#10;RSNNHDSVUlGBAAiyHwjPj7R/bkyKaqSmWT5m9+1xB5VUyrN2VtxgSKX0Wa7g4cai9LzipdqQbCVa&#10;p1SyfoJKKiWF8oCy4oRVjgfwzlw3BsqoytuLkL1D605oKbJK5FKd8nbWMJhjBYHK53ddtKscNXQA&#10;TeHVKI+vRlJiMSIJUXQiQQrCIsWKE0CExj2mtiQX8Sl0ejzGKvj4hqzcwtd9h9rQUFxpS9d+++4C&#10;8J//Kf6v//1v8f/73/4G/5Wq9Ne/f4Ivn83hg1uj+Isvb+P/9a9/xH/92z/gb//4I3z/zhImOquR&#10;lxqPpgI/jhclYrbMh4XmLEJVgJVDxbjQU2FVv9sa8B1tx8OJw3j3hErphGpWUMkCukVe1JJkpXXK&#10;+Up/C3JD05gnpSNps5+ABHjiCgJn/9aHcirremAICoMoaOsE0f8dVB5YtkZFMMz6BaFaH25BzOBt&#10;hZTIiiVel8XPobL4GVQOJt22qp2UhCF4smjpFJl2rEI2r6ACZX3khFSuKtU/FLbpNhUqgyeUpsOk&#10;qvSvC862PFTGZmOsOg0rh/NwrY+5lK2R3oQHMx3WQaEy+nvMRz7gb/AR3cOnp0bx5flJnsxUqdUl&#10;l9VAq+nursqnAV0b1L3n5VC6rbL6uVUrqAZaL3/yrN7fixs6CjIHlZTKqZSgokKtg0rFiTWFckvX&#10;OZUaMudz9WgDquOykLmtEpnbeXHaXmtLkOXy+8zbxXOVQOXtqDCgCghTIb/XWkZbRBWK4soITiGi&#10;GFIhB46gKUFCUgkSdfS51iQd41NK3dFXirhUHhkbkvwZr0sKi2xXuNGeBvztH57jv/37P8f/9Z//&#10;lvbuX+J//Vc/4F//4SP8+OIavn1+Dv/u9x/if/6nn+Hf/Pgufvf+NdygslQV8T+QFIfOYj9GS+Mx&#10;X0WVai1gPlWI84dLcalHpXSpVDvujx/CIxUpDKY+Jsb9tpbcU+Zslk+dGqYV1G53I5htb2DOksKT&#10;PoMnOvMpNdDK6vEEVhVLJW4PGINBVs7riLABX0KlCl/wNetf6933YhUswRkMr1DhFRwEkmYYu9u0&#10;f7yfqZyI701jXqXVnNTFoFK7lM1TKi9X8quPb4vLnZw6CSy+344lVBeBQXXSgiRahpgA2Zp0/MFz&#10;Q6t4nydEaLXdXlMnASaLV8z36TMUvM37eix9O/+vzKkyQ/LRlZuDk21ZON9dhOuD1bh1jDnuZBse&#10;EaintvzYAL9/qhSt+Cenj+GL5TG84gnsrbFn3RNSJSqKN73Da0eyhtn7rgVJm7xp93lnA/n43XOE&#10;ivmWgUM1UkMtj8qpXCOttxaFOtClYgKL9u/aIkGap1Iql5qnQs3is2CzrFOqUbygRbWpHcrDeS5K&#10;pSaYh2fvzEE2gcraXomcHfUMfn+7mOJQsfIIUx4vYgVU9cI9ZSjaW2bWr+FALdKjCZOqe7R5KlLE&#10;U3kSCE6iQPKVI8lfjsS0CiSlVdoxkfeTVo+VFhti4/2vE5JTERsVjqMHa/D7D67jf/nTF/jf//ob&#10;/N2ff4C/+t0j/PlXL/DbD+7iz17dwp9+fAe/f3YB3zw+gWtnjqK9nXKZEo9ifxyGS32r1m+5NR8r&#10;hOrC4TJc7q3GdUF1vIPW7zAeEqrH6qLQBMT5ARdzKlIcteXIlGxq+vxYbS0VyMcTPhN+s1wCimAF&#10;x5L+e2FQ8YQWVDYmpcepcIJH5Xbd90D6ZXjAWXtPUPk8oDxIdF9/SzqhyxQseh+tqdlAPibL5UB0&#10;iqZcylTqLUJFsBxgtH56rQFVZtZPti+LP3z2boJDoHJDHTBSoOw9vB+iVVR5leUJIOiytDMFT4pM&#10;BfMo3Xf5lLN/mTucFUzfmW1rI45WZ+Ps4VxcUqvYUDXuHm9mfsuL3EyP/QYvTg8xnzoKrTz76cpx&#10;vLowYQu7vLpEqKgSKlKoMKEqnSp/XvVPY04/3lcbklZMcqsmWWc6FUpVwO+Za6k66LrPXahpVnmU&#10;FSwY/1AJ/Su+5uWVBUJFtWJ8dmEWn553UDmlYh7Fi++zk8O2JqFSCa130piYzYudBnyp7tuqeWRe&#10;RcByDahyRgmhKmYUonB3MUpDy9AQVofyA9WI2utHeFgCwvf7EHnAj+iogM3qjY3LRRxzKhUwpFqe&#10;QiWmErDUKkJVRaCqkZxegw1pAd/rxOQk7N8bYQ2wSxPt+OxdXhGereDJ7Sl89GgR3390Gy/fu4av&#10;n67gk5uzeHhhECuLjeg5Ql9aW4TMrES3nHNREmYrknBKqyW15+HcwWJc6iq3FWi1WObd0YO4T+un&#10;QsU7M7+Aap65lFRLFpBXyye8WvaXltCiJfNEz3IWi7mUdVP8PagEiKde7jGnQDxqjGqdMq1/XkdP&#10;nRyIQQAZ66Far1AeYBob0wbcZv8ImPu7NL/LvV6v03sEoiYfCiqFl0s5qPhZ251Cyf7JBpoV5H1B&#10;lbeXyTWPnuUzZaKNyQkRUA4kQZUdoueUczmVUi6lQoVfA8D8/NzQHBzOTcMcLfnFznxc7a/g71GH&#10;OyO0fuMddA29eJ/f90dae5x2ypYfC3ZQfB0sTnyjhVd4/PH2Kfx0h1CZSkmtXPHB23pUYLlwFtAr&#10;WnwvK0iY3OTEM1Q8p1JeqV1QeZZPY1Gyfa+uUqkuU6EuCiblUdMGlcaklE8pl3rOC4GgejzXg3fm&#10;D2K+Q+XzDGRt43dF+5e1NRi8cOXwIpPD3DSHv0suv5cCAlasql9IPdr2aQJjKUJ37sfunaEI2RWB&#10;0D0HsJcRFhKJsLBohIfHWhdFeHgKIvanISqKsMUQtph8qppgE2jl2FCYm/U6PTURkftDEBm5BxWV&#10;WegdbEZDaxWGBg7j/UdX8OWLy3h04wQuLR7HWH8nWpuKUV6diIq6HBRXFaC2LB29JT6MFcThZLWP&#10;uVQWlg8WUKVKcUVbsQw24OZwsynVPdo/FSoeaQ7ViSOrYD2jSj1Vlzr9vNr1n1CpugvykbgxkSei&#10;Bn1VXdPJK7USDK4wsL5gkbQxi0cHiweNg2vN4q2P9WCth0rHX45ReUAJFIV7TGV4B5TNQBb0vO+9&#10;by30XikUT/RtBElg8r7ZQsHKPEg7OFoOx+c1yGs5ktk7niRUJh0NKnvMASVFkjrl7NVzUipBJrWi&#10;SlGh0ng1VodFTWwuVSoNp9tycYUXOWf96m3G9dsTB/GMV/mPqU5SKG89vy+kUiqh2/JjzKNu0/bd&#10;US7lQi1GrkHWzZkSUK5Twg386vZv7sv2Sa1WDCgpj4oXyrMElgaF1wO1BpXLpdYD9fE5Wr4LWiNd&#10;A71r41LPTvXzYjyER7PduDXVjI4ArS4vWjmq+lGhVEKXDcxW798Oqv0OWujt1SjaXYdS9fztaUZt&#10;aBu6ortRGVOF0N3hCAnZ647q8dsdhj2KXXsZoQbc7p17GWF8PgJ7Q6KxLzQO+/ZqibJkREWmYkNN&#10;Ue7rzqYyNFanoyA/BoVFfuQxR6qoysS1c6P45MFFPOeXcXXxGHo625GeV4aoZD8S0mJRXp6LVipV&#10;V0UajhYlYqY0ESdr/FjSEmTtBbwqluHakWrcGGrkj9hsSiX7ZyX16R6D6l2t72dQMclcdGv9qfL3&#10;iP6+M0+l8USzVuuVyitGrAdBkbRRHQMu7/Ie+4eg+uX99aHH9Zn2b1DpdPTA8o5OrZQ3CRhCSEsq&#10;8DUeFAiW0z31c7mZUymBqg3mBI5NtQ9CpfsCSyAJHK/oIIuno1Mr5VXKs7RgiZRJiqb3EKYQ2cC1&#10;EFSyfWlUq9y9OejJy7a9ps52FPAiRys+WBsEqgNPZrrwgrbpI37fH9IheNM8Xl6coEWbprIsEAjN&#10;l6Ltk1WT9btN26f5UQ/XlOnn2486uPSYqn1qXfpGtk8wUbW8cSwdNZfqW82nslzKVfs8qGT5VqE6&#10;K6DcBgRe1U8VP1WN1eb2NvPCU51VKN6XxzyqgRZPrUhqSWrk0UXeDj62s5nq1IqSPVQmAlVGoCr3&#10;NuFQjNavaEE0bd+BA/EUmGQcYERESJkITVgM9oZGEaT92EXAdhEuHXfvVgi6MANxL5/fcKS1+vXy&#10;dC9OHm/CpbnDWJ7sQFdzPo721uHuuSncXZrByoluqlYzSqrpHXNKEZtZgsTMAKori9HbWIT+4mSM&#10;FifS+vmwWJ+OMy25uNBehMvdtBlaJ51Q3RhuMqi0YpLK6QLKg8pV/STj2vvoKJ6cHMLbCwO0LBrI&#10;TeKJHuAJLoUSVJrh605Yr/thLdz6C1YN5Ot+CY4HoPf4erj0nEL3DQg9Rqg8kNZDZUolYEwVpZIq&#10;9Qf4WA6vknoNobKChQaGZQ+D5XMCqCKGPabP2+L6+1RQ8BTKs3qyg9nMr7IIldQph+q0GkGwDCDm&#10;BJl7qFBm/wSZChQEn8qXsbMAdclpmKj140xrDs4fLsDVgXLcPibb147HM514PtuD9+Zo/+gSPiRY&#10;WtNP0zy+vDSOr69PEybXNOvlT78hLBayerR8P2nVWanTXS3lfJ7PSZ0IFUFyi7s4RfLK6x5Q3u2v&#10;r1OlLBYNJJvNa2NRJwymzy644yc8FwWUV0LX8t8qaMnpvEvrd2/qIC8eWbR3vADtaqUFJFDWRdFC&#10;m9fKYwfyd7QYaGpPyqeC5fO1hSqr7ylH1Z5a1MS0Ii2BeVJSHhJS8xHvK7D2pBjN9rUlyLRaUgrz&#10;rUSLA1FJiIpJRmQMnV40I5JqFRmPDYeaSl7PHz+IU6OteHZ9Eu9dncSzi2N4dP44Lp0YwPmZPqzM&#10;8PnjbTg71YeFsV60t9WjqCyP6laII1W5GCpKwJgGfKvSsNTIZLg1j0Axl+qtIlR1uGVK1cIfUrkU&#10;FYr5lAEl+0eonlGpXM+fYtCaIR8uHDOoEjfG86TNMIWy3IrQyAq6k1kQrYXK7V5BQjbQlOLvgffz&#10;0GtXgeJ96+/TfQLlweQBtTbD1ymUoErelMm/MR2JhEr2NGOzXi+oBJTUyRUmzO7xcfXhucZap1jO&#10;+q2plRtnUm5FBdoVVC0m1qZIu6hEfEyg5dAOKnRbr8u2HMtV/DJ3E24qVdH+XPQW+DHX5Mf5g8yl&#10;aMVvDtXgHi+g7/Di+WTmMJ7PdRGoIwaUWy1phAox7mb33pwzq/fjPe2MqG4I2bogVPc1o9cVJKyc&#10;fpeKRaikVN/f0diUQHPWz4NKEK1XKYOJLsgrSLxkDvXyisujBJMDyQvXjuTlUu+dPkaHw/OE+aC6&#10;6i8wvy/dn8nvv5ZWr4ZqVUvAdLua+ZTyqnLX2Lwlm3mwIouuIpt5Vy6/0wKU8EJUFVGJ/NRa+NMq&#10;kRBQdY9HlcuTixCjnr/EHIuEZJ6XPl4k0yuRFqiCn69NDZRb+NPKsKGpOOV1D63BSG8Zrpw+gkcX&#10;juMBT+qbVIrl0Q4sjx/EuYlOvMv/1NcPz+Djm9M4x3xo6lgrjndWYqAkBSMlCZiuSsXJ+kystOTj&#10;vNkMeve+GtwcqMPNo020G614m1A9muo2mLzQGJVK6hqnMgu4wCsPffLjU6PoLizkCRvHEzCLJ6Ks&#10;FFVokxsANqgImgeXASZIgqAImP8nqPS81M6zanrMLJr6+tZZPhcOFsHkhSvtB5BAqJJUoaT9y1De&#10;FcyNrIcvCJXGp/R5Zh35nJc/CSQplAeX1yWxGoRFOZSsnixfLi1hDh/XLhWKbN7W7n9SMOVUAeVa&#10;u4oQ2J2H+sRMjFcFmEtl4VJnCa24tiyqwYOxZrw7zVzqxGG8WOzFR6eoUEGgNLv31dUpm94h6/fD&#10;XeZQBpUDyrrLVWCgBRRcth3OAyqUVIo5lL2Otu839y9YeDN71wOlEEgqRHwVDFm9l5cXqJCLZvlM&#10;oYLd5x5Q2o52zfYN8fzpw9u8SD+cOoShQn7/m1OQ9CZ/I15gda7YvDuz5QRom9td0w0IlzC3KqVF&#10;LGNuVYnS0GrmVdWojiaE/hr4BFNGxeo4lBvgLUZSWilSAhXwZ1UjI6cR2YVtyC3uQG5RG283I6+Y&#10;isjbGwZrol8fropHRYkfVRW5GO6txwyV5SQ99+Nrx6lex3FzsRtPLh/Dx7fH8Pz8AJ5eGsHTqxOY&#10;7ynD0cI4TFWkYK42A6eacrBMlTrbkY+LXSVBpaql3WjB/bEOevhOPJzUNG2nTgLKGmgZ2qJFPX82&#10;+Esb+GxlDIOVpYQkkRBlmjpZoYLwuOke7mi5llSJ97V7hS2/ZSHogs8FgVEIuDUlU1BxrH8weNuA&#10;WVMjxdpAro5rULnCieYnZVCpNJamH1AVQTXWFvJKSGAIVboKFQalg9TyLA+8dWCZQgkwqo0Hl6yg&#10;s3prts/LqwSSVQCpUHkhVDNawXTe9+8oR/6BbPTk+7HYmMnfI89VYekabh6v5e/QgsdT7XhKqKRQ&#10;n545hs9XNMVDa1BMGlAG1S1BdcoqdN78Jyuf0woaVFQlVf1+/+gCjxfxWy1FZmtRKM6vLkvmgeQp&#10;1Dc3zlClThOqBbyiQr26NI8vzp9gzDLmqFDTLqx0LqBcfHR2nECphE6geP68w7RFY2yXB+tQzlzI&#10;p6UWNNi9jb9f8LuVQ8jYyu9yBy9AOzToW0crqHlUjTbjtyykBXWhrWgLb0dVYjN8fgLl12BuCeII&#10;UkJqGZLSK5CaWYv0nCYE8luQVdhKmA6joKzHIr+0k/cP0r11obS8GxvOdKe8PtaahJycaESnxFDm&#10;4lBdVYwvnl/Bv/vzT/DTJxdw63QnTo/X49REI5ZGm/DRnVl8cnceY81ZOFaShBO0ffOCqjkXK1Sp&#10;c4c1bb7CVOoGQ1C9PXHIbJ++CCmU1EnxItiZ/nzRdVQo1GWswd/xBsrq5jgkv5nqIFIRwooCDiKF&#10;B1VqEJRkKVYQLKmXTWDk61fVbP1z+hw9r/cTEoNLtwmfA8kB5goSzvp5FnAVKn3mWwGDKnmz1s7I&#10;tcFgdasLqgChyiBUGWY9fg6VF7+EywsPLA3oWunc1Kh0FS7vfhaVKWd3kRUsAoysPcWoT8nAWGUK&#10;zjQFzPpd6VUHRT3uTdD6TTOfUlsSc1ttNiCgvjyvbXFcGd1NlZ+nypyi6qyDSbkTw8uVBJWqfgJr&#10;fVjhIliw0ODvt4KJ8b1al26fNai+uk6wrp2iShEqKpSg+vzsCXy2Itu3BpUHloDS1A7LozSBda6P&#10;/w+q1IkOHK3IorXLoLWWbS7nd1lFmCqY+1Yhc1sd7V89FaqR6tSEQuZXRVr0ZXcrSne3oTykHfUh&#10;B9G+/xDKEhsRl1qKeH+pLeiSlF6F1KxaZOQ2IaugHTlFhxidyCnpRH5ZLwrK++yYS5jySrtQVHEE&#10;JRV92HB5Iu71WPcB5GaGIiZ+LxKSwrBCK/B3f/PH+M9//U/wV797D09uH0NvRyFKi1PR31mBr55c&#10;wv3Tg+gvTcR4eRoWtH8vcyktlKnlnC/0yGpUrdo/QfWANlLWT+NTkm1rTVIuRbAE1TPaPo1VPVs4&#10;al+axqlOd7fw6hsL38Ykgyl5YxaSNmoulQaAHVA6uT2wbPFMnszr7Z8b01qziGuh97jnfZvc2JJT&#10;Iw8gjUXJPq495gGm0L+XZlBp+n464jeqjYpqJduxlVAafF7zLCEkSFZJDNpNweQKFu72esA8xfLA&#10;UtHB6+fzbKDlWDxaxU+g7eFreQxQrcoiA+jP82GhPh0rbcxve0pxY6gad4434m3mUu9OH6ZKKZfq&#10;M9v32bKgmrD5Ui8vBRd1kUrdOU1wnO1z4ap6KkL8lsD89gFzKwIkkASXG6fyKoCucVaNtN8olFcx&#10;9/ru3nl8fXMFr26s4KsbS3gVzKc+p9377JwHlap9bo6UyugC6gMt5HKaDonniia2aobDO/w/XByo&#10;QUk0v/vNVOmtlcgkTIGtAqnacqu8nZoz1cBoJEzNhKoFhTuaUbyLKrW7GRV7mlEd2oaWiDaUJdUj&#10;Ob0UqdnO3gXy26hK7cgmTLklXVQkKZNgOoLC8gFCNGD388sIWbmeO0Ir2IUNt5b9r0/NJKK+Zhda&#10;amNwfqENf/6bh/gPf/1b/IfXv8E//81jPLw9iGbmXanpcRjub8J3713HEq98R4sTcaIyA7OVqVii&#10;Sp09XIKLVKjL/ZW42leJa33VuEFpvnOs2aDSlcXlUk6tZAO9nEr27ymPSj4F1WNK/LXRLpRFJSHl&#10;zThaQM2pymRkGVyCSkphC2l6UBEwUytCZUAZVGsqtT6kSDrBHVSuKOHBZADxaDAEH3OPCz6nUg4q&#10;vo95XdLGDOZVfiQSKk1P0foZmrAoYFI0IVJ/GyF3UOmz3efref2NOnpqtR4uL8dS8UEVPYHkhRvg&#10;DXZOGGg8qUzRitDs82GyPAWnG7Nw7lARfwu6hmPqoGjAw/FDeIeu4elMl22LY7kU7Z8HlTe7V4u6&#10;qIwusJz9cwBZSKEYv394jtbvPP7wzkXmVrJ7hMpUzQG1FmcMqm9vL+O7O1qS7CzBOsdYwstrzKeC&#10;41GfUa0+XZnGRyuThIjKtMw86qybzfveKQF1FI95IX7Ei/LDGS3FcIgqVUCgAkjeWoNMm9pRjRyC&#10;lEdwrNpnodtUqV0tBIuxswkltH/lexpREUKwQpvQGNGIyrRmZOY1Ikf2ruggQeo2JTJVogopiqhE&#10;JVVDKKkcQiEhyqNq6bUCL7voMDLzO7Dh5nLg9fxCLAaPRuHWcjv+6qen+Pd/8RX+9s+/wl/94Sk+&#10;e+8UFuc7UF4TQE5eLFYWuvHetWkc4482UebDbHWA9i8VZ1pycJ4/4MXeclt99uogVeporQ0y3htt&#10;ZS512OyfGmjVTCuwBJTifUq6WmSeaQUlfmnmlxeGcH+2Hx3p6fC9ybzqrVQkbfITmBwkvungspYl&#10;2UFCIvsn0JLfzELKRj3G+xudRfwZTARRR7NpZuFk+aRILtzAsoD8+QmvAoOg8gB2oddqhnE64jam&#10;IoF/n/UpKgfU52tAWH+H/gb7WxxYLgiWqZ/rovcUS0d3m6qoWbvqNGee4AHkhQeViwJCxRxOFb/w&#10;LPTkJWG2xsffJA/nDxdZ86z9DmPNeDRzEE/mOnkh67VxqU/PDFOpjuEV7d/Xtp5fMJdS1wSB0NiU&#10;UykHlKdKP1GlfvfOBfzhsfIpZ/m059RPwVK6a6BVKX6tY/27m5oOskL7t0JwFafwUkBdYC6l8Sha&#10;vo+WCZEBJZgmDC7F85PHrCng0TyBolI9pHW9OlCPsgO8uPIClWkVv2bkUolydtYRLs3wJVxUKXfU&#10;BMVGFO5uQfGedtq/NpRSrcqZV9WGNKDhQAPKcgkFLV1B2QCVpxeFFf0oqhxkUJV4LK4eNKBKq4+Z&#10;KmXltyOQ24xATiuPjLxW5l3N2HB6Ifn16GQEBgZj8cmjE/j3f/oK/+ZPX+LPv3+IT54uYOVMMzq7&#10;UlFRFYG+7ix8/nQRV8ab0J8fhZkqH+br/TjVlIkVtSVphi+vilrq6qameYw08OrYhPtj7eug6lsN&#10;z/4pr3rBL+w9xgv1cRGoRxolp9Qfq6SF2hRDkJKR8CbVgKqQtCmdeUzQBq6GA0jhnfTe/fV51Cpc&#10;Amv1dU6tHFQOJA8mTzk8qFwu5UJ5mD43gSqa8Faahf1tGld7i9Bv5r9JwBXub1mD0X0W/y19Dv8t&#10;z646oASSg2l9CCAdBZQHmxeaPh/YmYv6pHSMVqQRqExc0O/RU4FbQ3W4y1z47ck25iICKjgRkSr1&#10;OYH68twYvro0ie9uzBIEAaXpGG586nfBwoNn6XS0Kp8Gft8hYFQqbZb9Q1ChfrpLiGT1blKZbizj&#10;B0Kk2cBaLPMb2r2vr1OdrpzCl1dO4wsVKAiTrJ+A+oSWTyGoBNKLJSnUcYunlhb022aAD2j7Hsy2&#10;Y7RSOWuAMJXT7lUhi2qVQ7XK2e6g0pjUz6ORNpDWj0CVKJ/a02JQ1YU2oDm+FZXFtHA1RwnPMZTU&#10;HUNp7RDK646irPYoj8N2LKkatMJEem4jfJnVSGH4s+sMpgyClZ7Tgg1dPeGvD3bvxeGOKDy9MYZ/&#10;8uXb+JOv38bLZ2ewfKoNvYNZaGyJRGNdKO5dOoTvn53CVEMGRotTqFJpmG9Mc5MRgxW/awPVhEpt&#10;SY0EqpEqpXyqg1B1OqiC6uQBpXg2R7CYQ6lD3VUABRVlnjZQuzBm745E3K/jaLGoBoQrcZOPJy8l&#10;P7h8sU5gVQhlC3WSu0qeK1ysL1KsAqXnDab1EVQRAUOV0Gt0VPFC4SwgT2DaOs8CChRN7Zfti6dK&#10;CarETQwql/1tVFPlgOsLI6v/PsOrOjqrqH9T/5b2uXKdEjaFhGF/B5/T7QzN6N2i92sBHD3G9/Dx&#10;ZEbBvgx05yZjtjYdF9pycKW7GNf76Rb4Wzi3cJDfda91UKjqJ4V6SYV6xbzlG9sWR31+yqccUNoG&#10;RyVzQSVgbMYuVUc9fT9SnX7Uc8Hjd/cIkqyeDeouEx51UbhQpU+q9A3jq6snrWzuQgo1Q6imaf0E&#10;1AQ+XnFK5cH04vQoni+O4J25AVOnd2j9HlBtLxytRnVMANnMo9Q0m8VcStZPt3O1ctL2RipT08+i&#10;gDlUEZVKFrCEUc58qmpvMxrDm1GT0Ii87CaXP5XS8lX2U5EG6dCGGccYIyitPIoCPiegEtPKkZBa&#10;6iqDWYQqm1BltzIXa8WGmrr9r5ubD2DgsA93l2nJro/i0dVhLM8dQm93LmoaY1FVFY6+jhR8+vYU&#10;7vDxftrA6fIMzNdm4iSBsuZZXRV7y6hUzKcG+ENqbb+RJlqONqv8eVA9C4JkMDF/ElBPZ11TrZ57&#10;j1ekZ9bCz6vS4gDuTHejLiWRUO0nVImIfzMB8W+kBFUrnXAp16J6vcmwE9iB5U5kF95JrVg9wWW5&#10;CJHsl5TDUy1TDhUigie6wHRFDQeUV6gwpbLXa4WiDGf/3hJY6Wt/F8HS3+P927/8GxQOMN0O/l28&#10;b2NyDE3ZWAvCTqC0kItKxq5Zln8nb/sIln9HAA3JqRivSMGphgAuWMWvFNe0xPYxuoVRqtT0YQNK&#10;udRHtH5fqBNdO8tfnMTXtqiL1vLTBMSTboCXoS1Gf0O1sjak4JwpG+R9+yLViXDx9g93zzJvctBZ&#10;s6zGo6hU31iFT6Xzk6vjUS8vzxEkF+uhWg/WR8yhPtCqSFaYoELRtTxkyqDVjN+e7sL96Q4MluUh&#10;YxuhsjyqznWh76ghTHUEi48RqrwdLlahUqFClb9dtH4ErJx5VVVoI61fI7KjihEbw4ujlnNOLYcv&#10;UIWMrCZk5bYhN/8Q8goOIzv3EAJZrUhNr0JiShmSUwlUoM5gkgVMJ5RpmY2Eqj76dVdHPC4vNOKT&#10;+ydw71w/ThyrQHtHALUNcSirCENdVSTOzR/Ge9enMUmIBgtjLI86RcVS+4tK6BdV9eOPqJ0jrvbX&#10;4PYwgdLaB4RK1k9QqZxu4FCJ3iM4z/llKQSVVQSZQz0nZILqXb5OxYrH/PEnW7SwCdXqzWjCFI+4&#10;N/x2Eieq4kZlkOWyE3ljwMBKfDNg4QBzJ7VOVu+Edif1OnVaB5XLqZz9+9kGcAagFGtdscLsnBun&#10;0t8TT6ji+fckvPlzqBRq9l0PU0rQlnp/l2JtvCwXyYKVofXPtVtHihSJEGkGryYc+nfK8kmh+H5G&#10;/j4/juTGY64mFSstufw9SuwCd2Oono6hBY/UOMsrvbon1Of30UnlUyN4SZVS4+zXV08Qpnlat5M2&#10;uGtd6ATFig9UIo03aV6Uxp4Uv7l3kfcvEDJCRXUSTN4G2TYjWHaPCvUtLZ831UP5k+zeWqyp1Kfn&#10;JqlS4xaCSoO8mnioVbbepUrdnz6E26OHba3Ic0cqUBGp5b9p/7ZrJw8q1fZaVz4nZJrtK4h+CZUK&#10;FoU7af0IVQkBK9/dgKqQRtTuq0VMiA+7du/Fvt37ERYWg/0R8daSpO1ytKmbYIuLL+DtPCTE5dha&#10;6knJzIHVVZFRD39GLaOG96uxYW6i+PWlxQZ885Sy/fQ8Hl0awkQ/Fap8P9oa4nGo1YfJkQq8uD+L&#10;6yeoXkVxGC6Oo0r5sdQcwMohbTpQjHNdxQbVJf6H7YccaaHlaAtaPweVlMqqfVSgFwTmfSafWp/i&#10;CWESUE+s1K6WpaN4Sjv4DoF7fGoEN6e6UJWYxJM1gkDFI36jjycx1UpgGVSCiSAxElSJ00kdLL3r&#10;hPam39vJGoTKBocFheBYF14F0Y6yhYTMlcN5DOZUHlROrbQcGq9wVM4EASXAGYLK/V1OPVVcSeTt&#10;JAGmEIw8GmgebFIkAcSjdj10O3XIXvL1GmQWaHrN1uBrtvCzGWnbs9DgS8bxshQs1qXjLJ3Dxe4y&#10;WnEViphLjbfjyUwn1OP3Qh3pp7XD/DA+WQpW/bTi7NU5qpWb3iGobNtQK5sLJK15TnDuqgIopdJe&#10;vgKNgAW7JjS14yfC9Rut8cejgWUTEt3ERG02oDEpp04nLFTtE1SfqsK3NIIPqUwf8Pf+YIlA8ajc&#10;WiV0NczeJVS2TPhkB/oKUpGxNRNZO2uQtaOSeZWmdtS68SiClWtQuQZaRYGWemYU7WDQ/uWrWMHb&#10;pbvrbS+q4ogSHAhNtKWc94bsd93pu8KsUdZWpVXsCkdoiJsOEhYai4h92o3eh9joAOJisxEbm0Pw&#10;cpGYmI8Nz68OvH5yaQBfvXsWL67P4Bnt39mpOnTXxqGnPhJzx0vw9ccX8Wff3cfyYDW6sqMxVq7G&#10;2UwsteXizGFC1VlEqIqsSKG1/WQ37jKXunucUGk9OStSdFkZ3Zth+j5/1A/4Rb5gHmXzqfjFeSV2&#10;dR6rqfYd2sO354bxiPeP1xXTEoXR+sUSqgTE0AbGvJFkJ7MrXqhYkB5UCoK2ejJ7FmydSvwiPODU&#10;gbH+MTsSvvV7UK0PVfj0ufq3PGXS0XoBg8rpVErqqbI7fwBGPGGLZw6YwEhkCCq9xu4bPALKKZV3&#10;O3mLHuf/h/+ebyv/P1SnBCbpydsykBeWxlwqDlPV6TjdROun6fJHKs0t3Ffj7NRhPJvpJlSaKj9k&#10;CvXF2TGLVxrsvTqLrwjUS6rHt7Ro2ifKdjmkWkmxBJg2vv6RVvC3Vv2jatnsXimVpsoLJELI+JG2&#10;70fmVFoERrN7bRO3GwJqnkAJJqnTlB0F1SdnJ904JRXpw1PH+Pcpj5L1G2VureLEIB7yYnxnklBN&#10;teFsZxVK9ifRIpcZMLma4mHTPGoJUzAMrLVCRYFiZwMKqWJqss2j9Svme8tDalEdXoPM6FzERaUj&#10;OjoNB2L8iIxKQWREIvaHx2JvaCT27N5nXem7d4a42LHXImQnQdu13yJk9wECGUXgorHhwXL/69un&#10;OnFt/hCuzvFKcPY45npr0FVJeDqj8dWHU/hPf/Mt/vD5PYw2ZmKgIA6TlX7bwE251BkqleyfVqC9&#10;0l8Jre2naQV3aDkMKhufUmtSUKUWpFJHCRW/wCBUWuxFOZZ1HNuu9LSDvP+I97Wi0iN+udfGO1Gd&#10;RPu3MYJQpRhUsYLK8itFMk/UVJ60tGACzdTK2UAPsPUAeeFZsPXWS+HBJUvoAOLzZg+durnbeo1U&#10;j58dXEJNYP0SKg8sQaUQSF7ovoOOoOk5qpKnTN5tQZWy1e0rlWjLClB9t1EhaQl9uzJQm5yM0RIt&#10;CRegSmXjSk+J5bT6DR5MECrmUu/xe32f3/2HvFiZ7aNCWdD+aVavVOpLnuhf8+R3a/oFlxW7s2Sb&#10;Xwumn1Q6pxV0XRSX8DvmVepKVzOtBaH6gTmU4ntZv2unDFIDVou3rLN7zvJRpc6p2nccH+h8oDo9&#10;Z04tldJA7zOeJ1bto+W7T4W6PdpoSwKkUp3TmT/lCCprmv15rK/+5dmCmYTKVEtl9XoU8fHiXXWo&#10;DqlBZUQV0uOKkJSUzzypEPEptHlJ/G4Z8QlZiIlJQ1Skj5GMiP3xCNsbSbUKI2iaU+VA27UjBNu3&#10;7cYOho4bLkzWvT41XInjB0sw09eA5bFDGGnPxcShZDy/1oG/+ZNH+I//4nu8f3MaPQURGClJwkxV&#10;Gk41ZWOlPZ/2r8DW9bvYK7tRTagacItXyDsESv1+TqXURNtj4Fj5/OSwG5sSXLSA7y/SBsryEabH&#10;tICPCdM7tIOPeCI8nO/Fg9kh3Jvrw1RHEQJ7wglNHPMr2kArWkitkggTIbOjj/dVJXSFjIR1BQwB&#10;sN4Krgfol/fXQ2W51rrHvdvKk/TZBg/zKsuhgmrl8rwMvk4K6cBbD7gH2vrHBJDU6pchmKxsLxXc&#10;zM+kamnp5gSClrXPh668OJyoTMYZm9lbwN+BKkWgbtOCK6d9lxe1F1ICAvUxHcJny8fx5blxi5c8&#10;yV9dPkGYpFaEizZQg75SKhu4pRX8HS3f79+5aFU+KZZ1TwRzq98Gp3pYXkWV+u7KaQYtH4H65upJ&#10;wrqILy44hZJSmd3ThEOr9E0SqDHmUON21HmhJRUEk7Ui8Xx4xDxQ60RqE7qT/P0LwlPg31aJDOs+&#10;1xoUriPdciqFihaEKJcAaWzKxqsEk9ap2CnQ6mgDa2kDq1C5txKFUeVIVdHBX47kNK0z4cLnL2OU&#10;IsVXjOTkAiQk5lohI5J5VmRE0moc2J+ICM0G3heDffuoVGGR2LB0vOz1eHce+tuK0NNUgOGDRZgd&#10;KMHn74zh3/3JM/yHP3+Jv/rN+1g+WsVEOByT9O3zdQGcbs61ONtRiEvdyqXK+WNqwLeBQaiYT2nr&#10;UW8pMlvjj1+SChWr/X60dy8WaQN5ZZJiqUBhG2gTKjdq3mMbwr194ihuT/fgOq9WB/PUDrSXUEVZ&#10;4SKecMW+mYhYs4Q8SrHe9BEmFTKCRYOgGnhgrYfj5xB5tz34CFUwvNetf4+DSuHUSTB5amVgBf/d&#10;9eEB5UFlwXxLRwEktVKsQsXP0uCyQvlavMr2b/Fx/TvbUlEdn4hjWmynxk+VysdlbQJxtNbW8rvv&#10;DWUQqudBpfqI37MH1VcXp6kk8y6fIlQqVHx3Y8FUSuqkMro2HRBgv3t0wcrnNo9KFUHmVZo/Zfv3&#10;qq+PUKnq9/VlwkSwvr3qihNrFb+1Kp8DS6XzUZ4LUqkJxhjtnlZEGnTFCcY7dDcPaF3vUW1v8ALR&#10;kZWO1G3pBKca2TsqLJ9y609InahSQRuosSpvkqIb9HX2zwBjHlbE95XtLkdpVAUyUyrhy6iySEmv&#10;RKrdrrbbfoXuE7gErU0Rn8Og7U4UZIVUMxdaXz0hKddWsI1PyMGGK/OHX584WoaBrmx0d2TgYF0K&#10;To834W/+9AP8p3/+Pf72n36Ob54vYaRWy48lY05jU4TqZGM2ljRiT4W72EXrp0HfQU0taLRpHvf4&#10;g2ravBZ5eaLlnYPdEgpBJcuncrpK6B+cpNybWrkrlbtCEapptfb34/7UIG5N9OLWdDfO9FO6o6No&#10;9SJ5csVQmeIcVAzlWIIq7o1kJLzh44kuG+hyLOU0Pz+ppR4uDBKGu+8KGxoDsn2EdVvH/4491Gs1&#10;SdHLqQSVl1clB6HxPtNTLU+5vEgKqpWXZ5n1Y2iT61heGOIMpgzEKawYIhupFZJS0JWViJnyVCzy&#10;9zjP30EVPy1aqn2m3tGqVVoKjiGlep/f+UfMW2T/vuRJ/Q0t2ffMebSO3zeE68dbBOr2SUIU7Ipg&#10;LmXroN9ewg8ETBMSZQNVYvcmI6rqp0KFqoOu0rfMUDl9CV9Rrb68zFzqyrzZP4WXV6nKp4vp+ydH&#10;+duP8nw4ToXihVUVX7oSB1SnLRF+e6wRk02FyArzI03d5lSqPK07QUiyZQMJkweUutCtQEGgVqGi&#10;SpkFpC3UOurFuypRE1KOwkQClVmB5EzCk1mNtACDQKUFaglXNXxqqCVYyWqy1VakjCRfCVLSCBqf&#10;E3gp6VS1DIXK6y423L187PXSdD26On1o7YpHfXM4blzuwX/6l78nVD/hr37/GDdPdqG/KIEqlYzZ&#10;Go1PZeBkUybOHZRKabUkWj+tezDc4IoU2iCbuZR2SHxE66fWJBvsVck8CJXsnjrSnRU8RqVyof6/&#10;x4TtnRMDhIo5FeG6P30EN8Y6cXX0MK4ytxquyUVgdyhzkhiedLFUqHjCxTDVkgVM4e1UKlawGscT&#10;0ymJBouDhQUqjKAwqIIWz7ofDDIPlp8rloOLr7P3rAfEgbQ+rzKl4uMeQOs/cxWmIHQKL6cydWLO&#10;lBC0gu4x97i7rbI9j5sDqJBKlcRjsTYLy1Spiz1lthKwNoHQkgWC6Zlm9vL7/5Df6yfMYT9dHsXn&#10;Z53t++pCcMMBreN3izDdk+1zy4+pt8+WHwvmVzb461k/UylV/wjTHY1dXTAAbYM3b+Wkm5qAuGAq&#10;pSKFwsurPjs/yXz6OH9vOZTjNrirNqTnzKtsevz8EdzjBfWuVGq8GeeP1KIyzo9UXuhsPUQClLuV&#10;QMnuWeOsg8mg8pRpl8roUiytnU6ogv1/ebtqULKrBGUHSpAhdcoiQIE6+LPqkZbdQLjqCFSNhZ9w&#10;paSWW66V6CuiRSxzQGXUMvgawRfg6/gef2YN0gUmY8O7N4denyFUDc2xqOwIRUvXXrx4Oo6/+8vv&#10;8Td/+ADfUqWmD5egPz8eUxXJOFGdTqXKsI0HLnQWMynmD3mkwuyfSul3KNNSKs/6eUuRCar3aO1e&#10;8Gpp5dNgkULx/pIDSir1WLkUQRJUj6hSD2eO4MGJI7hJmC4d68CF4Q6sDLTgYG4qcwvaQMG0KYFX&#10;bhUulFcl8rFkHn0MnoCEyRSLYDmo1k5o7+Q2eLwQQATHA8BgCD6nMSmzgsGj+5yg4hCk9eGUaw2q&#10;9eH92x5Mv4TKqoN8zAobgmw1dD/A/y8T9T0+2qFkTDKXWmrMMgt+Y7DGikR3ab0f0vK9S6CezfXg&#10;/fk+fCLbtzJqi7q8PD+FV4Tq60vaDHshuJbfKeZIZ5g/SYXcwK/gsuXIqFbW70eo1GHxO/UBqhqo&#10;uHueSqU1/rTehFardeNSNqWDOdorK1KcMIXyVEoVP5XN3z9N+0eobNEfXmBV6Xtn7gjdSTduT3bh&#10;zkSr7UHcX8zfZFuSLWGdtVOLuBCgbcyj1JWubopV2+egUhTY2JQrTtjUet63AsUeWr+9pShMqkIa&#10;gfIRJn9mA1Izdaw3wGT/FKkEKMlXhqQU5lVpzLEIoQOJ4AlEvj6N73VRR6hqLTZ8fHvo9fRABUqr&#10;Y3H4eDJOLhXiN1+ew7/47RP88RfX8M75AQxUpGK4OBkz1X43GbHZ7eShH/KaxqUGqunlK/mjaqCR&#10;1m+0HY/4oz7mj6p5LwYUvzQN+EqlPKisWMFwVUBepfi8ChWq+Dye5Rc8S7XiVfbeZC9ujh3GlZGD&#10;uEioLhw9iPnD/HJi9/HEi6AiqWChEns8I4FQyQamMFw10EHlCheu033tRF9/0nu73esxL9YrjO0v&#10;HLxvisXHvPeqUOHUaS3WQ7UeoPWhsav14AgsB5crXCi8x7TxdZw9ns7/ezwGS2jHa9Kw0pJlF7bb&#10;1o6kAlG7s90al1rss+4J5VFfMI/SpgOC6iue3MqlVqHSwi53lvB7QUOwNI9K4MgGauxJxQp1V1iu&#10;pcogX/vjvbOEibZPuyVS0bQa0rfXVUY/ZZMPpVIeSC6ncoO8KkwIqPdo+5/T9j+dd6Xzx6r0MXe+&#10;S5uvRT7vjtVjvrkYBWGJSNtGu7tdK85WI4eq5JYeY060tdoii2EKZopFm7ddY1XNVCytT9FIpaqm&#10;7StFxe4ilEfRLmY2OWXKUnhABZWHKuQjUMkEKjlV6iRbRxXKqmPwtfaen4ceT892seHTuyOvj3WX&#10;I7c0EX3H8/H23T78069u4Z99fRu//+Q8Lh6rx5G8OIxW+HCCQC02uJWSVPG7TJW63l+Fm9aRrgZa&#10;dVBohq+3BBmhClo/QWXVPoHE4+pthqygl08p53p3nhZgdsjU6u0TyqmoVITq6vGDuDrSgbMDjVii&#10;JThak4XcsFDmTypaxBIixkYplcutBJbXeeGplQZmnV1zJ6yOHjwGDuOXwHgA6Lb3uvVqpscFrFes&#10;WFUsA3jtM9ZX+lYfD4K0Hip3++dQxTEnlIJF0dIGQnw4lBWH8YokLDXlMKctZD5b59qRxtQW1sFc&#10;qouWqo8XryHaPlec+PzsGD49r+XHtNeUq/YJKrfbhluS2VqTZPOkWFInDQBLmXg0sHjb261DzbPf&#10;CyjmUN5gr+uikFItGlhexc+1IKljwvX2eTB58YS/uQpT96e6aPu6cYd5/aX+GjT70vk9p9la6Npn&#10;KktBRQpIpXZUIRBUKgFleRWhsnI68yoNALuopVKVo3RnEerCylCZ0mizeKVSBpLZN0YQKs3+TUqh&#10;QhEoqZNfCkQA07Pd+9J4VPwcKj3vYsNHD0Zf9/cWISVzP470leLzJ6fwz795gL/5zSP88N5JjNdn&#10;oT87FpNVPszWBWzKvKDSlAJBJaW6aQqlcalWG5tSxcmWIFufT3lQKYciPHb7tANMpXZBpbAKIOPd&#10;uSGzfw9mXE51iznVleE2XBpsIVQNWOyqwsLBCnRkxzF53UvFirT8Ku4tQrVJULlKoPKrRIGljodg&#10;mV0nvsaIVBiQzUomGAJECqaTfj1Q3m3v8VWoVosVa1B5QHlHK2DwfetDr1/9TP77BpXZOoJEZbNu&#10;C74ugQAKJC/ieT+Bj8dv8aEqIR7HSxKYS6XTMdCCq4RuA+6t0CpJj6YOme2zjduWj+KT5WOEirmU&#10;yuiXguNSwaqfbYMjqIJhjbQEStW+3zJ+ElxSLKkToRE8el751o8C6YaqfuqgcFM9vrm2ZDN6XVvS&#10;AhVK86TUge6aZTW1Qyr1bGEYT/kbP5kTUMHxKJ43d8cP4442GjzWgKMV+UjflWor+GZbF7rAUvdE&#10;NaFSKb3eyugCSdbPVfec/VMupX7A7O3lVK1SqlQFqnZXoj6qFsVa3CW9Ar5MWkC1FxEmv1RI+RQV&#10;KiW1AikqqWdU8vFaZFizbLMDipGxGo1rkcvng7Hh0e2e171H/KRxFyapNj++fxl/+dVd/M0Pj/D0&#10;Yh/6CpIwnJtoUM01ZBpUZ9rcnlNuImIlbjGXukeonPVwZVxNSPwlVFIkQfXB4rC1pHy0OujnFMsp&#10;lSYpBqGiUt2bovUbPWxx5Wgbk9YGnOmptzXe5jtKMVqXi4qEfUjZGm65Vdwml2O5aqBUK4XWMDk4&#10;SKxeQQ8qnqgEIU6VQR4NAhUZeHJ7J72Ogmi9InlQrN43KykY1hRqrYN+DSpPpda/V4/J/sXz3xVU&#10;nnLa63kUbAZUUL10Ecjcq3GpRJsvda61AJd6ynFlSKvNNlsnuoB6qjyKQL1/etCg+uyss37W53d1&#10;hmoyv2r7tB+UdjD01ke3fEoQSaUYWtvPpnQQqlfMwVRwEGjqtLA2pOsC6wyPpwiUBnpP49XlRUKl&#10;UrrmSsn+aVbvlI1LucKErP6w/cbv0ua/OzfIPKoXdydUmDhkF+eT7SUojIhDyvYCZBKQbFo9rYqU&#10;Y+NTNcylVKTQNHlXsJD90+pJOVo8kwBmb6vg4yW8X0SVKrXtcmr21KHqAO1bdD7i1dOXlIuEhBIk&#10;Jbs10gVTUnIp86hSpBI6VQSlPGqYTc9qpToRmmzBRMhyWtwcKi/yGPk6tmDDzVv1r2fnkjHUG4Mr&#10;8x34/O4ifvcer06Pz+B0VzmO5MZhpDgF08ynTjZnYaklG9rITZtiq+J3dagat4/SyxMq2Y5HUwKq&#10;C+8QKJVz1X4iNbKcivEBYfrwNGE6FezzUpw8xte4nErjVPqSPaW6M9FtKnWd+ZSpVG89zhyqxVJH&#10;NeYOFmGCdvRIno++O4RXeqlVPKLfiEFMcNxKRQuV2p1iBcvsCp2wKlFTxRRJb6URhLWT3oVg8sKB&#10;YMGTXwCqs0Hr/Qko3Xdq5bfPMWgIgbNyQWgIkYEY/CyDh+EBpVh9LW/H8bMNKH5erErp2zPQmJqI&#10;seoATrdr07YCa0e6OaSKawsvZged7Vvox/u0fB8tjxCoUTcmpekd62b2fn97kWCszezVjF3ZPtfz&#10;px4/t+qsFnD56d5Fq/LZsmOWS7mBYVsLXWp1/aQb7L1Mdbq0wH/DbbejQsXnF2ZsmvynZ0/w73FQ&#10;PVs4xt9ZMxG8Lpp+3FUxavIw86hmXKbydgTS4N+WZoO8AcKUqS2GqDxeqJE2QzkVAVKepdcEqGiZ&#10;20oIWrEBpY0ICnYxl9pZg7KQOjTsbUZNRB0OhMQhJCQc4XvjsD8sGRH7UhARrkFdPyIj1a7E7z2h&#10;AMkpVLPUKosURqqf+VZ6rZXc02kdA4TLJijmtBlYmQU8Cqq3HzS+vnE5H+cX8/H4ch++vE+f/WgO&#10;D0/1oq84AYMFCRgtSeGVMQ2nGjNxpjUXF1X166vA1YEqXB+uxR1ZjxH3oz6ZZS5FoN7mF6TWpA9o&#10;8T5UdY9gSZU+WloDSgO/CuuqIGzO/gmoAUI5QI/NL3uyx1Tq6nA7Lg+1YqWnDqcPVmGxoxyTLfkY&#10;r83CSFkALf5oZISEEaYDlldpMDj2zQRE/zrJihcqtaudSTZQUAkEnayuX9DlW+tVak1V3CCvwbQa&#10;fI4QrYLFo5RJUKnkrU4KW0/jF5Cs/wxPvQTVL4ESSIl8v/KqeD4e+6b+zmSUxqTiWHk6TrbRftMp&#10;XOfJd0trohMo60KnQj1f6ON3LYUaoeVy1b7PV0bxkmB9e/UEFUQTEQmUyudaekxjUlIize69GwyD&#10;6hx+97ZbZswqfLeVP50hVBq/ohXUjGC9j6+XSn1Fq6d4dUUKpaqfxqRmrA3pk5VpngO0fUuu2qcc&#10;ShfNxwsDVpx4NN1LR9KJ2+MtuDVSi7HaXKpTnK2RmLlTJXMpD0FiPpVB+6ejqn4ZW3g0O1hFRdI8&#10;qmrmT9rMTWtTaGM3t69vCaM8pB5N+1pQH1mDqJAY7Nq1ByFavnn7XuzcEYod20Owk7fVPBsaegD7&#10;98fhQESqbVIQeSDNjlGRaYiJzkRMbC7i4vOpaiVI9qn7opLB3Ctd0NVgw4uHB18/vdOIr98bxT/7&#10;6jr+8QcX8fGNUZzoLsKhnEgcLUzCVFkqFlSkqM+wafOCSnv4mpcfacB9y6c0GbHdrpRSKNspkUd1&#10;oQsmy6Fo8WT7BNF6qKRcgmq1rE6o3p46YoO/nv2T9bvQ34Tl7lqcOlRB61eCsYZcjFZlYrg4Fb35&#10;segsy4BvzwFE/VpFC4GkcStVAd3gcAJzrIQ3pVau20Jr9WkFJFlB14Srqp2UxynNGgAOAoU9xhPd&#10;gNryS6AEqoohTpGSN2tWsINEx7XPc59lYDEE9y/BSt7oBqNjaVcTqKgFvJr2F6ZgoTkD5zuD02t0&#10;MRtrwf2JVjyZ7oQWcnn/lNu5Q2uia2tRrYnuuiem8L12QdR8qaBK/dZTJ5suT1iCUGlavOZM2RQP&#10;QvXdzRV8y1zpu2uaEsLXEzgVKQSYcinlT6+oUF9enDOlWj+tQzN5lUcJJq/ap/lRNsA/12tDJvfH&#10;u2wzwJvHanHmcDHKY5OsEpu5rdGAyTWo6nhflo9WcIemdzCf0lQPAqbcyZYes84Jze5tYrgJicW7&#10;Wmj9GlER2mhQNUY3ICUqDRERMdgfGkmw9rk+vl1uKWetk66109WpvkfP7diH3RZh1kSrx3bvisCe&#10;XQewNzQG4fvibY/siP0pDkLGhvfvDLz+7ccL+Dd/eAf/+qfH+MP7V/DuyhCG6tLRkxdLlUqylWc1&#10;peB0c7a1wqwWKWj/NGVe86bu0Qc/oP3TKL41z86rlK4IrkFBqJxarUFlUz8W+DjB8goVmvYhpRJU&#10;Cg8qz/otdVYTqnKcaCnAOPOpsQqtHBSPvjLmfZ2VqEr30/6FU53iGBoUTqISqRKoCY5UK8utXBuT&#10;t/qRch814Nr0DSmW8iH+qN6J7xRrTcGs/SiYQwkqbUbn2ohUoVNBJN0Gkl1Xuave6aiCiPcZq4Ax&#10;POjUSeE10iZtokIStri3UpC7LxVd2ekEKh0XOvNxo5+We1jjUe1M7g/SGRzGM17A1DXxkXbvsI0G&#10;Rlc3Gfj60jS+uzqLn26dtI6Jb28sWA4loFQ+/+0DAiJLp3YjhnWd29QOTfk4T2iYMzF+JFxu5VnX&#10;TaEq3zdWlGBcOYWXF9Xn59ac8CYc2tT4pTGL54RK0+LV22dQzfbQiXThLvOo28cabM2Jg5kaf0yh&#10;7asiUM1UKXVMaDucBitMaK5UDsFRaM105VGuUbbR5kvlb1dodm8bgWpH6a5WWzGpam8TGsPa0Bjb&#10;hnRau9gY2jwCEBXhIwzJVCIGjwcOuH6+8LA47CN0e226x/7VTQrUQLtz+y5s3bIdmzdvw5Yt27B1&#10;63Zs26rHdmHL5p3Y8HC55/VffHUb/+4P7+Off/0AXz6Yx7njDegs5ImaF4dpTfOoDVg+tdyRh3Oq&#10;/B0qwpVeDfbW2IIiUqoHY+0upyJUT+eOEBAmyrbmxJBBJbXS2JTs30enR1fzKgFlkxWpUAYVjw4q&#10;qtR4N24zn7o20oGLA83O+h2m9Wsrw4mGPEzUZGKkhCqVE4/eMj+GW5gD1hYjIywCkb+KQdSvaP3e&#10;jDawbPzqDaoVobLcSlARIpuKz5NdkMRt0vystaKFB9PPgVqDygPLa3ZdhUqKR3XzciqDhLDISjqY&#10;1oHK8NRJr/NC0zoStwaQsTMV7QE/ZhsDBKoIV3uqmEM1WMPsfW0wMN2N95iTvDdHlaKdUsPspyqf&#10;n9fm18qhZl07kgoMVpBwVb71hQkN6tqGbV7b0W3N5NU2OFoI8yy+uUpFun4WP97g45rVa1U+gnRV&#10;ocKEcqlF/psLDFecUG+fzeAlTN6YlIDyBnkfaVB/ohM3VemTSjGNGKsqQCAkgUAFB3mpPlIkwSSA&#10;tHZf9o6mdaH7BIww5VCZcnnM29FiY1OmUrtbUbanDZWhLagOo0qFt6IuthH+BG2QnYtEWrjEhDzE&#10;J/J2Mu1cUh6Dv5G61ON5sYtjLhubjpgYXqhjCF9kIhUpDhHWqb6fihVGdXP2cTuh2rJpG97auBUb&#10;7i71vP5X3z/BX3//FD++dxbXFzpwrCmAzpwYHGMudaKSuVRDJhPj3OD2OCXWmnSNV8tbmuZxvAlv&#10;j7XhoVRKV01642dUKg8q5VSCSqFq38fBMLjOjJpyqVVJQOnoXcUeTh/BHQJ1Y+QgLg+24nxfI84S&#10;qiVav8XWYszR+k1UpmO4MBm9uQnoKklDa2EAhyvyUJFKy7cpiurkoIrZSNWyqSJUqzeSHVS0gFIr&#10;LdLi8iZV2txEQ7fUmDfQq9I5T3SpjcFEqAwK2T7CQICcSqWZ9YvXdHqrMApOWctgmMWTLdR71ZWR&#10;g1SC5xNkBEvVPg8+KVwCk/T0Pemoj0/DVFU6zh7OoeVmDjvQ6LrPabXf4Xf9nDnJ+7P8rtUsy+/v&#10;E363akP6gtZL3edfKS6dIBhz+OGmg8najlQit74+5VQalzpPwAjSTSmWp1TneZtQUaW+p0qpyqeK&#10;n4PqtDXPqtr3JRXqk5VZfLxMhTo3Z4UJW8BlSf19Y3Qjx610/lh51LwG9TWdo4sO5CBuHW/HreF6&#10;LHeWozw6EUlaopnqlLnDzejN3FpLYAgUFSpre5OB5R2zCVEWVSmb6iSwcne2In93G6GiUu1uQske&#10;QhXSjqrQVtTsbUXL/lZUx9YgiSAlpuTDl1KMlNRS5kNaF72U+VAZoxRp6SVISytBqrrV0/g8b6ek&#10;qnmWAMZnI16bwMVkIDrKT2VLof1LRNjeaITujkDIrnBsePXehdd/92df4S9evosXNyexMFjOq34y&#10;+nJo/Up9mKb1O9lElTqUj7PMpS72VOJKn7ZjqVsdbHw00UagmE9Nu8lwL+iVP1iU7ZNKBXMpqtTH&#10;y6MG1kfLw7x93NkD7d5A8NwAMIFSqwq/dA0Easzi1rFDuNLfggu9DTZB7XRbCW1QAaZrArSmfvTn&#10;JOBIYSp6qFQ1mQmoy0pFU24W/CFRBIlgbUxAFK1g9JuMX8dbRVAFi3gNDG/SNBENBudA09sTfp1B&#10;8Pgc1SaJ+Yxm65qi8EQXIKZOBE7qZErEiCcMplJvpfJ2Kj9TgBFUwqMmXFtmWlbQoOR7+Xo3qzjf&#10;/k3lDqlb+dg2HnfmwreD79uZgdz9frSkpROoLLqDPGsHsy1eCZRXZX16Qrt1CKhBfEC1/5hq8Bnz&#10;ly8vzBhUXzLUOaGigW1+TYX6SdU7gcScaHUelCJY3XPrS/A1eoyQ2axePu4dtZfUN7SRKqW/usRc&#10;iirloJozsATUx1q7b3mK9n4cz+aO4eksL5ZzwwTqKB4Gy+daa+LGGKE61ojrfVU4nE3bvS2Z30WF&#10;g8qb0qEBXRvYVU7VYOEplsFlMDWjgKpUaEARrF1NvK1Vk1pRKqUKaUEtoWonVOXR1UhILkJqahHS&#10;/IQooxrpGZUWGZnVyAhUIxCo4e0apGuMimE9fQKMANpUEL43hZFEMOM05yougCgCFhWViuhoPzZ8&#10;/9H9169/+Ajff3AHt88OY6QtDz358RgsiMd4mc96/U42ZmKpPceg0tVS07TVQaHihH7ghxPaHJtg&#10;aYxE6yAs9tHeqcdPQDm1UgVQUAmmD5dkB3lVXRnDx7yqvk/QXtAePueV1s2lUof6EVqcTlwdasPl&#10;/iac76kl2FSpliLMNeZjtDwNQwVUKVq/4YpMHKlIJ0wJqM6IQV1mEkoTqEqbDljHegwVK+pXDipX&#10;wHCl9nhCFfuGJjVqg26pVSZifq2p+oKKEBEqPe5ZNhUjrHJINVKxQvmQs26CSo2ufuZAUipaSk3F&#10;36wVkrRiLgEkvAlv6DP47yhv4hU5YRuVa6cf6XtTkB0RQH5UAHmRqSiLz0BXLi0fHcKyJoD2FuMG&#10;89d7Y25FJA1Z2Pw05qza9PoDQiWV+ox264uVCXxxftriJRXK7J+aZq2/z1k+lcGlVA4slx95+ZS3&#10;06HLq9yuHXZk2PSOYDuS8qg1qBb4W1KdVtR9rr4+Wr5TzvLZwC7z4ge0ee+cOIKHjHtTtPUTGuAl&#10;UENVmG4oQH64zxaxCTCXyiREq3OkdJs5lStSOLDWoHLWTzAV7Wk3hVJrkoAq3NVIqFqoVK2Eqhl1&#10;tH8tBwhanPr5SpHqlxqVI80AcvAEsvn52bSaOY08NgSBquFrVNmrgJ+vT00r43sVVDADq8CsY3wi&#10;rSNvC7YNd8/PvH5xZxnXlkcwfbQRvbR7PVkxGC6Kx2SFD3M16bbI/Zm2HJwLQuUBpWqf/cgzh/Du&#10;rEroXTbw+OIkE+YzSpi9kP0LVqX473xsJfZgrqU+QNlAdS0TLHnuR2pNmujBzWO0fgTqYm+dU6n2&#10;Up5o+Zjg1XuoiMl7VjR6Cf9kUwEGqgLo4N/ckh+NxuwotOQlIbB3P6GJ5kmfajmVoIpWf6CqgpsI&#10;3UZVBlP4HPOrYA4lCxhr41ZSFT5GxfJyKhUg4n6tnExjUYJH1s/ZPw0ix21M43tpIQlYCnMiWUh9&#10;hq0DyM/X9A1Nfw+EpiP/gB+l8T5UJaWgKT0VHTkBtGf5cSgrCUO0snN1GTjblo0L3aW4Olhr4zeP&#10;tG7fjL5j7ZZyhFD14wOqu6ZzCCj19H15bpL2T2p1IrjmhFsdycaXguHtCO+1Gv3E/EnT4dVhbjAx&#10;pFqrKmUwqfNc+dRp60BXG9KXl+YJ1DzVaZa/8ZQLWr4XwSqfG+Q9RifTaVP71WUjlbrD+9ePt+Em&#10;/19nDpWg1udDxm4N8srmOZDWg6XcygZ5CZVWSlLkUKUUWom2YFcbQVKPnxZ20Uq0zSjaSahsscxm&#10;QtWIun2NqI9uQG5ShU1I9Cs0X4rKJHAyMgUUlTAYGZn1Bls6oXNgaUoI4aKi+aRaNlhcthp6zG2r&#10;U4UNz28uvH54YQQzvBL2NeWiPTcO/bm0fmVJ1kC7UBfAku3Clx9cTKRu1fYJKI3gvzvLPGqhC8/m&#10;ewyq59rvaIl2ZFnNs0OrcH1A9fqAcCmZlnIJKutS98aoFtWyMmSl9DujzKc0NtXXgPPdNaZSJ1tL&#10;aPtycZRAHQ7E4GBgP0br0zHdTuVqzMZAtY82MAXdVNhO/v3V/hjasRCe8K4CuAoW1SqKERNsY9Lg&#10;sFRGKxjJusUQNC3jbCs10bZ5BQapjaCyyqFyKEIkoBxUaiciVLKA6tKgXZRtFExpWwPI2p2FvIhU&#10;VCalozUzHd35aegv8vHikIzhEh+Gi1NwrDgZU5U+nKxLxdnmbFxmnnH1iPZL5vdNN/DOzGEqVDft&#10;lAeVpsdLodQkO2lQfSGgCJY1zAZVSs2yXk+fjl5O5crnesxNiXeQubK6vUavJXSeLVSjrNacUHjd&#10;ElaUODvD35eWb4kqRYV6/+RxvLc4wnNiGI9mNNugl0B10fL14M4kf1fmUVd5AdcG653Z6UjbnYL0&#10;HeVUHVfVU8uRp1IBNcsKLOtM19JjBMOikdFMZXLqZKvP2hJkLgSULe1MoCpD6wlVAypjauEP9vT5&#10;tbyYBxXB0Twqf3oV8yndF0xUL3We85hmqyRVISWtEslpamFSrsX3p6nNiX9jVhBAvl7Kt+Hbp8uv&#10;n148grkjBeip8qGdV/nBwlhbP06LMi7U0YK05Lqu9J5yUylBpZYYT6mezhOohW6DSkBJqd4/xThN&#10;e7I0wBBgAmkIL5hrfcA8QFdYFSZcQ60b9H1MhbI5VIRK1u/aUCsuHanHiqlUGeYbizBWmo6eQCwa&#10;k8MwUJqIUz1FWGTMHMzH0VrawJJcdBfloLs0Dd3lWSiMIkR/FE3lSbZB4WiBJTv4awaPsdZ8Kzso&#10;tVKhQHkSbZzAUiFDcBhUqhAGglCl8PP8BEfwKIfK5OsVhMvW/qMiaU+tXRnIj0hHeYIfdWm8EFCF&#10;Bov9OF6ZjtFKP8Z5nKBtnanwY6rcT6udgZO0fCva/uagdpEvs6v5XTUqjx/EAzUpM2dVt4rav97n&#10;d/jJ6eP4jDZaa/d9pWqfYKLt+1YqRaC8+VICSh3oOmpMSou3eAtlerE6ELwKFSMIlSyhWwxzntbP&#10;daC7vj5N5SBQplKTvGCO40OC9ZxAyfqpK+a+7N90L26PC6gO/q5NuNZfg6nabOTtS4CWX1PHhAZv&#10;szU2pZYjgRWEKpPqpQmJginPYHJg2XrpQcunsSkDipavSFuPEibt6VvBqNxbj/rwelTE1dicqETl&#10;Uj7CQVAEVRph8aVSeXzatI25lSyhgUZI1BtI0PTaZIVgUpMtYcoQTFmNyMhuREDKJhAZG757Mv/6&#10;/auDWKBv7yqOR1d2JI4VJvBHVj6VZvmUVp89T5m2PrP+KitSeCuePpo6TK/MXIpgPZ1zIcCeL6pF&#10;qRvvEbSPTw3yxydYVKsPqVQfMg94wavsewRJvYCaBawu5cea6sEr29sMKdXVgSbmE7U4S5U6RYs3&#10;U52Fvtwk1MXvwaHsCJwZ4N80Xo0V+vLhmix05aXiYHYq2jJT0Z6XjkPFOahMTUXUxn1UkAQkbk5H&#10;1Bs+HHgzDpEbmWMRMLUzCaxoVQaZYyULLMKjSqFK8VoTQisYqahgFo7qpvGuFCkVIYondJpUqKNU&#10;KmGrj7bTj6KoNNSlpOFQjh99hSkYLErEaEkipmipZ6pTcaI2zXKmmRpavapUXry0c0oWTqso1JJt&#10;A+zX+ipw52gd7o+6rYgeEiqbdDjXhxdWPneNsm6tiSl8Q2X69uocvrnK47U52r5Fs37KpZxSESSN&#10;SxEam8bxzgX87vFFp0i3vCXGVLQ4x/fQ+lk+JahkGd30eO0ppU0FNKPXBnkvzQYrfRMEi1DZtI7j&#10;eLKguXEqnffbeOPdqR5cHz3MHKoZ1/vrcaq9AJVxicjYlYWMHdXIUJeEtR0RIoGkIFTWfW5K5eZM&#10;aZq8g0sDvbJ7rYSpxQFlc6aaqVDNVKhmlNH6VYS12rLOtZF1yEvV5MMqFwJJNo45UkqqOiNKzNJJ&#10;kfwESpEW7JAQVPY4QbJ5U9YP2MAcjDAxMu1Yt5qTbXj7XP/rs2N1GKznCZAfw8Q/CiOFiZguT8Uc&#10;lepUi2aV5hlUV1SksBm+jUw828z6PZ7utJzqCS2gFr7X0QAjUM/me61w8R5PBEH1qSygKoKESQOV&#10;gkpAvUuY1P+lJX0fntDCif1UKlX9GnG+p4ZQl/Kko+0rSEZdwj40phzAWdmiyQ4s9VfjSJlASsLB&#10;rGS0BeLRymNLth+t+VloZK7iC92P8P9hD2FR1Y+QEaYoQqVjNFUqhvBE/lrzsRJNkaRMUirBFk+L&#10;p3Yh11SbZUUM5U4qZGhRT4GUsoMWZo8PWbzqlsQloSkjlTCl4kihD0dLfRgrT8NEORWJ6jQv9adl&#10;XWwKYLE5E/MN/I4bA7a02Bl9163Oal+h1b7Fq/n9kSZ+13IFHfyeu3iR6rUlm7WIi9btUwuSlm3+&#10;6iJzKJ7gbo6Uus+1fp9m8gabZC3cNI7f3xNcVCkPKhUvaO+0GtJv7pxlfnUW311f4ecEB4QJ5rda&#10;b8LakBbwJfOpz7XJtfr6aP+8jgmNRyk31h5S79LGu9nbKp/34NbYYVw71mZFrou0fYdzU+Hfngi/&#10;1oBX7x6hsSJFsFBhChVULIVN6+BRC7rkbPOgouUTVNoeJ2j7XC6lDd20qwfhCm1CXUgdrR+VhXbN&#10;wBAkgkrtRT5aOl+pdaXL/tmCmATKpoTwvnIpy6lUtMiqQ0YOFSmHUCnU/yeY+FiAMGXmNDEasWF0&#10;oPr1IKE5xBzkIIHqy4vBWHESpitSrd/vdEuOKdWFw6W4HlycUVMMtJzzgwkqlZpnT3TSummmaXcw&#10;utx95lfKsawqyBPiY9o/7TTxgldaja8oJ1BD5TszRywe0iK8PX2EP0Iv/50Oy6fOdVZiqbUY42Xp&#10;aErch7KoPWjxx/JkzURvYRo6spPRmBaLlvR4tGTEoUVQ8bGWbB+aqVYthVkoS/MhdtteRPyjCAJC&#10;EH7lx4F/lIADb8QgWorF/MqFFupkLrVZEwJTaQtpGVViV2GCYKnLIebNAAFM5fuSkbgtCVnhqSiJ&#10;TUdNSgpaA4noKkjAEL+/kdIUwpTCHMmPmSoCpY3xqEYnGwgTITrVnGUbO+gokM5QnVbacnH+YAEu&#10;aqeOI9pYoAb3RhrdOCBdgTa+fp/2WYthCirNkdIyY2pB+lqlc6qVxqZUnLDp8XeWDCZTJ9o+p1Tn&#10;8Pv7wSnxsoNaeoyvkUpp8PcHQmQLuFxV69FJ2kflUQ6olxfn8JWg8qyf9pFaZh6lRVvmjlrIyj/l&#10;hXJNpfpwT4WKkYO8IDfzQlmOUTqOwN5EpG7LQ8Z2qhOh0gRE9fQFtqwrVARBcjC5eVK2i4dWnWUU&#10;Mm8qCG6Vo4qf7T+1o4FHWsGQBtt8oHpPA/Mp2seIfERHZyA2NouRjdi4XMTHFSAxgSqVXILU1FID&#10;zYVyKyoUAdNM3oDBRIhyqU65muqh4/qgUuU2WTOtpoRsqKlMf91Rl4WDJcn0/JEYyovDBG9r0FdK&#10;tdTq8qnLXeXQXlM3jzVa3Bppwd2xdn5hHTZ1XmsiOMC0iLzz/e+cIFBUqbenD+HO8WbrC9RVVut5&#10;azzrGfOCJ0y4tRGcVYZ4RVPV7+54tytSHKnD8sEyzNUzT8qIQW3MHtQnhaMpORzNyfvQ7ItCQ2oM&#10;oYpBc3o0WjPj0UyomjMT0ZSVgoYsH2qpWNVUrNzEVIS9GUbrF09lSseBP0pC+K9icODXTrEUkb+O&#10;R9SvmDPR/tm0ddo7ldw1sKsSurU0bc+Ab1cysvYnojSBQKfTamalois3BUNFPozwu5ssI0gVGZit&#10;Clj1dJ5Wb77Ob1ZaEAmqJR4dSLxoESaF7dLRRUfQXYqbA1W4TevnoGq1hllV/j7g96c9pQTWF2dH&#10;HVDaqI1H3f7qivbqPUm1Ob0KlTeb14Pqd+rtU4GCj7lciiqmRlmGgHLLNC8S0AXmUCetfP7VxXm8&#10;Oj+LVzx+oTaksyfwyZlpG9z9kFC9v6juGDfTQIP3gkoqdV8L9jCPunG0hSrVjMW2IpTFxSKetlq2&#10;L3O7KnvKmdRlLnVST1+wQMGjB9PaXKkGQqTePpdDae0JC91nqEBRpHJ6aCOq9jaikVEeXoZ926Kx&#10;dUcodu1S7MMerTS7Nw4R+7XUmA/RkWmIjaG9j81BQqKaZYssx0qlmqWmyQISrEwCxBwqK6fZIjO3&#10;hSpFkLIFUzPB0rwrQhXIiHxdU5TEq3sMerKicCzYlT5T5cciPf9SazaT5gJc7nbLOd+iHbnFxPlW&#10;cMUkt2pSF79A7Wx3xLqOV4MW722CdY9KpYZJ2canM4f5AxyhUmmPKqmadqrnewXVZDc/r4tXtUO4&#10;Osh8itbvVEsxBvMICfOodt8+dGbsR2f6fhxKO0DFikCjPxL1qVEGVhPVqikjEfXpiahNS0RNWhIq&#10;/Yko9iUhP5m50J59CN+0G3FboxC9KZqAReLARgaPkW9EMfjYr/jcRllCqhstoKqGKduSEQjx24Bs&#10;WZwfdX6pUhI6MhPQmZ2I3vxEHKU6jRMmbdwgmCyqMwlVBoFSh386TjYHVUp2j9ZvpZXRls2Lli5c&#10;ubjUrW1dS5hLEaqhatw9Vk+gmvFgtBkPqVZaC/3Dk/1mo92OHYJqklBN4dsr0wyp1Dzt2ilCRaCU&#10;O1GhBJQHlUIQWaVPIN12lUAL2kBNNLRKnxTqiuZHqQXpJPO2ObxcmcGXZ2fw+dlphqCawUenx6lU&#10;tH3BljPNh9M6I7J+ukDe4m95Y7iNv2c9Vrqq0Z6twW0N8hbZzF1rilW70U6pk6bIO5XyoFqvUlo4&#10;UxMSVayQUpla0foVqQJot1Xxc5W/spB6VO9rQlM4c57QHGx9KxSbNm3Dxo2bsfHNzdi0cQu2bN6B&#10;bVt3YvvWPdixLRQ7t6u/LwJ79wYbZcOT4TrV0xEdw7w5Po+qVoRUXwXS/NVWyPAzUjMa7JgeUBWw&#10;Hhsy/GGvq3JjeJJEoF+tSQWJGGOOMlst7+96/gSV24hZK/U0Mt9ptd4zKZXi1vE23Bhpw+1RLSd1&#10;ELd4vMvE+m0q0ePFQdznyXCbJ4X89O3hOn75av7sxbvKx6hu6mg3qCa6+HmduDncgUtUqZVDFRgt&#10;S0M7VemQbz+OZEbhSGAfegjWISkToWpIjSBU0TwmoDYlDtUpMShPjEYZoyQ+CvnREcg/sA85B/Yi&#10;ELEHGftDkbE3FGkM3749SNm7G8mhjN07kbJnN3x7Q5AWtp/PRyEQFo3cyFgUxceiMimJsCbz4kOQ&#10;8uKtNUobAgwXJdtSA5NVKZiu9BGmNJyo9eFEXQrmCc8C1WmxMQNLLZm00pn8PnmhYu50hrfP8oK1&#10;oosWgTrfqSGLQlzpJVT9ZbyAKXetDSpVs3Ws6EL04ak+2mi3Dc6rC+MWX1+aNKi+u0qorgXHpm6o&#10;e0Jlc5dTObho/d6m3RNUt6hkAooQCTAt3KL5URq/MqWSQimHurSIL9TPt3ICXyxP47MzU/h8mbEy&#10;a0r18ZlJKpWDSj2cWmPEbPyU2sy6cP1ouxWcLvdVY6gsgLTdMUjenm9zn7J3ao6UxqPUx6eSudu5&#10;wyunK6fypsl7OZWtPst8ShBJnYr3tFGZVKxQV3oQKB4r9tSjfG8t6sKpMmEBhPL3DA0Jx57d+wlP&#10;KLZv20OgdmPrlp3YvGkrNr6xyeIt3t781g7Gdmx5a5uBt52vU4/fnt3hCAuNQcQ+Nd/6zU5GR2ch&#10;KoZpQWyezcFKTCrGhsqssNeteZFM8A9Ya5Iqf1owc7ZS5fQsnG7Nt21HL/RW4FJfFb+keoLVbFee&#10;i301uDxQh3NHarBypBor3VVYOlSG0x2lONVeijOHqnGdgNwVLONMVI824WxXGeFpJ1TMuyba8Ehr&#10;WvDLf0DLd2/skAF7ZaAe53lVm6zKRqsvHO0pYTiSfgC96RHo9O/HwbQItKVFopVhSuWLJEwRqEo6&#10;gOqkKFQmHuDtCFQmH0AFj9V8vCIhnCrDnCwuHMXRYcyD9qE4bi+KY0NRGheG8vhwVPP1lclRqPbF&#10;ElRGWhztZAJasxKpSnHozktAD+2xVpY6SnU/VswLULkPU9W0ewwtiqPl22Zp96RIpwnPUnM2TjN3&#10;ktXTAPqyRe7q8YygYk6rPEq277oW0tHafTajuoYWsJZK1YTHUwep8Nr9sI8htRqmeqhIMY5vLrv9&#10;pQTV99fmrZyuDgrZPyuTM6RUf3h4weL3BEz2UOCpXG4dFQTs+xsE6zqBokJpx3hB9fXFRby8wDxK&#10;YJ2l7SNcOn7OfOoT5lOyfupE11ij9my24gTBUve5LdYz1IIrg9WYby5EyYEkJG5KQZr2MGYupWkd&#10;mh6vBTFVgMgWRB5QvwhtQOCNUymn8uyeSugWyqNoDzV3qmx3I8pCmU+F1KKK1i8lNheRCerXC9gu&#10;HpGRfrN9+/bFICQkArtoC3cSsl079mBncAnnrZu3U9XeorptxltvbSF4m7GFsZm39dz2Lbv5nhDs&#10;orrt3kFYpXAh0dgXFosNTQWRr9vzo9BKS9WTFY2RosRgOT3DoDrTVogL3eW4eKQSF3srDawLPJ7r&#10;VlRgubOMUUFpr8Ty4XIC5XrzZpkHTdD+jMsGNebxuQp+hjojeOypokodoqVpxtvaFI7KpmXN1Cgq&#10;i3m1rxazdTk4lML8ibavmyAd4d/XnxmJXv6N3bSq2iihk8fD2bE4yOjIimPEW7QSgJaMWOZZsWhK&#10;i0UDrWEd86+alAOoIThViRE8RqLBT4Xjc5aTZcRRrQlQIBEHc3w4nOsjSO7zOvOS0F+YhEGqkoMp&#10;iWqejHFt0Up1OlGThlnlTnWEqp7fW4NWnCJQrQSHOanCy5u8ooRCMFkc1IZ5xbh2pNxgUindg+oO&#10;lf3tsRY8mTlkUH1sOyC6HeUdUE6hNLXje6rUDxqXuqZChav8KWTtpFL/+NFFp1RUqe+ZM317Xev9&#10;6Xl1UZy121qq2SYcXqFKqTBxYZ42k3kU7Z9CcH3Jxz5dUQeFN61DLUmaHq/hkCM2LnV3vJOOpR3X&#10;+Hsu0+W0pvuQvj0JqdohcmspQSkjTA4q26iNSuUpkmyfwqbJB4+u6ufCg0qxCpi1JTXQ/qlA0Uig&#10;GlG7tw5FMcyLfCVITi1GSkoxEpMLrSs9Ni7g1kmP8rnpHgeSeTvJ4sCBBMLhgLOdPhjapEBrp+/c&#10;TugI1JZNO/DWm1ux6Q2q3K+ldFtoKbdS6bZhQ3NuzOu23Ch0SKloA0d49dVYiqCar6dlaXNKdfZw&#10;Me1Ysd1eUXSWMsqwdLAYS+1FFqcJ4MmWfCw252GhKZf2J4c2iGBVpOF4aSqmCNjpVkLXVIDrVKPH&#10;k8zJmKPdo/LdpgLeGKjhyVSNswSzP5PwpO7HENVzOCcOw7k8UkWPlfNkphrM1GdjmjFTn4PJ2iwb&#10;UB0uT8VgSRJznAR08T0HA7S1/ig0p0UTLh5pGVsyYhjRaCeEB3MSCGQCDvPYmZuErrxk9Bak4Ih6&#10;CpnHyd71UZUGChNtibZjJcmEiSCpqkeopitc7umACmCujupOoE6bKuUaVDqqenqWRwEkmDzlUmFC&#10;41HnD2u5txJc76dCBeOGFSpqcf94I1WqA8/numibqVTBgfTPzh1nrjMRHJNiMJ/6QdvgBMempFQK&#10;tSW5nErFCnVOLOPby1QzxnfXTpo6WWf6TarVjWVbsllK5VX7Xp2jKq1XKN22qfFqhnZQaVxKU3a0&#10;9v09LS9G53FnpMPczGVehPtLs+DfFQNtAeSnOqVrenwQKlvM5RdQGVhULT3mVf+0hp9U6v8JqjJG&#10;ZUgTGkMbUXOAqpdSgRT166W6TorElBJrqI1L0H5TWsY5e3XqR7LPRWJyrjXKxsUHViPWNirQREQq&#10;3N44hOw5QFXbi+3b92Ar8zJZxc2bCNabb2FDYxahyorEoexIDOTH4nhxgkGlNSnmGzJxivZvqZ3R&#10;QbXpKGAIoAKLZQHFONOmxwtxhrF8sMjg023vdadaCwhaPmZqsjBVmYnR0jTMN+XjjlZfUtFjsJa5&#10;BFWwq4InWyGGeDIPUJFGC1NwTEUAxiBBGdXGCAK6p5JAV+D0wVIstlAVGwhWlfa69WG4JBFDRQkY&#10;KFDOE4ceqllnViyVjfZN92nfdOyj8vQxf+zRbR4HeH+oOMVahlR0kBoJouGSBAKl1YsScbwoHhNl&#10;Sbbz+7QWFtUKUwTKKnwEarZWxR3mT4RHc880vmdz0A5pDhqDuanUSkBJsS6pl7KL1rpT89OYRxEk&#10;Lzzrtx4qs3+rUI3iSxUppFLXqVAGlDrR3Rp+BpaqgITKy6dU8VPO9D2h+Z5K9B2P31w5ydAkw9ME&#10;9Ay+vbpk9/8hqBSfLs/Q8rmmWW8C4nPmU9pQwNbsmzxsY4xXBxpxqb+WF8ACFOyPR/zmVKRuLYOf&#10;sKRtqUAGb3vT5L310D2IPKi82w4q10nxS6is349AFWqhTFk/UylCxXyqJLYa1qunJZm17FhauTXT&#10;WhAuWySTYZsR8Dm91oUbFE5NV4eFa6BNSSlCYmIeEghhTHQ6FS0VEQRM0+7D9jFfC40gaNrHKgwb&#10;6jKiX7fTSh3KPsBcQfYvngm33/IErZ600JyDUzwJtBeVnSRtebaG+qmWXFOxpXaCROjO8cTQLooW&#10;PWW0hqWMcuZQpRZStqVDRXxfAeHKxoiKIQ28elPtLnWW86pexAQ/B31UjiNUmBGe5MepTLJbphbF&#10;Pix2lOECc7izzN+We6px8mAJ5pryqFaZtjfTWEUqjpUmEQq+j4o7WChgYnmxIGQMrbeh0HZAel7w&#10;DRYyP+Jt5UejVKExqt0o7e8oFVH9j8dL4nkRIFT8Xsb4uRNUKF107MJD67e+ZD5XF8ylmC+dauf/&#10;jUqkIs9KECzZPN3W0QPJtnTtKTXLZ7ZvnUrdC1b/np4IWr8l5lIrx/C5rd03YVBpZq+2Ff3+hjrR&#10;1ecnS+fNm3I5lStUaCqHSuan8M2lWXxzgep2iWpGgL65fIqWThCdpuU7xVBORQvIvEr2T7ZP6iSg&#10;Pg32+AkoxYtT2kdq2KnUxGHcGT2EG0fbcKW/hr9XCcpjk5G02UegCmj7ypGxrQLpW8qQvpVAGUxS&#10;pLWxKB1/GXrcG5/6WU6lkrr1/DWiiApVSqAqNdi7twkN4czTUqqRGgQlOa0KSQRLbUY+b+OBdPX/&#10;lSMtneqptqNADQIal1LXOm9r0NcGfvXa1HIkJ9M+JuabusXFZyEmNoDoGAJGFTsgGxnJ4HFDPaE6&#10;lMPcJOsAT7xoHNP+Uzyx1D4zqxyhQRUsrfenlZRybDDYlimjgp2hCimWDxbinK64BOlCbzm0m+LF&#10;3orV4sZF5gfnusuYdxEuKo2Ua66ROVdVBu1UGsZKaNtou7oCsejLjOXfkEzFTLYxn+FyP4ZK/Rir&#10;4xW+WzBV4QwVTVPq52k3Z2kzp2m9JqliE5VphCHVdhQcIVzDhGCoKA5DtG9HmSsOU32kZMcY7kho&#10;+DptD6SCwzihHCU0x0upSnx+1I5xGC2OM6DG+VqFwJquSiVUqZjTMti1TqkWmE/pe9J3dJJKtCKI&#10;eME5o5xKuZPUijBd7CnBpV5t6lBOqEpxVbkUYdJRYN0Y0ApJ1XgwzlyKQKk48ckZ5VEEirbvC+ZS&#10;Ly9NGVQ6Sq1MsQjVT7cJVBAqA0qDvlQpQaXc6jttG0qoXp3ney7M4bvLVCqG8qQvLywSIB6ZN726&#10;SKgUwSLFZ1QrQeUqftMESjt1uOkdguqdE/1W7dP44tX+OpzrKUd7dgoS3opG8lt5pkwZhCqwjWBt&#10;LzeoNKVDm1/n7XTlcuVNFqrwrQPMoLLFMZtsjCp/uzu69dIFmOuiUJ+fxqbq9jWhNrIKAa2CJIDS&#10;tJGA698TZGnqSg/Ok0rPJFCZdbyv7vRGZOa4LnU1yarRVvOtbJMCLf8sqJILbJqHIi6BNlE7fSS5&#10;+wl8Ts9vqE+LeH2IStWTHYUh2r/hfJ5APJl1wpzgiWr2hjmMGmsFk0I7fizL8hGOFSqV7N75rjKL&#10;iz0qRLjwoLrcX+3gOlJpRY5lgrXE954kWNNV2RjI86GN+Y7K1MdLUjBOCzZa5sfxigDGqnIxXJqO&#10;KeZPKoacUYcFgVKFcUFw8u+Z4cksZR1jjiMwJvi3Hy9lDkT1OW5WLtHA0WMjvL/6HB/zHndAEUYq&#10;04hZvjhTbSnUqIAiZBZBqKYEFf9N7dCvsSh1859s4IWHkJ/m36TOflN2AmXrevDCc0EbOvDic5kX&#10;H6mTlErhQKriUflUOW4OqHG5Bo9mDvKkpULR7gmmz7Uy0vlRCymUF1p2TGr1g1ZJElQE6re0emqY&#10;tWXGglvgaGfDr6/ME6YT+Oo830O4vrWxKJdDvbrkChGq9nkVvy/PLxC0BVq/OSrlFD6i9VN8cJK2&#10;b95teq5l5VRCv328B9eGmnGR58FgcQb8u6ORuDlAgEoIlFMoB5a7nSm1Ilh5u9wmAnmEI4+w5Mri&#10;ESwPKANsW50bi9qhtiRN82hBwe4Wvs+1J5UQquq9zagOrbPm2fL4KmSkVSM5IAsotSEggkkTEbME&#10;levVU7jlmhuQTqDcUtB1btVagqhWJi397OViCSp0JBGsYOh+kjYv8JUEJzGW0v6l7H19iCqlnj9B&#10;dYxWa4wnmqAysHjSrIJFmyWgBJZBFYwV5lG/BOrSkSoDyYNKO9Y7uLTueg2v2sX23gV+1gTzoaOF&#10;yejPk4KkY6SceVd1FibqcpgnaePuFMzQKmrKtQF1sMzyqZOthZhvzsUJ2tSpGj/Gq/wEikcCYgDx&#10;/6EdBg2g4H0PsGFaP4UHlYDS/aO0jIJKYYoVtH0Ku02wTKn43Xjfi0LLYXsXHIX27lqmPV6hXV6D&#10;iirVqa2HtCSBoCpfhermYPVqkeK2VIq51LPZTnyg8vnZEXxxaYIxSZWS9RtfVSeF2T/mUz/e8Wyf&#10;21/KuiVWjy6f+uoy8yQCJbC+vjhLNeJ9Vfu80MRDLeAiy2d5lBRqlkDNEKRx2tAxvL8goEZtirx6&#10;NrXEmBZvuXmsDVf76jHFPCovTGswJlkelbGl0qByYFGpdFuLXWrnDoYGdG0r0Z1aY4JBiyewsjWV&#10;3srtAktb4lCVdrQYVDY2pVK6KRXzqd2NqNnXioawBkJVgwJtQECQUrJdz15AjbDq1WN4SqSpHfY4&#10;I42WT8s7a7cPtz8VLR+B0q4fysESqFIuioJAFRpomkultqZUP+0h87OExCJsaPKHve4kVN2ZERjM&#10;Y05VoJMoaHF44qi65VW4dOKcbJRa6YRxKmXHoFJdogppqr0mMqrqc7Wvxu5r0FgDv9cGeJ/W4Epf&#10;HW1Ppe1rtcK8Y5F2aaY6w8DqzklCT4Efo8yvjldrO1Qf8yQfFpiLnWovMYVaYpxuLyZUBQbVLE/i&#10;KVpVzwYKEIFiQYgcPLR7Bg1zqGDocQ8yhXt8DapRqpIgGtNR1o85ltRqkvmWLjZe6LvxLjZ2pEop&#10;77TvJgjWuY4CXGBOeeFw8SpU2lRAYDmoagysW0O1uD/SgMeTbXix0MOTeRCfE6SXV6bxJeOLiy6X&#10;kjq9uuzmTLnlm12lT3ZPXee2n9Q9N3NX3eaabKgu868vMk8yqAgU7Z+geqnJhryvkEIJKqmU7N7H&#10;S8yhTtPunZo0oF4s0PLNa+2+UbxLqKy1bLKTKtWOa4MN9rtUxWkeWxRStuXDL5A2/32o1OsnVcrZ&#10;1uiKD9upUpp0uF3dEVSrrQ0GlVeoEFjO6qnHTwO+bc72EajC3RqvcvlUQ1gt6iIJYjphofL48whQ&#10;0NK5aLKZvYLK5kkRCLfMs+ZHqXPd9f/pvqdQPw9awJQigqYyvTrc+d7USlsDMD5B+VY+NrSkh7/u&#10;zhZU4VSqGF6NeZIRKp1MNk0hCNVcrZpAeQVW0cJKxapu5VsiLrm/2MX8oKcS145U44rWseh1U0TW&#10;h4HFL/5Kfz2uBF93iaqmgsZpnoCztHjqn+vMjENfEfOs0jSbkDhVk03wCnGqTSAVWcXvVLB0P6ey&#10;PWG3YgVt2DRDYClHEjDDgocqo+LFEJXmKEHyjvY8jx5c7hi/GlIq2T0Diuo3ye9BJfVJfraaZKeZ&#10;w52QBQxecNxFx6mUQnnnsgbPmXda+VxAUakElJZ4E1TO8lXhjjZqO9ZgrUkPjzfh6YnDeP90Pz5R&#10;HnWR6nR5Cp8RKIPqwoTlUqurJV2fxzc3F60jQsqkneS/u6vePnVPBMG6dYbwLeIVQfrmPGE676CS&#10;/VMJXTmVBnSlTs72Oag+Oj1FoBxUsnwCSvFs4Tgeap37qS5o8ZZrA5pRUIuDOalI2LIPydto+3aU&#10;OKtHy7eqUMFQN3qu4NGUeMudZPe01Jh6+VqRt03ANVjbklvbzymWQCwUVJo3RahKqHCFe5RTNaFm&#10;TxPq9teiPLEa2QIovxmZeU3W8KpcKcumaTQxV6K9oxJ5KqQQIJp4qNAkRN1XrH9eC2fa0e8eF2AJ&#10;ScXMrQoY+VSpAsJVSKioVL05kTiSHYHhgthgzpHyM5vjnTjWttSkTgEPrByrZF2SSgmqbto+Hbt4&#10;5R1YBxLD3a6hDdSxgTBV4Up3JVWtFhf4Y5wjhEsdRUz4M5nLJLuZvZk6yVMx38j8y6AiUM2FWGAu&#10;ttCQg7mGbBsHk0IppmjDBNU0/9bVvKpQ0CQRpCQM0NqqaOEdNdNWzx3T7Fse7TbhO8Z86mihFr5x&#10;hQmDikBNBFVQMVXhX4XKs38aq9JeyKeb83nMc2BRsVZ4wbig+WgCSrsdUp0ElVOpSlMpQaWWJCuh&#10;j7fi6VwnXpwZxKfnmUsJJlq/zwmTYnU9P5vmsWDr+GkxFi3FLKi+J0jf3dMExAsGlVtbglARnpeC&#10;SYO4K9N4ee4Evl1n+aRU6unzrJ+KEuuhklI9nx2hLT2GR7OaotONO+qUYR51qbcWx8uzkLw7EtFv&#10;pcK3tRQZb5UQqDJX9SNU68FyUFGddhIswmLdFcyvTI12tBtY6j4XVIHNFQjQQqqzwkHlLUGmfErW&#10;sR5lhLFhD3OqAzXITNIKSaroafYuFUmqxLxJxQjN5FV53aZ7pNK++ak42ts3WFZX6LYLqZGeK3cq&#10;ZnawgjCVIoYQRcfl8JiN2MRsa8JNlh2kgm04mL73dV9uBPpyI3G0IIYnGBNzwjTOE1IFC6sE8oSS&#10;zVHXunZQVLeAB5aS8XPMFS7whDnHuKCThdZPW5VqGbNrtH/rlUqlVk3JlyW8bkdnB6/QKkrxVC0T&#10;vKNUjoO+MBxMi8JMXT4ViipFhVLblJ3AtVmYZczUqJxOkGoJF2OSt1UFHOdJf5y2URcJqZCUSeNw&#10;Q1SuwYI43o4jROqQcKV1ldVNvRhan0OhqRtjyrf4GeOEdJz5moAa5/fjyuprOaf+prWcM4/HXH5P&#10;wX2RLadiPkWlEliXBZZyqu4yXD+izglZPnWXaGWqdjyZ0fIEvdCM6U/OuXzqS+ZRX9iGbWPW6/e1&#10;rJ+gurZgM3G/vanVY1Xh0wRDhTZjc0uOaV6UFsNUefwV1eiVmmLPTPHzTuDVpeACLhdVqHAK5Y1L&#10;ebmUwNLKSM+lUPPH8M6Jo1SoI3gweRg3h+twkYo701SCogNaCi4RyVvzkaqihEAiVOnbygmWyugq&#10;UjgrKKgKdrZYh7l2PNR4lR7P2iFwqD6ydwRL1lADxGmbS5HGz9TzsoDlezpQFSKw6lGwu84WzGwI&#10;aUVZRCWiwnzYvy8FUZHpNtUjjid/fEKeUxKLQqvk2doSgodHB1UF/BkuVGrXxtram0pbkSqSCJSU&#10;KTaOQMUSKH1uYnDBFytUED4CuKErY+/rgTyV06MwRKh0hZbtEVCKcaqWTiCrcDUE5wEFw+scUMeA&#10;podojOoi84PLjEtW2Sq31VQFkLcKk9qQPPXS1HyDTQDSDprS8UTTjiJnO/IIdBIO+vdbT+JiM4Ey&#10;paJK0SaeqA7gRFXAoNL6f5NVGbR/gipg90fLUk2JLFROJywat3IRj34CNkAVG6RiCTKzh7R8w4RL&#10;EOo9Y/x/mzLpu6DlU2jsSh0VXiFHQCk8tXKhYoXLPZVb2dZDKlQIKlX/CJUH1M2BaqpUgwH1DpN9&#10;rZv4VJu1nRzEx8sjbj8pQmSWj1Cpcfb762pLUpGCVo5AabeN77VoC2H68RaBunWeMJ2HlmvWVjff&#10;Xl3BN5eWVqF6eZa5Ga3d51SkLy6ehFaWtVyKUAkuB5UrUAgoFSgE1JPZYZvS8UAzecd6cHu4BVf5&#10;G2s6R3mc1vyIsy2GVO0ziGj9dFRbktRKUHlKpQ0GClRwsJm7VCuqkD2nzbF31BpUhVQsrTYre5i2&#10;hSftWxrrKiGA9Sjd1Y4aQlRCqFSWV89fQ1g7skLysfmNXdj05nZs27wH27eEYuf2fdi9+wBCQ2Kw&#10;LzQOEeHJBpw6zwWG8qDExGIrm/uYS7m10ZVfuXUpXAWwnAARqPhCs3oKNz1EKzNpoFggEj6+fkN3&#10;Vvjro4UxBEpXcdmeOJ5UTNJphXSFFli6IusqvNhIhajP4AmjMSvlDO6EUVXrwiEl4MyteLKcP0zV&#10;4kmkhFyT7WRxrkq1ZP2CirWqXJ6S6TYt4JVeQkm109anGt+ZqfShn/ne0dxonryEuaWYf0cBT2KB&#10;5YCSIh0nRGMVaTb2pdB4lYAaKUmx41CB4CFEtH7qzhBQ/QW8bVC5PEvADfB70FFFC69iuD40ruVB&#10;5RVwFFIstXXpe9LxZFOOqZSg0lGVQF14LvLC4w36XuuX9avFnaONBtXjqUN4ckIzpt0mAx+vjOAz&#10;KpTZP01GvDBJQGZ+VumzDdhsHtRaSKm0CKY2Y/vuuluy+SsN6jKHku37/AxtJJVKZfJPzmpgd11f&#10;n3IpqtT6AsWLxVGCPgzt1KE86t54p2tD6mu0rpruPM05i0Ti5hyk2xgUr/a0a2k8elAJMD2escWp&#10;VECdFMyZ8re5+VA5W2uRvlmKVo5MWj4t3+zZQOVdep9vU56Fbhdu15hUBypCWwyqQipYfXgLfNtT&#10;8cYfbcQf/aNf41f/6A386n9g8PjGrzbizTc2Y9Mb27F1025s30rYdqgD4gD2hsQhnMrmdvygnYvJ&#10;R3xckW2crZJ5QpJu85hYhMQkV6AQZLZwjNarUNmeQNkm3IwN/TnRr4/p6s0rt04k5SAjDBUszPZQ&#10;qbT2n04Wha7Isjg6WRRKxs+1q6pVSphKCYM6JAhFh6ty2ZrrwbxB0/EFkWBykDHHoopdsdt6jPdp&#10;HfV6vU9X9YuH87HUnIlj+dE4khGBidI0LNTlMX/JxTRVSX2FYxUCy29VQoGlBVVGy/0YEWwMdWX0&#10;58nyxVv7kmASVArN0tX6EVrnUJawPz+Gz/O70IWFNs/LoUy9GKbiXqtSEKw1e+yGHdTeNc/cSvZP&#10;35GqgvY9aZyK/y8VKNZyqircGqyn/Wux9T60SpKDitZP66FfnMKXl6bxFe3et1bp0yAvoVKjrKp8&#10;d1fM9rklmlfcVqEM3f/+tlvvXFB9TaX6QiXypUl8Qag0jUMDvZ+dXzCoPhdcguyMgJohTFIo5lEn&#10;J6hSI3j3xBAeacOI8S7cGtF0jmqc6SjDbHM2OvMzkLo9A/4dzGO28iRjDuTniS9ABJV/SykjmFsR&#10;LOVGmi+lal/hTlXy2q36J1j8m6lyb5XT8jFXIlgqn0uttFKtf3MRocqmFSyyqmBZaCvBEnSVtJBV&#10;qNhXi+SdPmzbthPbthIerXX+1lbrx3vz1xvx6185wATaHxlsbxK2TXhrozrPNbdKXer7sGdXFMII&#10;WliYNh9IQkSEz5QtnqqWRNBk9aROtgBngLaVUOmYmcl8jrFhIDdmFSo1rFr1j0fP+imn8k4Yz+Z4&#10;5WPvSrzcTutHoM7R1lygWmlprfO8gqniJTB08tg2pvwhrjO0BY/C9rfi8TKv2IJNedVlqRrto96j&#10;DoOrR1RZLLZBVDWxDmYfoGrFUi3SmEsRqsoMwiNVSsFRqRJvH9fAMeOY+viYN3nFCUUfwVEIrH61&#10;LEmp+H82yPi8bGEfAZZyHSc4a4PCbjxLUKnTYoK3XavSz8fz7MJDNZ+jVT4plVLwe1rhhUfrfMji&#10;XpUiq0LKuErbe71f2xE1u1VnBdVCP15oo4HlUWifXG1Jo+WbtSb6K83yNdsnyyeVIlTMnX66c5H2&#10;7wJVTGtLSKEE1rKtgPT11SUHFe3cp6cn8fmSB9UCPmV8osctNMCrHGragPpQ41Inxwj5CN6ZGbTd&#10;OW4Oa3HTevutJ6tzMUfHMtNSh7xQnmibK6k2hGkzTzjmU2lSHt5OfWsdVFu0JY52QlQnhYoO7cyL&#10;DpoV1Pwp/5Zie72KE3m0fSpIFO4UdK1WrHCb7GUTsGJop3kN+OYTqpwdFSgJq0FaWBbC9kUyNLNX&#10;lm+/dZfv2LYL27ZonpQg22zK9cav3sSv/4gq9o/+yOLXVLc3eF8AbqKqaV30rZt3Ysf2UITQPu4P&#10;i0NkRApiojOQlJCDVF8hMtJLkZXJvzW7GgW5tRYbjmRHvh7hVdnGbXiyHePJdpz5x0SZz4BShUv2&#10;T1djVbc8oLyjrsAqh59mMr5EiNTFfv4Q4eLRlZHdZgaeWul4hVdqgSPArhE2Xb01bnWVJ5dWa7o6&#10;WMVcrMoBSPCUoykf0VjPYl0qRnjS92RGoi87hjD5DJ5Bm5rhqnzDhEugaS29QTXLEhYPrJ4cdW7E&#10;4IjgMtVas4LakEH5VV9etFnAY4RYeZU35uXlVKoGTvI5qZVg0nfj5VeCaraedrAhjVDlMgfUd6Xv&#10;qYB5ogo6VOBglVTVTxVyZIlvH9P+Xk6pXmgNijPaaXKUOdUU1Wqauc4J2r8ZfHluygF2RUuPaYIh&#10;FUkd5jfPUcGoVsyhtGnA11dP2qKX31Cpvros63eKudQ8gZrGZwTri2V1nS8wb5vDRwTJ5U+zVCg1&#10;zE7h/cVxG5N6zngye4x/W58Dqq8eK4crMEP7PVbKi+mRBpxoUrsQ7d0mWiAVFBheKV3KlCYFIlSy&#10;f4JJ41bpBETVvwJTqoMGl5Z3Fiy+twqpVsW8X2X5lgZ6C3Z2IHt7A4HLCy6fnYvMHeWoCtVnUDEI&#10;Y2EoFSOiEFExPsTEahnmFKpMAvZpnfMQArZbu3cov9LGAtqTao8p1BYq1eZfb2a8hU2/Yvx6E94k&#10;cL8iaL/6o18ZfJve2GLTPZSn7dkZYYDFRKYgKT4Dab5c5GQQ8sxSC9q/mNfqTPfGaxQaMFVngsZl&#10;PHujcZm5WrUq6cpLkHj1VQgsrVs3mBVpJ9h55kJnCdLZw1KvolWluqqWJSrPxZ5SC4EipVIupav1&#10;Jb7mChXLU7DrQyq/O0W7OqC5XLSXnfzcdv67DamYLIlGX9o+dPnCcSSbQBTQ4hGgIcJ1VMUJgiW4&#10;BI0XPTkx6MyORhePWtn2iMG0FtowXGAJPuVZmu4xyouL2pms6sfvRHBN8LaGG1Ru92DS/10XHRUq&#10;5uoDPOnSCZQbs9JjNiDM/PNcJy84hEpzymxYoY/55VAj7mhbnCktlkPrR5X6mEB9tDRKC0hVWZlk&#10;LjRFKAiYjhdn8M3VRVq7JVeIoN37+pqmwFOR1GF+cZHKtMjXnMYrTYfn/VdqOzo7i8/VFEugPiNE&#10;snufrhCsM3ME6QQt5zTeU8fEacKk9SaoUE/mRmytibtjWt1KC/FUYbY2n67Gj8UmXvSGWzBQTKXY&#10;plyKuRNBshBUeswe5+3NTqFsIHiLliSrofoobxJUHaZWZgFp/bRUdsqmIlO9nB311i1RvIu5E6HK&#10;4OclUqni3qDl3JLH90rNaqlsBcgPKUFWbAlik7IQn6iqX4bNl4qISDS4dNRmAuHhBG1fLEJDo6yA&#10;sXsXc6udDjTNl9KExe1bdmLrqnV8g4r2a9rHP+LtX2Prxrewe+s2hO3aicjQvUiIiERydCJ8sSlI&#10;jfNRqXJiX2tiogZIvWRc1S5NpZih1RNQszWyfgFClc0TRFUtZ2l0VZYF6ksPx+HEXYQr1QY317qx&#10;NTDs2nJU0bPqIOG4QKgEmIBRkUKdFxeVY/Q70ASXnhd4V6lYun+5j0Dy/WfbmMdpea9aH6ZKCFNG&#10;ONqSQ9Hu348ugysZAyqVU72OlaWaesniKXpoGw9nRVl08bamgUixBJQ64S3ynE1UKBcbY242RrDc&#10;4G8arZ/mU/HfpkpNqGhBuPQdCCorqxMsbTg+S7DU5b9IRZeqG1iteUGoeJEgUAq1bGnc7u7oQVvn&#10;493ZPp7YWtlXa84TqjNj+OzMOL5cnjCo1GL0Uu1Fl7Vn75KVy6VMXzEElcacXp5TK5Kr5L28rDUm&#10;FvEFgfpCY1DKqxTBHOrTlXn+OwJqiv/uBEFS2VxrTRy1ap9WRLrNv00rIa10VmKusRADucxdyzJx&#10;obcF5/sb0ZSSR2umip7mSrlig5QplYqlfCpN41OyfYTJQcU8hLdzt1FlaOtUkFBepYJF1uZq5k2F&#10;VKJ8KlaRdV5IrYp3tVnBQisvpRC6uF+nQ5v0ZW8rQ/GeOmRtKULOnkJkxhcjPjkXiRo7is9EXGwG&#10;tBeVJiRqS5zIyFQcOOCzXElwhYe7Tdv274/j7ViE74tGeBhzqtADtoPHHsFGRZN93M48bfuW7djF&#10;457t2xibEbp9C/bt3Ib9u3YhYvduxh7mVHlxr8c0nkOQPJvjSsi0NIRJ08RVqJip0jTxLJyo55WY&#10;J4hOnOkadYb7MBCIwASv+mcac208RjbNJuYRqgtUK1XyzhGqCz2CqszgEliCRnZPeZRuG0QETUBd&#10;UPe2VIrP6bZgVHf3OX7umSaevPq7KpIwXhyLI1kRaE4IQX3iXrRnSIWoUMV+DBGsYUIgsPoFFSHq&#10;zI4ytbJZw1lOubqpXALKXpdP1SJYKmysQsUQVFJvTQ3RbYGkKuAov69xQjatbnXavFl+PxqQ1lHf&#10;kx6bb8i2QW1N4Fw+SHvcJaWqJlxq6VIVVNvjaH8vLfWm5ZyHbBEVrfvw8enjtpvHp1SPz5bGqDbT&#10;+PI84Tg/SyXSIi2EiuqkwVtvEFczdQWWQLKKHlVKZXJN2/h0SetLuAmHnxKsj6ha79PySaVeMI96&#10;pvajE0fxmDnUwykq1CgVitCvHCZQDQXW/Nyfk4r5phJc6m/GfEctSvfnEpgGKlJNUKFckcLlUS7c&#10;bVlBQrVNe/TWGCSFVCpBpbxJRQmNS/nfKrOdJLVhhIoT2bSJsojKu9QnmLa1GNraVbtfphGwoj3a&#10;+K0M2aH5CCQUISFFJXLNfcqxiI/TsmQBRGseVKS2GXU7dHi7dLg9qLT1qB/RfCxSkxEPJCFSRQqC&#10;F0HwIvbHYn94DG1fFPbv3Y/w0FDsC9mJfXu2IZwRtmsrwnZsIWSbsWGwIP71BE8UVcm86Q/jvMKr&#10;qqY5SipMOKgCmK/PsRm9Gis6oWkhjTy5m3gl5gmzxBPoNK/IS3xOXQTKtc52FBIu5hIE63y3rtBq&#10;uqXiyOoRFrODhOwSVchACiqY4LpwhI/reSkdVewib5/vprWkCi7zin9a1TXlLpVJtKuxzK+i0JgY&#10;gjpGWyAWXQVU0EKpFeFibqVJiZoRLJi091ZnjlQrFocyo3lUnqVxq0SDqk8TFxnKwzTeJaisaEGr&#10;Z7aYMVXtuuFlCe0xfkceTOrsUMwSJn1fM3z8RF2WQaWxtpVD/L8SKMVV5iQ3qQI3h7UTpaDqw7MT&#10;A3hvbgjaYPwjAmVBO/bhwjA+OTVGtVGRYc4gElhfSY0Ij0HEkEoJKq2A9BntnkIKJaA+I1gOqBPM&#10;p2aYt03jg9MzBEtQTTCnO453poeYQ/Xj3mgnFaoJ5wjUYnMxhgr8vIAl82JaiOXDdBdUqammOhSF&#10;aQPrlr8HlcKUi2riV+FCt6loGar+bdcgr2brtgWB6jC1ytvWjMwtNUjdVMDcSdsP5RiIeTtbqEja&#10;2YNqxc/XisHaBkm7TRbsqkJJSA2ywwvg17QMNbwmuikacQkapNXiLAEciEpHZHSarVMRow3dqGQK&#10;7TkVFwQvRmtY8DUHBBghjKHKxTFidT/Sh2jCFhURx2M0Yg5EIPbAfovo/ftwYF8owkN2E6q8+NeC&#10;SOM5OoHsBGGONFGp6RQ8UahQKlbM8P4coVK/nWyMYDKgmIyfkr2hFbQci8+rcLFyiFYtOAN4Wepl&#10;0++pNF1SHALFHEuKJQXTmuFm7zR+E1Qs3TaY1IHAo167ojxNkyE71cjLf7s+A4s1tKdVqRglWAM5&#10;EWjzEaykULRlJaC3yE8rmErFog0sFmTJ6KIKHSZQnbnxtICJhCyOOZazgr2ygrKABKqfz0upbAyM&#10;ajdMWzxBdZwxheaFpi5oj2sD9j25HJTfk+7z+SnaZXV4qJ9xuiaTj2fyIqTvrYDfSanlJuc7aXV7&#10;tYxAI24da8O98cN4NNWLx1NUK4L1Pi3Y+wTJg+oj3V4ct7xIEHnjSl+cJ0AERY8rBJAXgsiDSWGP&#10;nZvFxysztH1TBGoS76lszni2MEqoj+HtySHmeD24frSNlrsGJ5uKeOHKQE9GIv+PuVg+xL+9pxGX&#10;h5swXleL/D1as68ZabR/awq1lld5gHmh6fQqvedurydI6qpweVXJnkO83crcqon2sALJWik4CJam&#10;jBTt0YpJTXxfDUGjzXuTUGxMQ9bWEpTtrUduVCF8CQQk0W1tI6Bi4wUUcyttR0qwYmL5mXw8IUlz&#10;oHIZ7r7BR7ii46lozMWiE/ha2ccELU3GoywkVSyGYMXF+JDA/Ck5PgUpirgUxEcn8bl4qls07V9+&#10;wl9OECIPqkkCJKjUqaATQQUKhdawm+cJcrI5nyDlmVotCiom4ypWaDB4ieqkeVIaEDzXWWYgnTus&#10;9S0Ij1dy76YqdUmBCBeBEjAqt2sg1MulpFgGmMZzqG56jUGmx3j7UrfAkhJStfh3nOQJPl+bgpny&#10;BAwXRONQxn40pOxDR4A5U2GqzRoeJFgDRT7eT0Y3werJ13p9yYSJ8FGdjqhQobEqHjVLWAWPEdpH&#10;a3WiHR5R7kRYPIu3QAt6spnKzQuK4BJQU8yrThCqWarSibpsa5kyoBhTss91tIIEa6mN389hB9Xl&#10;HrVzNeLOsQ7cH+vEw/EuvDvZg+czfXgxS7CoWLJ/nzA+O3ncKnefEw4pkc17CoL1UipFYATVZ7J4&#10;6yBSLuVB9dkylYr2UXtJfcTXvc/Pe35yHE+s61xADdLy9TLX7cC57jqcbinFZGkmBnNS+PfLxtfx&#10;N6zFlcE2XDveiqHyWtoz9eU1IrCDOdNWASM1os1jPmRgBSuACnuOeZEsoDoltG5fwXY1yDqopFr5&#10;hCybwKVuLkH8G9qdX/uB5ULLl5WEqJG2AVn8/CRaRC3Dnf5WgUGVF1OCJE0aFFQJuVSjbAMqkooT&#10;TRXSmhTqJFefnqByYK2HS318/PeYj8Ul8bUKQSpVM8VKQzytYmJ8BpITA0hNzoI/KQs+vicpLmDP&#10;yT5u6MuP+0sNlGqcR1Dpqit7M63dKAiSBlgV6maY49VXzaw6MTQVfpHW5jQtoFc61pjMCqGS/ZP1&#10;k1JpwRi3cAyh6OaJxHzCpopQeS4dKaUNZF4VLLOrUGEgaeqIutg1fYRWUTvhK78yFSNwV2QLeTwn&#10;9ZJqtfNEJdxzPKknyjQHitYufS+aU/a6BS+pSJZnUbX6tLBLvqygoCJIPHZTlaRSKrG7wWH1AhKk&#10;Uiq4xsAIly46GliWpVMjr1T6dGsOVdsBJrCcgrmOCpdzSu1d25TWU5+u0uNU+0ZeeDp40TnEfLFL&#10;02OaaLM6cHPoIN4+3okn44yJbjydPIL3qFgfLhzFx1SqT0+NUnUmLUytlDfJ5gWBUmgc6lOqzhcq&#10;nStk9fhaTTD85MwUPj4zEVyrb4KWb9xK5mb5Zo7iweQAgaJCDXXw72rg71uK8dJs9AWSsNBQgptH&#10;D+LGMP/Oo+24oX2Yh1twMKfKAMkOTtUI0LoFgmC5SiDhUtVvS5WFcqlMwqSjOs+VJ+VtJ0g8auPr&#10;ot2HkCcbuLPJutNTNuYjjvmTNoBI3VxIq9eA0t0tzL0qrSUqcVOAOVgeCndVIDe6nCpFSNToSkWK&#10;isl0CqVihSyeKZRTKU+pnEo5qPScFn1JTHbP67lYgqm9f1X0SE7k3yCQfFlI9WXDx9dqf2CBrD2C&#10;E7RCU2w6/v/C0/S2z5wSCQAAAABJRU5ErkJggg=="/>
  <p:tag name="ISPRING_PRESENTERDATA_1" val="SmVzc2ljYSBLdWJlbmE=||||ezRDNDFEMDM2LUE5MDgtNEVDMy1BMTEzLTYxMjkyM0VCRTc2MH0=||SVNQUklOR19QUkVTRU5URVJfUEhPVE9fMQ==|MA==|||"/>
  <p:tag name="ISPRING_PRESENTER_PHOTO_2" val="jpg|/9j/4BMrSkZYWAAQ/9j/2wBDAAUDBAQEAwUEBAQFBQUGBwwIBwcHBw8LCwkMEQ8SEhEPERETFhwX&#10;ExQaFRERGCEYGh0dHx8fExciJCIeJBweHx7/2wBDAQUFBQcGBw4ICA4eFBEUHh4eHh4eHh4eHh4e&#10;Hh4eHh4eHh4eHh4eHh4eHh4eHh4eHh4eHh4eHh4eHh4eHh4eHh7/wAARCAB4AHgDASIAAhEBAxEB&#10;/8QAHwAAAQUBAQEBAQEAAAAAAAAAAAECAwQFBgcICQoL/8QAtRAAAgEDAwIEAwUFBAQAAAF9AQID&#10;AAQRBRIhMUEGE1FhByJxFDKBkaEII0KxwRVS0fAkM2JyggkKFhcYGRolJicoKSo0NTY3ODk6Q0RF&#10;RkdISUpTVFVWV1hZWmNkZWZnaGlqc3R1dnd4eXqDhIWGh4iJipKTlJWWl5iZmqKjpKWmp6ipqrKz&#10;tLW2t7i5usLDxMXGx8jJytLT1NXW19jZ2uHi4+Tl5ufo6erx8vP09fb3+Pn6/8QAHwEAAwEBAQEB&#10;AQEBAQAAAAAAAAECAwQFBgcICQoL/8QAtREAAgECBAQDBAcFBAQAAQJ3AAECAxEEBSExBhJBUQdh&#10;cRMiMoEIFEKRobHBCSMzUvAVYnLRChYkNOEl8RcYGRomJygpKjU2Nzg5OkNERUZHSElKU1RVVldY&#10;WVpjZGVmZ2hpanN0dXZ3eHl6goOEhYaHiImKkpOUlZaXmJmaoqOkpaanqKmqsrO0tba3uLm6wsPE&#10;xcbHyMnK0tPU1dbX2Nna4uPk5ebn6Onq8vP09fb3+Pn6/9oADAMBAAIRAxEAPwDx6OPy0bJ5Y5NZ&#10;un/JrN4nqAf8/nWpJ0NZcXy+JGH96MGvJWp6L0ZryjfPMP78B/kaw/DOZNDniHVQT+XNbYOLmHP8&#10;UWD+VYPhRiJL22GcqG4H0I/pQtmD3NaCUMAjZJPANXocAhCfmPbvgVz66tZx3sVr5haViBlfuqT0&#10;3GsnxLq+qrcyWKBACGVTGDkr3I9uD+tPkbdhOaSOqm1nS0kMRu0Lk7QFBbJ9sCqmq6rDYyhLiOZX&#10;ZdyoI23MPxFcLbWV/cwtOtzHAkKOzSPIFAwoO0H1OQAPU/WqMlzM5BuXZkJ+8cH+laqijN1Wdta6&#10;ta6hNmJtuOcOygg+mN1auleNtLtpDY3KyRYYjzMArXH6ta2elQW6SxPK80fmLcx3IZNpxwhAIz6/&#10;X3GOft/3pMTp8xyVcnGRn1+vc1SpKSuJ1HFnuUFxb3ame3lWSNsEMpBFaNuPnWvDvDeszaLqQdHk&#10;8rOJYe5HtnvXtWiXttqFvHdWsiyRt6HoeuDWFSm4GsJqR12kj5Nx7CtXTBmcH+8R+NZWnf6kYFbO&#10;joTODkkgZPtWRodEeIqKSXhQMYooJPnZ+9ZFy2zxFbn+9ER/OtU5xWNq/wAmq2MmepK1pHcUjZZs&#10;zWzfUfrWF4cIj8WXMJ4Vgx59n/wNbUhx9nb0kP8AjXOMhl1540hRzIzf6xdwxweQacdhS3Rjq1xD&#10;ZTHcEmuLgpuzhlQADGe2c/pUq3sNsj/2esG6GARvJcnMkrEHcU5wBgkeuPc4rS8L6T/wk/jdNCs0&#10;VmlL+UAcbio3EcZHIU13uk/BvWbWUpMshMDMxLQttxjBJB6dx6/pWzkluZJN7Hjuoahe31hBZ+XE&#10;kEDFlCIASxAGSep4A7+p7mrFnZWk+nGWRJjMjgFEdfmBHB5Bwc/XOelfQ9x8GtFisYTpzLc3ENt9&#10;ruWIyHzJt8tcA8D168jBrjPE/g6e3tbm4tLNpLG7DYhkChYHz8zEEgqeN2R2IAzyAvbLZD9m92eT&#10;LcWUJ+xNJL9lZ8yb4gxX3C5HPbORn26VFdS29tfKYbhbqBQAMKVO3PTBHB79xS6/YS2kqNIDuYZD&#10;ZOcZIGfyrKtwjTKJWKqTgkdq6IpNXMZNp2L+pT211fSSxB1Bxt3Y3AAcZIHJ9T+Nb3w48QHRtYEd&#10;0+LWT925/u85BP0ya5cwSLI0T/eXjPp/9apImjiBDpuY/dIPAolFONhRk07n1Tp5326uCMEZz2/P&#10;vW/pCgAEdZH6/wCyK8y+EGpvqHhaG2mLO9qxhVhzlQAw/IMB+Fep6XzNwMBAEX29fxrz5Kzsdyd1&#10;c1X5b6UU0tw5zkUVIj51JrN1K0u7+/061sLWe6unuAscMMZd3PoFHJ6V3/w98Aa14zuc2oFpYBsP&#10;dSLke4UfxH8h719Q/DP4feHPBNn5lnbq10y/vbubDSv+PYcdBgfjW0I6kTkkeL+CP2dvEWsaelz4&#10;hv49HQtuW3RBNMe3zHO1enYt15Arz748eArH4feOLOxtri/e3utNM7XVwA3712dNi7VUcBAeTn5h&#10;X3Zpl9bXkZW3lWTyztbaehrm/if4ZtPEvh65s51wxQjeACcenINbOCUboxVRuVmfDv7MGkpcfGy0&#10;8mVZRZ2s07N2PRP/AGevt+KIQx5dUIIweOSP618g6bpQ+Gvj/WJrYa3LEls8YuLa0KPG+RIBgj50&#10;IjbJHynjnGa7fwb8a9Sn8SweHvEFtLHJOqtbymBojKrfdYoc445xx1/Cs3K+pfKex6voKzX632kA&#10;W868NEh2xyj0I6fiMH3rnPFXho3Fu0N5BExK4KAHYBjHHSs34k+ONQ8NQL9ngKySHCs/HPbHqa8i&#10;vPiZdPci88Z6lqENkzFbeO3iYJKQRkFx8uRkcdeQe4zm7S2Raut2c/8AGvwftAuLGAbo1OMcDbxx&#10;/wDr/rXh8duzyOm3BwT78Zr6J1/xNYa5bqum3DzxN8gR8MwPoGHX9a8o8Y6NcWd8Lu0gI2yGJo1+&#10;+G3HBwPY/nxW1Go17pFWCfvI465juI2CEucZABHTHB/WpJPKONrsw3BgD1GRyD+nPtUmqzTCcpPt&#10;LLjO0Adu+Op96jxGbQv5oVwwwmDkjHUV062MOp23w011dBv4Z5Hu2t5Syzwpgo6oudw5++AFHPYt&#10;zX0poUyTweajFtzZzjH5+9fJHhjUF07Vba4eEXccbgtCzcNz+nQV9K/D3xHYavBHLbyo6zE7dgIM&#10;ZXkoy9Q2Oc8ggHHAyeSutbnTSeljr7+TyrWV847D60VBqZHlBiRgEnn16UVzmyR6hoFtZaDpcVpa&#10;RLFDbxhEUdgK5j4heOnsrKSOKQr8vUVH4n8Rx21u6lwCAa+dPid4tkvJ5LaCXIz85BrS7eiMkktW&#10;fTP7JOvnXPDviCe5uhLdLq7Apu5WPyo9px7nf+Rr2i7VZEIr4w/Yr8SR6d48vtHlmIOsW+UUn70k&#10;WSoHvtaQ/h7V9XrrivrFxprIQ0MKS7ieG3Fhj8MD8xXTGSSsc803K5kaz4b0u5v1ku7VJGCPFnGN&#10;0bqylSP+BN/30fWuLsPhTbWF8zvqAurZI/JtUkXzHjTsil87Rz0U11Gv+JIDdTG3Yma3k2SAfgcf&#10;lg1mz+L2trEatHZyahBEC7pCcsExncBnJ6dueaxk43NVzJGb480vTta+IMY1BAtvZxhIQccvx834&#10;YOPrWdrnwb1O6s/7PsbmzfRmcyxxTAFYyc8rlSVPJ+7j7x9a828R/FaLWdcmn/sqVYkDCPaepPQd&#10;eD0r0Xwr8Sb2fwrZT3yGFZYtjMTlWYcN+oNReN3cu0klYzIfh54V8DBp444rnUGJLzEcBu5GcnPv&#10;nmvn740X8P8AbDSRLncQpGTtYdlI9Ov5mvXfiD4ugvHZYmDOT1zXhPxLgN2sdz5mCh6N0NODTmOV&#10;1E8/nYX2oF7iUr5jMzP1OeueetMuoJ7eVoZN3ynjII47cGonicoMjAJJU+vrUttbXdzOqqd8hUt7&#10;nH8zXfsce47T5riGZZoCVkiIcMvUYP8AiR+dfRXwk1BLbS7R7+G4a8vn/dYiLFt3zFye+4u7Ejov&#10;sM186SEjZ5m5XGcnP9PXrXpngO8SD7TrWkBQyxN59tHdSCRIxjamNhYhn2gYYgFucgfLhWV0bUnZ&#10;nv2sn5QmcZxgUVTZryPTLBL6QS3nkKLh1xtMm0BumB1z0A+lFcR1LY89+Ini6Q77eJ8yNkcHpXk1&#10;9JJK55JYn8zWje3Ul7NvERaVhzjvVi10S8UefNbTEkf3DgCt4pRMZXkXPhHezaJ8UPDN8jlAmpwK&#10;5/2GcK//AI6xr7QtNVsbn4qq4uI5Amh3JLIRj/X2/wDhXxSdJvJipgt5t46FVOQe1e96Trt9feMd&#10;N1L7M1s93ZSpLmLCIPL8wpnHOGUZ+lKUwUDrrG9urnxP4ttdOsRegQ29xE7HbGjnzFbce+Qi45HQ&#10;81xXw/1XWbS4vLaW6WGexuJEaF4w0UquGdF+8SMYbGGOAoHNUvBPim8h+KHifShtlt5dEjuG8gYO&#10;YpigA/CU/lXL2evXL6h4tS222M0drFcLv+co0RwDz3O7+dS0ykdhr+oWElzJrx0/wVDevnzZGnnd&#10;mPvCcKG6575rN0e21TxPBLd6lrclnp+0pFDpyCFHI74bdxWr4U8d/DDxXo9reX+kaONUCAXUdxbo&#10;zpIBzywyy56H+uRXNfEb4iaVHOul6JLbxqgwFQhe3AVR2/Ck4u9hqStcz/GVtpunaolnZSySpDEi&#10;vK7ZaRgBknsD9K8r8d6obiQWkDZAPzH/AD7VqahqF3fFgjn5urk8msDW7RLW083OWHJJrSnGz1Iq&#10;O6OZm81k81s7R8qkjjjt+oq0La7tPJaZxai5j3xSFuCuSM/Lk9QR+FQpDPcyFYl3qi73xwFBPfPu&#10;cfXGK0JIrNni04CaO4EmySW4YYQYA24HQBi3P6V2t2OVLqQzLdyTvMQ8rvuMkn38nnJJHXjPP1Nb&#10;ngmynvNXjsjCs8UkmJhHhmKhGZgpHGcKSBnqOKwdRimgiCmTzUjIX5SSqE84579enHWus+E6yNf+&#10;U0zCA3MBmjSTYz7n8lSG4Ix5rdD0LZxwayn8NzSHxWPdFununs2sblHtimXBgKZ3KTkKTlfXLZJz&#10;+NFRaxFbQw/aLRUheKLYnkoFBHUrgYGBnp64orgOxHj+ky3mlXX2rTbkLIOgkGf1FdFL4+19UWOa&#10;2hlHUlJOp/ECuZUlc81FK3Nb8qe5km0dlpnxPiCGKS2lSRT8+FDY/Kt3SfiNp2o3cFhLqMNorsQJ&#10;JxhY8g9SegPTr3rxS1OzUrhPxq7ONyTKcEDBwaHTiJTZ6N4GuBF8SNa1CzukuTLoc6bYCOCJoyB6&#10;AYwfwNc74U1rTl8Y+KodU1CGy+02OyN52HLKVLKGxjccH9e+K4e1luLSbz7SeW3lG5d8TlGwRg8j&#10;nkEiszUbRBC90bp3lZ/mVxkknqd2ea2jTT0b8jNza1RnSHdMzL3bIq8lrNbRLdHKuCCv51r6B4en&#10;bSo9duUItnlaK3BH32UDc30GcfXPpVq8tJL26tNNtIXmuridViiQcsc4HX3I61tOpryoyjDS7Nuz&#10;ni+wrKxAJUE1zep6olzfJui86zjfDjOPM9efauw8V+DPE41WG3fRDYQXu57ezSfzXAH8BdQQT3wO&#10;2c9K4TVjE06WcMYXyGaNmVwY+vUEde/Pfj8caaVzWbdinDgwSeWMSqd4OeTyAB+A5q7FbwBI5Jri&#10;NEmXKbfnwwxkMvUdT+PTjmolfajRpjaWBBYZBxnseO4/z1SQlI1hW48yNfnIBOFJAyB05/nitXqZ&#10;2sQuWUuyMGizg89fTrzU+ga1NoutQajAiSvDKsmxxlWA6g/49uo5rMbcxOM0xQM4PWr5V1I5mtj6&#10;Vj8RWviPRob+yceSy7ZEz80b8ZU+/P4jBorwvwT4gk0O/bLMbScbJ0Hp2Ye4z/Md6K4Z0XF6HXCs&#10;mtTqI265qKYHGRQjcdaHPHWmBifc1luPvLV2TnzB6oDVO7G3Vo37Fcfzq5J95AP4o/1q2SigqjLD&#10;H8RrO1sARRxj7zNkD6VqovLD3q/qdnpC+HITHcJLrN7cRxqhwBDGC+Rk8DJ2EnPoOzVUXZohxujp&#10;TPa/8Kz0LSrdxJJaPIGbIPLqkpxjtmXH4e1dj8FPAt1/bCeL9Vh2RRho7KB8qX/6aY6Eddv0z2Fe&#10;efBu50u28eSWmrxS3do6tGmw+ckbA7VLMOCgXI3DjoenT6m3ZjSGMBVA2hfQY4FY1bxbXc1hZq5x&#10;Hxz8Xp4Y8ClIYoGv9Qcw2nmYZoiOWlA/2QRhgchmWvkxWYMWcLjPoBXZ/GPxSvivxpcXVtJv0+2/&#10;0aywMBo1J+f/AIExLc84IHauHzmQdwP1rpow5YmFSV2XE80w7WJ2jkAnv/n+lJKwWMbRt7N9cf5/&#10;yai8yQ4BYlR0HYUTAeXxxg96u2pPQjIwOvaoj1p8jcVF15q4mbFBopueaKqwrnfo3WnFsiiivPO1&#10;szL3i8hb3xV5gPMQ45AIooqmKJVkIRnbgADcfyrF8TJBDd21rBC8Tx2sZuGcndJKw3sSO2N+3A7K&#10;O5NFFa0dzKrsNSBobGO7LmFSwKbgR5jKwB24HOM5ycdD34r6S+JPje0b4QXGs6TNzqqLawN1K78+&#10;YD6EKsg46MKKKVSKbj6lQbSfofMErcccVGuAPeiiuhGDHIfTjFOlf93gdzRRStqF9CAk4FJRRVki&#10;cZ6UUUUAf//Z/9sAQwAIBgYHBgUIBwcHCQkICgwUDQwLCwwZEhMPFB0aHx4dGhwcICQuJyAiLCMc&#10;HCg3KSwwMTQ0NB8nOT04MjwuMzQy/9sAQwEJCQkMCwwYDQ0YMiEcITIyMjIyMjIyMjIyMjIyMjIy&#10;MjIyMjIyMjIyMjIyMjIyMjIyMjIyMjIyMjIyMjIyMjIy/8AAEQgBIAEhAwEiAAIRAQMRAf/EAB8A&#10;AAEFAQEBAQEBAAAAAAAAAAABAgMEBQYHCAkKC//EALUQAAIBAwMCBAMFBQQEAAABfQECAwAEEQUS&#10;ITFBBhNRYQcicRQygZGhCCNCscEVUtHwJDNicoIJChYXGBkaJSYnKCkqNDU2Nzg5OkNERUZHSElK&#10;U1RVVldYWVpjZGVmZ2hpanN0dXZ3eHl6g4SFhoeIiYqSk5SVlpeYmZqio6Slpqeoqaqys7S1tre4&#10;ubrCw8TFxsfIycrS09TV1tfY2drh4uPk5ebn6Onq8fLz9PX29/j5+v/EAB8BAAMBAQEBAQEBAQEA&#10;AAAAAAABAgMEBQYHCAkKC//EALURAAIBAgQEAwQHBQQEAAECdwABAgMRBAUhMQYSQVEHYXETIjKB&#10;CBRCkaGxwQkjM1LwFWJy0QoWJDThJfEXGBkaJicoKSo1Njc4OTpDREVGR0hJSlNUVVZXWFlaY2Rl&#10;ZmdoaWpzdHV2d3h5eoKDhIWGh4iJipKTlJWWl5iZmqKjpKWmp6ipqrKztLW2t7i5usLDxMXGx8jJ&#10;ytLT1NXW19jZ2uLj5OXm5+jp6vLz9PX29/j5+v/aAAwDAQACEQMRAD8A87AZpsL65+lWSaETy/fP&#10;U0prjOqxVuxut3qlp5/fMPatC4G6F/pWZZHbdCmSbaH5o/ypt32oU/d/3qW6+6KksfGd1u49jXMJ&#10;8t4f9+ung/1L/SuYl+W8k/3s1USGdJan5cVSjJjuJB6MatWbblT14qGZdl1IR35pIomRt33qV124&#10;21Aj7amSTe2KBj1LdKmHyrUYHU04Mu7hs4OM0mIcBSgUOyxx7nwoGOSarNf2itj7QuckHApWC5Ow&#10;/Go2FVW1a1Ztsb7jg9VximzXKRcyNINwJAK4JHsKpJhcs/49u9MkPlrn+fasl9Xt4+NjbxyQagGs&#10;u7EeVEc+rdKaiyeZGk3+8D9DT4Su4dfwFU0lvJ2B8jHcAISMetWp/MiXcJVUgZ5B5+go8gNuy2tx&#10;0+verx/i/OuGGuXNtIcsjfUf41pWHiWGVsTjYTjBJ+X/AOtScXuNSRvyj93npUY/1Ypou0uY8jb7&#10;gNnAp4+7UlCpuqUVGtSYoBEsYq7FVOOrkVAFyEVI57U2Fe/SlZhuoAdCu1qv23zNVGMd60LYd6AZ&#10;cWlY0LTX9KBDc0Um2igZ5aTSGnU00wGSDdCw9jWRbnbdD64rYI+VqxVO28/4FVIlm5/yzz7ipLof&#10;uxUQ/wBWfzqSYfuakoW1P7siucvBtvpvrmugtD1HtWDqQ230nuM1USZGvYP8sf0qS9H+lfNnkVT0&#10;yTdGtXLz/j5Q+q0uoLYix/KpIiqtn9ajLIq7nbC/zpFuYGZPL3yTbh8qJu/lRYLlvzUGf3q59M9/&#10;pUP2iOKRtuCFIyQelZ+oXVzaSbcbnx8wZM/1NYr6hcSB0ZuG4I2gYpqNxORdv9Ta6uD842KxCj19&#10;6qXNwHjyrN2HPT+dUN3zVJ5ZeAtz8pAPuDWiikRdl2yv4bTaY0BlB++3b9DWjea5PcQvDvWcykb5&#10;CoCgDoBnBP1P5Vg/Y5lhSYxOsTkhGK8Njrj1qIsBxsz+NPlTYlJlvfGrEbk9dzLnJ+lQMEdvn49W&#10;C/0pqujex9DWrawb1KvAFDY5Izmh6AlcpL8jf6NKzL2DDGf1qSe82r5bwiN+hxz/AD6VtXGuQW8O&#10;Lawtd6gorGMZQfT+tYl5Jbz2qS7XW4ZsuT0PrQtXqN6IrYeRdyruHt2qPO3/AD1pIJdhweh7+lWG&#10;fdHk/MOnI6fjVbE7oW0v7m1YGKUgDseldVpWti8/duQHHVTxn6etcfhGxjP4mlGYmDoxWRTnj+lT&#10;KKY4yaPSomVlytTYrF0XU4b6MAtiULhxnvW0PXtXO007M2VraE0Yq7D/ALuapR1dib8KBlxc7aU7&#10;aatKBuYUASqw6Vo2o+Ws9VVWrSgH4CgGWQD+FMJ3NT81GaBIM0U2igDy8000ppDTBifw1iS/Lef8&#10;CrbFYl58t031FUiWbSHdH+ANSyfNaj6VXgP7se61Y/5dfwqSkRWh+bHtWPqo/wBM+orVtj+8rO1c&#10;f6Qh9apbiewmivujIb+Fq0tUYJ5UvXjBrH0RsXUsf41pa4+NMjbbnD8n86bXvCXwmDeXc1xM6nck&#10;YwNo7f41Z0y3mtdt27JGvVC569e351U0pme+3mHzSg3Y9elJf3HmznZjpnA4A7nFXboQu5s6jc29&#10;8s8/n7SGABC8DOcHGMjpWJFDLdXkcKsMyMF3Dp9a0NK015dK1C6uvkhTA3s2Oc5/HsKSDVrK2bdD&#10;ZDIBVef1pbbD33KctsLW42sqykDBw3APTk1fSzaCwjaZTGszbmIGSFXsKqjUIWuvOaLdjscYH0A4&#10;q1qHieaXTPsFsixxMcuwOWPtn05os2w0RDrWuLqa29vBbrFb26bI1HUj1PvWWih+HZU9yKrZO7t+&#10;FaFtaQ3WE+1iOT0dePzq7WJTuU5fvfeyfat7QfEv9l20lrcWqTI/3S4zx3BHpVGXSbmKYRSmNJDn&#10;aScZqGXTbqJRLNEfJzzImGA+uOlGjVgV0XdUtkWYX+n7mgb5iM8o3f8ACsdiXb5j+FakMz2P3GVo&#10;24yvIP1FMbyZ90ixbWxxhSVz/SknYHqZ8luyQo5/iYjA7Yq1bB7dY2EqfPkMjdMe4pk3zYBwAPTt&#10;TrXa7eW7AZPcd/yNO+gkF9amJvMT/VuMjB4z3FUg5Wt/UbKextPInZDuw6EHII9vTrWN5W/0yOfr&#10;RF6ajkuxNaXLWt0rq5QN1I7eldtpWsJdSfZ52CTjBGOjj2rz9g3lkHsatWd6Y5YW/ijOM+o96U4X&#10;VwjKzsepR/nV2Ef3uKydMukuraNxySoIPrWtG3TbzXOblldvWnr96mfd5anLnyy3SgCaAb5DWnGB&#10;uA/Gqdou2Pce9Wrcl5C34UCLRPy1HTmPy03FABiiiigDyztSGjNJTGIKxdRH+lVs5rJ1Qfvgfaqi&#10;QzRtD+4X3WrMZ3W5Huao2DboFq7D/q3HvSe5S2Ibc/v/AMapawP3kZ96txHbPj3qvq43bPr+lC3E&#10;9jM0s7NX2f3uK29cjZtIwqnIdSMViwoIrou/Hy/KyngHtkHqK0Li2eSJWnuzKxAbYOFA+lW97krY&#10;ztPtzbW8skmN0i7UiB+YjOcn0HFVPLQzYdsckZHRf8amceWsgj3Z3Dr3/wA80iW77fLRN0hVsY71&#10;XmSJeXkjwpbiUmFcHGMbiO9TRtZPajcqxTMMb88Lx6Y71nxozyY25OcYPerqWxnu0jdBCM4bK9BR&#10;5BqzMZQrfe3DP51IIN/3U29yWPQVrXemofmgXbHjhiOv+ealTw5cyWgnCusZJIaQBcgDPAzk0+cO&#10;UwvszrjDDHqTVi3JjkHnOMAjOB/hWxaaMk8yoFdwuDKR068AfWi4sY9JvnaaDfHy0SEfKR2B9aTn&#10;cFFoZqMySrHslEi443R4x9D/AErONxcWbGP54z0ZT91h7g9a3bizh1CwkuYZWSaNQ3lBOvr7CsE7&#10;9ognGR1XJ5BpRaG7lWSZW3Y+U5ztA4/D0rS07xHdWcPkbVkhxgoy9R6fSsd43jbHftTSccbcHoc1&#10;pypojmaNK/vLa52tHaiE8ltrEg+mM9KoM+1gU4GOcVGxoH9aaVhN3LP2qRY9p/eLnI3jOPpUYkLt&#10;ngE+nao1bsaUjb8w9aLBdkj/ADKfXvUaDa2aXO+TjjgA0qDtt70bIN2dH4c1dbOYRTs3lOQNw7Gv&#10;RLZ9qYGD6EdxXj4jZfYCvQPBuqm5sms5M+dAN2T3Tp+lYTj1RtB9Dq0Xu/JpzHdiNfXmoslv8BU9&#10;pHvm+lZllzd5cPy9hj8atWw2xj35qpId8ywjoOTV5cLx6cUAxzUYpufmFPz2oEJmim4NFAHldJil&#10;zSCmMSszVh901p5rP1UfuQfenEl7C6a37kexrRg/5aVlaY37tvY1qQn94/0oYLYgB/fN9f61DqhL&#10;Jx2x0qVjtmb61FfDdbE+pzTEZhlLzjegcFcc1oBFgtyJkZtyExsG9OMGs/bumjG3ggHAPUVp6zO9&#10;np0MKYRnUHrkleaYkc7PMfMZI2O3OR2rsNB0l9SsFu4WCmPI3BehJxyPeuHJ+8x7nFezfCG236Nc&#10;u67xJLsAPoBn+tVNWWgonKXPhRbaRNp3NIx3AHJP+6BV1PDqOwiYOsgbkE+leuy+GrZ5POgiAl6b&#10;923Hr0qWz8LwLHtmQJnkMPX6nvWerLujgfDvha2kvGmubcS5UlQW6Efw/ln8q2tb0mGe8stLskRT&#10;w0jHHPYdO3NbF1o15ZzOYWkZZCCxiT5iQchgex/Ks/7YF1F7iZkEyCPI7nacnPoT/hS9RnN3mjLp&#10;U1zIF3xwzLGx9SOv64rL1Oxi1O0N5HEWW3OHQD5gh7ge1ek6zY22qb3hgUQugZVUdcdx6Z4rDtdH&#10;k0y6kbcUVlUsmOvJ6+nSkFzy65lh/eWcKecWOF2c4z3P0rGutOZJFi3ZkzgqO5+teqavaeUzlIg+&#10;QWyByB+HauNNg9xM0w4IztYVSlYTRxN0hWQo/JQ4HvVR89fU5zWzq8QivZI9rY42k1ksv456EVvF&#10;mMkRAfjVm0eP51kQMCRz3HWqw4alDFW3Vb1JRNcQLFcOqsSucqfUdRTE3Beeh4zVlpYJo1yxRl4z&#10;jIIpm2NcYLPgZPy9Km5ViPym6/y7inQyfZ5AxQP7Z604n5cfd780gjaWGWQf8sgGOT2yB/UUbhax&#10;JLdefISiCPPRV6D8ya2/Dl19g1u1ctkTgxtzjr0+vNc2vY1pWFykF7ZXEys0UTZbaMnjnpUyQ4s9&#10;bgkV/wDPWr1u3ynYv1NY+m3NncQrcQTCaJ84I4wf6Vrxtut8hQu7gYrnN9ya1+87dT2q/EO9U7ZV&#10;VT9P1q4h+XFAgb7wp7DbUf8AFSuwoATdRUO9aKBnmXakzRiimAjVT1IbrerbVVvtv2c00SynpZ++&#10;ta8O77QFClnYYVQMkn6VteDPhrretYubpTYWbYw8ifvHH+yvb6mvbvDfgzSdAjBsrVTLjDXEnzSN&#10;+Pb8KqzZPNY8b0/4deJtUYTfZBaQk/euW2n/AL561uwfCWe5tR9q1IqehWKPp+Jr2vyKiNvGrZZR&#10;1z9DVchPOfJesWlpZ+LZtLgdpYbeQRGRsZOPvZx6HNV9Xt55bp28iRYlIXJXGABxn0rofE2katpP&#10;jTWrxLV1huLyZklEe4bS7HqORWDLqchjMTo5Vjl2DZJ9uelLroV01MKeLy1z+AHtXu3wmgMXg21k&#10;24Mssjj35x/SvDLqZZW2qpGBgZr6O+Hdv5HgjRdy4zbq35kn+tOWxK0OsUFV45/pVlX4G78cUqKu&#10;0bce+fSkchd3y4+tIBSw2+vce1YOuaTHqP77ylZhw7D5WK/UVrM/+TTA/wB4dc+vpSeqGtDlrZZL&#10;PNuZxInGVm7j1BHQ/hU8im4bDYdWXHB3cdufzroBpVlPJ5kkKFhk5x1+vrUc9jDFny4lX/dGMmp5&#10;dCrnJ3Fp5LYEG0YOd7ZyKw7yzj8kgRbOP4Frsri2Hz+bjnqR6VjXka8gYIA4qbFJnlXiHTU8vc/D&#10;bSEGOfxriJvlkK/dA4wa9e1mxR5AxUEjIGa891vS1jZpUAHzcgDjNaU5dGROJzZ+8PepCu5Gf3xQ&#10;ykKCf73FW4IRJG46Ky5B9x2rdsyS6FMoyrxUZyvFaEkG2SOPeBvUYNVZo3WRkK4IPT0oTBqw60h+&#10;0M8a4EmMqCep9Kdbr+9MZyNylcGok3RMGVsMDkEdqkecyybn5bruFDBbEca7fyq9ptut1J9md9h5&#10;KP71SyGb0zzV7TLUXupQ2gl8vzScPtzg4J6fhSY0jofDMk2k6kLKd/3N4m5MHo4z1/UflXo4Zdke&#10;z7u0ECvGrITT30UPmgqGOCRkADkkeld54Uvrn+znjkiMkccjBcNhsHngdxWNRdTWL0O1t1byc9O9&#10;WkqlbsJYVYMCCMgZq7H941mUH8Qpsrbc7fSnY+aq99LsUKvU0DKXmH+9RUW1vWigDhaCaTlmAAJJ&#10;OAB3Ndp4d8BzX+yfUsxxHBEI6n6ntVCuctpuk3+tXHkWFu0p7t/Cv1Neq+Fvh3Y6U0dzfqLu76gs&#10;PkQ+w/qa6bS9ItNOhWG0gWONR91RW1DGF/CqijNyHwwhFx/nFaEZ+WqRkVaWG6R9+GHykA1otDNp&#10;suimMu6nKaRqpiRzGvaTFLFJLtJQ8uoUHjvjjivCvFunlbuTZZYHIDspUsO30r6TnTfGR7VyGr6c&#10;hWRZIFkUjJG3PHrWMlbU1i+h8wi2/fBXUrkg59B1Ne3WmuXnh6ytI3iZrRYY1CMnAXaMEMPauB8R&#10;Ppk+oPb6LEZCV2yShcAn0Wrlt44ks/Cdnb3Kq08K+QQ+cFV4GfoMflSd3sUlY9TsfGWmXkY8m6VG&#10;P8D9jWqmqCfAVs9OQa+dLzV1eSS+s4WCoQWkghZY8n1JPHNdH4Z8afvAhlIk4DRseD9KLSSD3We2&#10;+buXPX1qFroJxu//AFVl2d79qtRKFJBAPI6GsbXL2eKFwny5zk5pcw7G9d+JYLNc+aOw4rA1Dx3G&#10;m4JjpwXb+VcHe38zsy7y2TnHvWSsTys88nlpCjYeWV9ibv7oPUn2FJXYWR2qeIb/AFiZhC7Mueip&#10;xWkj3VtHiTa4ODhgf51yWm+NLOzt4oYLmwjJ4ZCkq4Of723FaJ8aeY2J9ojJwJY3Dxk/7w/rQ00N&#10;NMfeahBPNsfMbY4B6Z+tc1qMHnu/p149K1ry/huFbHA7YrOhctJt5Pb8KSGcjqlqkdrbMqjK7g+O&#10;7ZqjbuUbcj4J4I9frXSyWLXTRwEHLI8ufUcYrmLi2ktrgx8gDJ/Ct4u6sYyRbe8hkwJIMMhyMNj6&#10;9qpSy72zwPpUksDLCHdcen9KqMzqo5OKqKE2PA79MetPj7gJuJ4+lQA7mzWhZmFm2SOUU8EjtTeg&#10;kUm9R69Kltp5reYSwsVdejDt2/rRKI1uCEbcqng+tIPlGRxRcFuaGjDz7vyl4lmxGn5816fbW1tp&#10;9pHCs6JInzHL4ryNW+YbXCHHWuv0XxFF5C2OrZQNgfaRzlcjg/41lOLeppBpbno1kPNkd0X9y3Kn&#10;+8fUe1aEY27u9c+tyumLHPCw+xswVkB6Z/iX0HTNb8Tfu8qy8/rWRY4H5ifSqTDdMZDz2FWyfl+X&#10;v6VVkG3rQNEWf84optFAxfBnhZIoY9QvU3TuMxoR9wf416NaxALVW3iWNAMcAYAHarquFH8qtGTL&#10;sZC4/Cle6CbvmrOe62Z+asa+1Pbu+anzWQlEu6jrKxfxYrF0PxIZfFUVhuJFywK/VQSf5VzOs6kW&#10;V8N69DWP4BuZLz4n6Usj5VDMwA9RE9Sm2y7WR9GR0rdKah4p56V0dDnIJBtrJ1C33YkC8g9fQVsu&#10;Ny1VlhDrUNFLQ821zwtDFfR6zY2SFiMXEUadTzlh2zWK/ha1vfAc876alzMLiWSNm4KDOM479Ole&#10;piMx70KhgfWorS2SK28jaMbmBHsTn+tZ8uppzHi+nyaPL4Rk8P6nDNbysqgypFuUupyGGPwrIsfA&#10;LRXiSoweMkFWSRQcehDEYFep6x4RnWYm1RZIzz6ECl0rwm6LumiCjpkjml72xWm5b8F2Zl082s3J&#10;hbbkNuwPTPesbxqqWKSImAenHc132iWkNjBcFFwqnnPoBXB68q6rq4jC5QNk96GtBRepw1j4fuZV&#10;lupcs5XCRp94k9h71f8AD2mafHeedrmyCaPAtbeUHZB3PUY3dOa9HtNJhl/d7OAAOKx9Y8NTxTHC&#10;7x/C7DgjH/16VnuO6PMfGHgyGfWbjULC7ilt52MrBZEyhPUcn16Vy8uiPbqPsMhkkzlwG+UDsPev&#10;Uz4fvPM8saXuJ5BAHPrWtpXgm8nYNNbrDGM8MeR9KpTlsJxieaaTpt/fRqnnwJL0aNgVIFdva+GE&#10;srcNN80pHOe1dm2k2FgvywI0nA3kVl3tx8p/LipZSPNtbtF05hNbMxSL5ZF3fdU9Pp0rmr2S3lkS&#10;YL5hGDtI++e34Zrstfn8uOXao+fg+4FcDdSeTIzJ8uGGMdvpVRFIZqvyw29uWJlUF5SRglz2/AYH&#10;51iv8tXLid55N79e5qqqq021zhScHA6VvHQxlrsRqfmBqwTHu+RiOARtNTyaa6QmaP8AeRZxuA6f&#10;UVSwV7Z9RTumLVDj7sTinL838WPTNMJ/u9PegMy0BcnhCL/rOhyM+lb02nae1hYT2zMtxcyiNoQ2&#10;5fRj6jtXO5J2ba1NFulttQiuHiEgg+ZUJ6n2qH3KR3uhaQ8D3tmLqFxbSiNTLEXwpUN/exxk9q7O&#10;ztvsthDFuLlBgv61z/ha3eLTPtsrebLduZpSOxPA+mK6NHj3NHDKjEclQwOOf0rBvU2Q4/KrZ/Oq&#10;N0dyir0zbsj86z7nsKQ0QYopdhooGekfTp3pjzDbUbXH3hz25qhPcBVqrmdhl3dbf4uK5rUbv73z&#10;fjVi+vQu6uT1TUPLV/n/AFqSloZ+r3nykbutV/A2pfYPiDpE5wA03lMSezqV/rWHeXTzyFi2aqW3&#10;nPeRmHho28wH0I5q0rIls+x4JNyg1NurB8O6kNT0a0vFwfPiVzg8Akc/rmtUyYb2ArVPQyaLGaiP&#10;zLUYmV8hW6ccU4MqqR+NF7isU7sqmC2PQ1Cv+sYfiKddbXVx61mR3hSZo36qoGfWoZaWhsB93HSo&#10;ZpvlxySelUzeL/e796SCZGmO9uQOAT0FFwsaDjytOkQdXHJPpXDXira3G/7vPWuxvbm0gt9/n87c&#10;4x0rgdXvrW5ZtkofHp61M2ioI3dM1NGmVNwGTjr1rtYpYZ4Qr7TnAIIryGaeCK3S7VtrKAQAcZrr&#10;9J12G506GVXEilARjtRGVtAlE7CS3hRchVXtkCs29vEWMAdAM7qoHVP3bc55446VQurxWjbJyCMc&#10;Cm5ImMSjqN8vPzeuM1y97ebc/N9BV/UJYvLb2rlruZdxVeeazNlsYmuytIpZucDH0rh7qXfduGb5&#10;Q2OK7PVQXt5AvUiuGceVM4kBHNa00ZzIpH3SYHA7CmZ2yZP1/GlbG4kc0jDcua2MjTtJo5vMieVo&#10;1ZRkhN4/HuKpyIqSMA6t7jvVVWZTkEg+1OaQvz0PtRy2DmH7fy70hjfdjaeP5UisdtWID5rbepIw&#10;Pr2paoFZiQKjRsN22VTlQejDvWtoEUUuqqskqwbQWDuOM+lYzxPHIUKkEGtXTbO1urGeSa9WGaHl&#10;YmTO8exzzSlsVE7Fr3TVmaGfUbmZmm2pBafMzkgEnA4HJrqtB0ySxhklucrNOwJiZtxjUdE3d+uT&#10;jvXnmj6bq1htvLacQXEibkQjDMnqpIwfpwa6JtV1Wzt5Lxtcje4jVdto8Ckyg4wBznn2rBpbI1TO&#10;4m+78vpWe4k8z5vmxV/cZMDbg4BYehqg7lWcd84qSkJuNFNooGdXPdY3VjXl7975uKS6u/vfNXOX&#10;94qq2Gx+NBNhNRv/AJW+b864vUb3z5G9B71Nqd+0rMobjvWNI9VFCbIpGqS1kMSkhsFvSq7mlVq0&#10;toR1PfPg/rLX3h57BmzJaSFef7h5X+teiXDskbnb2r5/+EOova+Oktdw8u7gdGz6r8wx+Rr3+6x5&#10;J+lLoJ7mD4bvpLm41GF2y0E/y/7jDI/rW3LN+5dvQd/WuP0eX7L8QXg3YS8tH49XRgR+hNdTqA8u&#10;FtvfJpLYb3MZdX824liDZK9QO1U7u5bzt6/wrnisTS2/4ra5tWbie3Zlz3ZSOn4E1v3NoyqcVF2W&#10;R29+sqgo2Q3PNF7aXN15U9lceVNDu4K5Vwf4Tzx0rjtP1GS31u80x2OV/fQg91/iH4dfzrqNK1i2&#10;uJPK88eZkgLnnNAWOB1TxZf3O+GbEJBKsp6g9654X96026J1YDsRXs+reGrDX7Z4pIkSUnKTKmGV&#10;vr3rziTwNr9tqBtksGkXOBKCNh989qAuZMuo3txD5RXYMYLE5wPaul8KyT/2YYUfAhb5Qe4PNWbb&#10;wQ6R7r2dUPdE5x+NWh9l8P27LH0zl2Y9TSGXBqhX/WDGAM8kYNQz6vu6H1rmL7xlpk7FRGxYceYg&#10;yKoWl6+p+YIMvsGSB2+tAI1r3Ud25Q2fWsd5dzVFOJY5MSLg0xS1AxlwN6mua1NA0gyo6V0VzJ8r&#10;dq5XUbgeY/5CrhciVkjMdd0mFHtxSlCnynvx9DUsE3kKZOPMPAz296rF+pPOTXQjHQUpnHQc4Oac&#10;0SL8qZYd3IxTN3+1Tg7NgHJHoKNQ0Lkdg72nnou5VYLx1JOe34VWWNvn7beuavRaq9v5QiQARnOA&#10;fvc9/ao7+WG5uXlt18pHIZo+yt3xU69SrK2hT3fNyT19amin2/I6h1PUEcj3B7UyFEeYK5wByxHp&#10;SbU6jg5zg0xLQ7a0h0bXbeO1tftCzsdqpLM5ESg8t1x0p95pVtcavpeiWtolvNGx8+aMcsox84PX&#10;kAn61zOiiZr+I2ziObLFCexCkjn3xium0Sa8v/EtvNDLNIZo2Z1Mu1ggUgZIx3z07Vi7pmi1R6dK&#10;6xwl+gIHXvWQS7SH3yQadbIlhasHuPOLHcRvJCewyc0gbzWaQY2EfKQc1maITDUU3L+oooGU7u9P&#10;zfNXL6lqLfNGrD3qbVL4rkL39K512LsxPNVFEtjXbdyc1Xb5qmYVC52javU1aMyILukx2FSMm2po&#10;YNq1I8fy0XGkaHg+6Fj400a4dtqrdxhj6AnB/nX0tK5aPLNww6CvlWJmgmjmHJRwwH0Of6V9CNqV&#10;1d2UVzC+YJEEiAdSGGf60mwsZ9vP/wAXP0Ef3jcg/wDfk13WrSJ5LD2zXlOm3bt8S9DlmypWS4HP&#10;vEQK7fW7+YsgRGcMSMgdKSegW1OJ1C/k0vxppV9HF5uJnjdfVWQg9x0AzjPNdFqes3NxoEV1/amn&#10;2kjRSYjgKh5ZM4QHflkCjliOvQdq5DVZEl8Q6PbzrlZNUgV1ORkcgj9a9NvrbTbC2byLK2iIB5WN&#10;Rx9cUlsU9zxG4uXs9XstQ+2T3NzFgvK5bDsSdw9AMHFdimjaVfX6XvlPFcKyyJJG5Ug9QeOKyfGE&#10;iTwmXjhgRita0meLQNKvo/n2oY3x3XJwPwqR2LDt4ikupIrbVoGCsSqyrtYD6gc1HeP40nt1gaeL&#10;ByDIsw5HvTby2ubpVurN8TLyvGcj0NYl54n1mwXybmwMZPRipwfpQA/UtG1uLIm1yHHbymfn8wK5&#10;9tHluLgQyXrXMhP3dxP55pZdW1HU5sCJ3duAqoa6nw/od1ax/aLpPLkfohPIFPVAXNI0Gw0+wAe3&#10;hklI5Zkzj6VoQWGnWNlczQWsccsoAcqOoHSoZp/K4LVk32r7IWiDdaQGFqEnm3Tnjg4AHaqZdVWm&#10;Syb5CzVSubsRKadguQajdbImHftXLTsZZK0LmYzyEn8KprH989wcVtHQylqVn+9j0FJjdx+NPZfm&#10;PvUtwY+kK4XGAc8n61oQVQM+9OTK89hUtq+yYMcYBz8wrT1e5tZVtYrWLGI8uQuCXzyf5UN62BIo&#10;R2c9xDJLAPMWNdzgH5gPXHpSL9127EYPtTY5JreZJY3aOReVZTgirULCdpJZ9u7GcdN59h3+lJjR&#10;SB+b0yMc04Ao2e4/WrMq2scix/NIRjdtOMnuM9qjN0674wq7DwA4DEfiRQGxJZST28xurd9skfzZ&#10;GBgdD/Ou18J28SRxpc+ZBO5BiuFb7pP3Rntnnrwa5vQdN/tOG/keVY1t4DJgj7zYOB+ldXZCwbwp&#10;a+ZIzXBjMflKTliS20YHXBxisps0gjpbuPUIIzi9t5JWOF3WnzZ9yG/pVCytJoLp5JrySeaRMEBQ&#10;iAZzwo/nTgdQtYRP9lupEChZY3kV8Y67cnIqzp9zb3G+eFw5GVKnhlPuO1ZGhZ8h/wC7RTftRopD&#10;PPpbpJY/mxnpzVFitMzQsckv3VIHritTIjkk7JyfQdqlgt9vJ5NXrXS5jykDt74q4NLuf+eD/lRd&#10;DsUNlATcuKtvZTI2DE35Uq2czcbGpXQzLKZzXq3hfVZpfBdnHCy74Q0Dhm9Dx39CK4FdJuXZgIjW&#10;/oNvdWENxAYiUdldOOj9D+fH5Um9AS1LvmGDxdo8pbMgvUDY7BvlP866vWNQkt2YKu4DJHGea467&#10;sry11CK4uVA8t0kyGzjDjrXXa3cRRM+WAPNSOx5j4l1uS31fSbx/vRXYmI/3Spr2fU5En3Zb5WXg&#10;g9RXz542m83ULcDpsZvzOP6V6+4nuPC+myq5BaziJI9Sgq2rRRK+JnL+LLq1XTjBFtDgsePSrmgX&#10;sreCHSFd0iuQOegIFcn4ktza2s8hYszKOv1rb8E3K/YLxH/1flh/x/yam3u3H1NTwJrv/Ezn0XUG&#10;Xzly0DH+JepX6ivS/MhVQGwwIzyM182a9eyWuux39nIY5Y5CyMOxFdrpPxKjvLdUuGEFzjDKSdpP&#10;savldrom+tj1d5UXdsVEHqFwTWRfTJDEzP15JGe1c1/wl8Pk535PoOa5zXvFiSLh5/KQ9s8n6Co1&#10;eiK0Rd1PWg0jgN3xxXPTXhlYlmrHbWre4m2p5jE9MjANKZmbj7tVyNbhzLoWJrvbwtZ7h5W5zU6x&#10;96mSFV+9imIqpa/KW/Ws6ZfL/kwHet2QfLjtWJqDBOO5/lVR3Jdkik8m2TcOcdzUBbcxxx7VMjKi&#10;uGRXDDgk8r9KmsdPk1CZkR440VdzSSNgAVsrIz3G2lk97IsUbgO3ADHAJ+ta9vpUVrHdtdSoZosI&#10;ihuAccn+QqlHp2+GeWFyYYh80rAgH/PpVEzO33nJHqah3Y1ZE3lmdjsHQ5phGzpyTwDmrumXEMFx&#10;tnQvC4IbHU+lSzT28Fv9mjt8TO+ZJ3xuA7KB2HelfoOytcy2/dcnqf51CfvVZu4XiYb+dw3DHpUC&#10;r8tWu5LubGk/akVktZWD3CFWjUg70Gc5Hb2P1rvfC1ta3kI1CTmaP5EUDBQjg/j0rjPDMv8AxMor&#10;QuI98quZNuTwDx+tdj4YKre64Cx2rcArtXCknOePyrGZtA6WX/U8sW5zz35rKubf7Or3fQsclgOV&#10;/wAR6itKSbz5AI14AH5VSu5Fk+U5IHb1rIsoebN6L+Qoqr5J/wCep/OigDjFco211Kn3rc0nUIYG&#10;G9VxnuM1VO1+HUMPcVC1lC3Tcn0NaEHfQ65buoEe38BVltTjEeDj39682W1mi5huiPqDQZNRVsmX&#10;d/wKp5R8x3xvInZiVWrFvJA3O1fyrzoahfxclSfxqzb+JXj+V1/I0crHzI9GFxDHxtA+gp63aIwO&#10;0HBBH4ciuDXxLG3JyKsrr8bfxjP1pWYXR2Wo3kN1ZTnyv3nluSS3GcEjAx64qpqU6XVlDO7cvAjc&#10;nuRXPf23GVxvBGCGweord1XTrRdIjnjeRo5UDRAPwEPSkO55b4nffqSegiAH5mvY7bUR/wAIVpMg&#10;/wCfOIfiEA/pXl+vWKSaWjj/AF0DNn3Umu4N95Pg7SI4kYv9ihPCk4+WtZNOCM0veOQ8VXxmsJGP&#10;G91UZ/P+lbPgRYW0S9nmbhUVfryf8K5PxPPNJHbrMxJYk4Pbp/jXVfDCW1urK8sJnTzY280Rn+Nc&#10;Ht3waOX3AT945PxSytMpRdq7jiubrsPHTRteQ7WBJLHAGOOAOK4+tqfwmc/iJFmlThZHX6Gmklmy&#10;SST3NNq1Bbs3zbaptIlakce6Jg/cc10No4miVl7jv61i3EeyEe5xWhpD/LtP1FZS1Vy46M2FSg/L&#10;ThUMsoWsjQjnkVV5asmKJ9TvHjhGWAyuKjvrsyNsTntxTtNuDYXwfv5bhvYlSB+uK1UbK5DepSuI&#10;3imeFvvKxB+uasSW8tqoSQEMQCY88j61AZGe480tlic5PrViJt6OeWYg7eM/WqexKI0lkePyEY7W&#10;IJXdjJ9/WlVDFIweHeQCMehqK3x5wDEKGOCxHT3q7JYzQQC4b5oWO0OP0ND0BaleJY3Ry7tG4GV+&#10;XKn6+lMfftwzcjofWtQyWUscTM+AibXVl3Mx9vT86zpQpkbGMEcY6GkmO2gGdZY1XYFKjDEfxe9N&#10;OFjP0/Ko1jdfm2kD+dGd2e1OwiW3ldJPMRirJ8wI7HNekeCLm2n0iRYpC10shecHqSeAfpgV5hv2&#10;7wO4x+HWrmlapc6TfLc2rYkHBB5DDuCO9KcLocZWPbJT5UGFX73NY10+1cDk98dqSz1S21uyjuo3&#10;YHGHiDcq3eo2G1d20Dn5VHYVzNNG9+pWw/tRT99FAHLA09WqLFOH+cVZA8tTGNLTCaYEcv3WrGf/&#10;AF341sN9xqyJ/lnqoks0FRGXlR0pHt49uV3D8aITujH0qV/9XSGQC2O3Kyn6EVMNX1OCyFv9skMK&#10;cIhbIH09KWM/u2qnMPlP1o3FtsMku7iXO9y2euTnNdppfjOwj8LQ6feb47mBfL3hCQyD7vI/KuIA&#10;+WkptJqwk7D9e1KHU7xGgRlijTaC3VjkknHas62uZrO4Se3leKVDlXRsEfjVo2Qn5iIVu4J61FNp&#10;81vGXfbgehrVWtYh3vcinuJrqYyzStI56sxyTUNKKtWVlLeTEIp2ryzegqthbi2dt5jb2+6P1rTW&#10;LauKmEYiwqLgDilxWEpXNUrGXqI2sifjVyxhPlh1yB0zVa+XMyfkMDNdG2qaPZ+D7a2RjPqAJZkV&#10;SApJ7kj0x0pvZCW9yk0rKv3sD3rIu75pWMcOTnjI/pRJJc3C7pl2QnpxgZ9vWprYQQ8xwyyN/eK4&#10;/KhJLcG2yOC1FvbvPJywHAPrVMHbvLckg81sym0ltnM9z5RXlYQOS3ue2KxN4aQbBnmqjdidkGw+&#10;Xn0NXI1EEcU0EzmbGWUL9z8aiKmBhnbu2805p38kQqxEe7dsHdvei4krDJI5OHeJl3HrjANXEzLY&#10;OGvQcHCQDJ/H0FU3eRsJJKxA6AtnFLJC9v8AK2VJ4INAxjKiMwLZYcHbz+tRbscqD9akUFhs4Ueu&#10;KhJJ4Pb1qkTckkuHl++cY4wKhLelJxSYqkkK4lOB280oApcUXEaei6xPpN8Jky0TALJHn7y16L58&#10;V1axzwtujddymvJx39a6Pw5rH2WRrSZsQS/dyfuN/wDXrGpG+qNYS6HVb6KZg/5NFYmphUfSm5p6&#10;1ZI2mE08imE0AMPSsm6H7ytU9KzbwfvKqJL2LNud0K/Spz/qaq2h/d1aH+rb8aTGtggPykVVm+69&#10;Tw96hl/joQdCBfu0EU5B8tLtqrkEfKjI4pl7OzWgjP8Ae61MVqnej7o/GnHVg9ipmvTLLR00vwLF&#10;IVHn3IE0jY7H7o/KvNoYpJ5kiiRnkY4VVGSfwr2e++bwfb712ssCAg9iFxRVdlYdJannjr81Mc7V&#10;ZuuBmp5PlYCqV7Iq27LuwWOAKhalEek6Zda1fxIqs0bSokjj+AE/p3r1vTvAOgWEwl8h5pFGB5zZ&#10;APriuX+HHh7z5zqdzu2xHMSdAW7E+uK9Rx83+etKctbIcUjzzxT4XmiuI7+CAywxMS6KvIU98e1Z&#10;95pcOneHpdZknR4toWAA53yHoPw6n6V65GvXd7Hn0rxT4harYS63PYWESC2t25EZIBl/ibrj2pRu&#10;2DdkcSVLszH5mJ5J9akiCxtlscEVF5gNPXay528D7xrfUxViRm3sXcAc9B3pXXy2CnI3DJ9waiEn&#10;zN8uM8AelSvNJPGqu2SowPcUrFD4rj7OysiqCpypK5pks0l1IXk5Ocn1NMQLuyfmAPzA9xTthjbj&#10;gEAqfUUC1EJ5YD23GqpGW9asM37lsewPvUQPpVLQTAKtNYU7mmkUxDacvQ5z04poopiFFPB6etMX&#10;rRmkwLn26f8A57P/AN9UVTz/ALNFLlKudWPvU5aYDThWBsOzTCKXNGaAISKz70dK0jVC+HQ00JiW&#10;Z+Wra/dNUrI/eFXU7ihiWwyI/MaZIPmP0pyfLJSS/eoGV070/FIg60+mSN21nXr7pto/h4rTPyqT&#10;6Amq6aXL/ZD6rN8sbSeXHuH3z3Iqo6aikWvCluW1lX87yWjQurjsR6/nXcPqb33g3dJjzkmaKQej&#10;Zz/WvNrWdLe6R3DYH3thwT6Vq6RqckhvLWRsi5YSj/fHX8waU4t6lQdtC0y7mxWl4e8Mya7rqrMj&#10;LZwgM7bfvD0B9zWtpnhaa8tIpum9wTnsteiWVtDYWS28K7UUAfU1lzdi7EVrYx2cPkWzGJVGVUYx&#10;+PFP2zrj/SE5/i8rkfrippCNwPQ84qFFd5B87KScACpGY/i/U00Dw5PdyzvLdS/ubeN2wpc/xbRj&#10;7o5/KvCG+ZmLNuYnJY966rx/r39seIXhhl32tnmGI56n+JvxP6AVyldEFZGMncbs7hsZ6DFOI28H&#10;8aTft5/LFM+8wH4mrIJUB6nqelS+W33n4B6Z7/SkVlX76k+gzSPIrtu5z069aW5S2A5Vjj8qd/rF&#10;CEkHqDimZPuT7ilDN+PUmkBFnt6dfelAHl/jTf4h2p2e1UJCZphpSaQmmITHy5pKKKYgopDS/WgA&#10;/OikzRRYDqxSg0wGnZrmOgdSEUmaKAGmqd4N0Zq2TVe4/wBWaaE9irafeatCD7xrPhH72r8I+b8K&#10;bFEi/wCWzUSj5qR/9dUkg+UUDK6D5jTsUkf+scU8UCRp6FpaatqaQTHZbKped/RB7+/ArQ8ZrDBo&#10;mmW0OEVNx2DgEE8YHqP61gRap9lE9v8AwSbd4zwcZxn2zis/UdSm1G4V5JXkCLtXceB64HahRdwb&#10;SQxWH2eWJYg+/BDnquPSnWLLa6jbTupKRyKzKO655qxda+X0yPT7KyhtIcDzXUbpJmHdm6/gKz7a&#10;FJJP3kuwAZJzWlnbUi+p9A6VqNhf2Mc+nyrJB0GP4fYjtWgG3c9PSvKPBV/ZReILaGzedPPjaOaJ&#10;h8rN1VvrxXqQPy8c45rmkrM2WqFJ3MN1YPjLXP7A8OSuj4u7kGG39Rn7zfgP1xXQRLukwPYV4r46&#10;1tdb8Sy+SxNpa/uYPfH3m/E/0qoK7CTsjmP/ANVN9vxPtTs9aaTtXPc/yroSMBrNz7DpQny8+tNx&#10;82Pzpy/e9u9MSHn5ufWkB+Ydu9ID+hzSgrSGPX1znNOGP8aYPX+VOH9aljRE3+sP1ook/wBZ6Uma&#10;okaaQmlNNNUhC/yoo7UmaAA0maDRmmA6ikopCOnzTgaZmlBrmOkfmjNNzRQK4hNQTfcqcmoZelNA&#10;VITtnFaKn5hWanyyj61oL0FNiiI6r5wNOftTZB8wpzHpUlFcjbIaUHb9BQ5/eYpkrhLd2bjjA+tO&#10;xJc0ews5dI1fVdTb9yi+VFGDyZTypB9uK5lj2rdvI7m28MQwN8sbTtK6k9Gxhf0BxWCBmto9zOXY&#10;fEO9WDHs+/wAATUCnH4VotavFZx3U3MbHlR1BxlePSk9xx2L3gyQr4y009B5uD+INe4J09TXz3Ne&#10;RvqDXNtF9mQlSqKc7CAOh+or2Lwt4hGuaUsz4E0WEmx3bHXHoayqp7mlN9C74v1X+xvCd7cpxNKP&#10;Ii/3m4J/AZNeE4HA/OvRPinf7ptKsFYbUjedh6knaP0U15yO555qqatEmb1A+n4n6VGx3MT6U4t8&#10;ue5pmOg/OtUZjl+Vc+vNKPu0gNGfmz/KgAHvS9aaKcv9aQIcD/kU7NR5/ClB+alYaYxzuak/ho9f&#10;rQoqyRDRSGloAKQ0tIKAFpBRRQA7b7iim4ooA//Z"/>
  <p:tag name="ISPRING_PRESENTERDATA_2" val="QW1hbmRhIEh1ZmZvcmQ=|||aHR0cDovL2dicmlvbmxpbmUub3Jn|ezYxQUJENUEwLUYxRjEtNDk3OC1CQTdELTc3RDY3NUNBMjI1Qn0=||SVNQUklOR19QUkVTRU5URVJfUEhPVE9fMg==|MA==|||"/>
  <p:tag name="ISPRING_PLAYERS_CUSTOMIZATION" val="UEsDBBQAAgAIALi5Y0UqDcM2UQQAAAsQAAAdAAAAdW5pdmVyc2FsL2NvbW1vbl9tZXNzYWdlcy5sbmetV/9u2zYQ/r9A34EQUGADNrcd0KIYEgeyxNhEZMmV6DjZMAiMxNhEKDHTD7fZX32aPtieZEdKbuykg6SkgG1YtO+74913H49HJ58ziba8KIXKj623ozcW4nmiUpGvj60lPf31g4XKiuUpkyrnx1auLHQyfvniSLJ8XbM1h+8vXyB0lPGyhMdyrJ/un5FIj63FJHaC+cL2L2MvmAbxhEytsaOyW5bfIU+t1U+/vf/w+e279z8fvW7t+sBEc9vzDoGQQXr3pgeQT8PAiwENe7GPL6g11p/D7IIl9YiPrXH7ZZj1IsTn1lh/dtotwxD7NI484uKYRLEfUJMLD1PsWuNLVaMN23JUKbQV/BOqNhzqWImCo1KK1PyQKFjIa97lzA3mNvHjEEc0JA4lgW+NI1UUd78YWFZXG1WAuxKlomRXkqfGJzDG/H5b8BJcswoYheBVbQT8U2VM5KNO16G9Iv40pkHgRTH23d2KNcZ5ityCaTcDUUI7wiEAFKzkxRNsY8MyY45sKYchzMh05sGb6hBmYr2R8K6GxrHAUIMFz7usgCM4BHZF0SoIXZ00cIUYumVl+UkV6QE/9gvVBUx8JwAKOnQPnGqMHTDUWIBuFAVPqi6wOY4ie4rjSXABRIa+C4ZYBGfQbmdDLC5xBC2Coy4b3z4nU1sTXrfYjv+7/kqYprO8QyxJwE6nbytUXcKKTil0gem0cpiXCH9cQtWI7X2nixtASKyp11psOYRQpN3sAU1xsKv583FJ/ohPbeJhNwZCucEqpkbstDMG8pCrCjEpld4A+GXpluUJR1c8YTUQ/g7+lorU/E0X20Tydy3+QaxqpeVVq0q+iy9ejZ4XGqEeqOmKFXmPPn8AdaCJjzeb1SXstKp4dlt17WIvE6MfEsVz96W77n831acuz9zRA/9DtxM1wjQh0O0TofpbYDiKtPjC6SH7WxH/FBwtGn0DAST59QCfftAC+Ao9FeMcMn8QwjlUZID9Ck8iQnWO+VUpqs4z2xSqqff3OZLAkCR5xe95csWvFfS/5GzbHN0g4YY4oyc4G0SIvcniQKdbFB8CWjfjA4QkRQb7T3tgLud4l8FGXg8ysVK1TI2cSXFjJBZqU2f88cxyXajMrEpW7nqpUfiT50TRbC5snC4GnL0RtkNnFju272A97uoelj2NgMs6Jo9GsWdPtDmQOmNVsoFz5VrVedoTqJlYXXxqA1ib0oizItn8++VrT4wHkTSrqF39fRAIdKjWJfwN7E9fVbz8qwuE2pNDO/PQx6qd8Hd2PQd+SoAOP2SSZs2hlakMlkbdfoFtbdFsSm1nNgdCRoZ/qi6S7jFlH2Fuh2cgSmYWtcZzVtyAolGl5CAUk2pNwGqY9/tLVl1JkfMhts87E/SGKVnEtuuaGyc0nxTJTXOWpjBXJ+3VU8LVsy+YM7N9ELwHeDwV1UBAc8bs5AUavXm+b/Pt4yPn21Npru1Hr/du8f8BUEsDBBQAAgAIALi5Y0VjknnDUQQAAEgUAAAnAAAAdW5pdmVyc2FsL2ZsYXNoX3B1Ymxpc2hpbmdfc2V0dGluZ3MueG1s1VjdctpGFL7nKXbUyWUsnNj1zwg82BZjJlhQkJtkOh3PIh3Q1qtdVbvCIVd9mj5Yn6RnWRuDsZ2lHTLO+AKzOt93fvb8oeDkS87JFErFpGh4uzt1j4BIZMrEpOFdxe23hx5RmoqUcimg4QnpkZNmLSiqEWcqG4LWKKoI0gh1XOiGl2ldHPv+7e3tDlNFaZ5KXmnkVzuJzP2iBAVCQ+kXnM7wQ88KUF6zViMksEeXMq04EJaiCYIZ6yhvc6oyz7diI5rcTEpZifRMclmScjJqeD8dtszfvYylOmc5COOcauKhOdbHNE2ZsYfyIfsKJAM2ydDwgz2P3LJUZw3vff2doUFxf51mTm6doIbmTKI3Qt/x56BpSjW1X61CDV+0uj+wR+lM0JwlMT4hJgAN7zy+HnY75+F11IvD4fVFfNm1NmwAisNP8QaguBN3w03kXen7g3AYRnE4uD7t9DZEuBv1gAkvW53uhpiP4emwE2+qKWpdbgrpX/QiN8zF53446HaiD9dxr9eNO/0HFCbiSh4F/mqiBZiQsioTWORZoLMqHwnKOBbpo+xToLHMOS0nEMs2w+QfU67AI38UMPmlopzpGXaDOnaDG4CipQpI9MBke8PTZQXeA50lRMOwBBaltH+0KKWDwxXXfav9wa0nrQwWTaKfSS2/s/W79f2F+Ud7L5v/jKEB1ZomGTYNdGpuXeAvH92LjaVYuRvznYwkTxc+QT6CNKI5LPXC4Q0TbZTc9cgYs4ijt62SUe4RptH7ZAFW1Uhppufdt70sSZALuzyQy+FaNJKMlmolZRaBNw0vaf4WSQ3qdxsMe/ScaJjjzboIfoSRYhpcRE+ZdGKUFU/JTFaEsxsgWhK8qirH/zIgy/2bjEuZz09xxGiiOMO4TBncQnriougzqsgrROJ0Kzhoq+HPin0lIxjLEnmBTnEO4jlTln9nI+KCKvVASu9tfGO7cic6Dz+9MQ7SdEpFsiE5piXkhd4GP0XfhUQVnEuM5hIFRiahlYL5/aQsnYu5uOmsO6PT+aWbi5yT4nUztMdy4oMEC4iJClwJEyqIFHxGaIJdVpkUmjJZKTyxyWKp1X8y0EIJE3NTJ1jnqKxMoXRhq+++e7+3//PB4dHxjv/PX3+/fRF0N3n6nBptdvScPbsRuKEe7QXfAD27HTjjNjXzhU3BGfnEvuCMfbw1OAPXdodvIF/YINawbVnmpvjTtft8epm8G3/r4yHwzdh6eorN5+1rHGLDsDU4uyAY6atuPDx2qbNIEgxYkmGhjs1vDxdM7yrG6wid6E3UXQQxPX51IsQLdOpGbmqjnpPDH1ykBnYU95fGsNNMp6XAQfpDiEY48yd2wcCpz1mO6036Q7Tz58p/m5Ngax3yu3S5/7Wr2xa5pS4HtEwyTKKtJd6rnyLbDO9ripj9tng9sPI+YPE7dfWFlXmSM8FyjKNZQBdvuZr7e/XAf/pRrYZsq2//mrV/AVBLAwQUAAIACAC4uWNFou7UZ7oCAABT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BD+0dBz/xrfEveb58hsrcGKOhbP6k7dipAecXBWEdgqPqUUBC4XpvNAa8NnSxOq6lJKjnFJOdrQkmgr+C3HZ3l5GpcmBwbXa6cZKNdUMTvWbzdFs6fC97DluR2eN+7H7Vegv150n2izxmynRmuRVbX6V1HTieGZKTGGmyWkGrkkDB3nPNyLg2NhDpJrILcgXIdjYMFxoUGPdi262huBpEtQgTU5XOXVOTpWft3UGcm1ejYLyVY6VHbCiZcXMn36l8AbFAWPA2lF1ZfxxQt/7MlC4JgAi88p3bXfoLHXLNGWwAz/7gcJeeehuqTJdOtRwS/0AGx1MiVOMakm3KfpWiTdIoD+BfzVZRY4PLJeXsCaZsveK5t7v4D6VaCv7XYatF0bvFK6VIs/GflxAo8R/Jv8BUEsDBBQAAgAIALi5Y0VydDnjJAQAAFkTAAAmAAAAdW5pdmVyc2FsL2h0bWxfcHVibGlzaGluZ19zZXR0aW5ncy54bWzVWN1y2jgUvucpNN7pZTFpk03CGDIkcQamBCg423Z2dhhhC6yNLLmWDKVX+zT7YH2SPUKJCSFQeafJbicXhOPzfedH50fGO/uSMDQnmaSCN5yDas1BhIcionzWcG6Cq9cnDpIK8wgzwUnD4cJBZ82Kl+YTRmU8IkqBqkRAw2U9VQ0nViqtu+5isahSmWb6qWC5An5ZDUXiphmRhCuSuSnDS/hQy5RIp1mpIOQZ0bWIckYQjcAFTrV3mLVVwhzXaE1weDvLRM6jC8FEhrLZpOH8ctLSf/c6humSJoTr2GQThFqs6jiKqHYHsxH9SlBM6CwGv48PHbSgkYobztvaG00D6u42zYrcxIA1zYWAYLi640+IwhFW2Hw1BhX5ouS9wIiiJccJDQN4gnT8DecyGI+6nUt/3OsH/mjcDq67xocSoMD/GJQABZ2g65fRt6UfDP2R3wv84fi80y+JsHdqjfGvW51uScwH/3zUCcpa6rWuy0IG7X7PDtP+NPCH3U7v3Tjo97tBZ7BGQSFu1JHnbhaaBwUp8iwkRZ15Ks6TCceUQY8+qj5JFHQ5w9mMBOKKQvFPMZPEQX+mZPY+x4yqJQyDGgyDW0LSlkxJqIa62huOynLirOkMITgGLVC00tFp0UrHJxuhu8b6OqwnvfSKGTGIhRIv7P1B7ahw//Rwv/s7HPWwUjiMYWhAUCvvPPeh6F5tKvjG2ejvaCJYVMQ0hTJhEE4ro5g5iCoILyyeKp0EdUUZFJDGHlSnXG3FF8Y4kxtFUKRSj7Cw+XtPKCL/MOEZ0S5VP4GzslH8QCaSKmKjek6FFaPIWYSWIkeM3hKkBILk5wn8FxP0cCKjaSaSlZRhqZBkNCJoTsmCRGc2hj6BiSQHJKyrlBFlLHzO6Vc0IVORAS/Bc1hsIKfS8FdLEadYyjUpvvfxlZmznd6l//GVDhBHc8zDkuRQaCRJ1XPwY4idCzDBmIBsPqCAzIQ4l2R1PhGNVmo2YVrbjvF8dej6IFekcNwU/DGc8CCEBqA8J7aEIeZIcLZEOIS5KXUJzanIJUhMsRhq+a8cNFBE+crVGVxiwFgWkcyGrXbw5u3h0a/HJ6f1qvvtr79f7wXd7ZIBw9qaWSYXO3e8HerRpv8OaOe+t8aVdXPP7rdGPnEDsMY+vgdYA7duA99B7rkTbGGvRJbo5o+2zvPp6+HdQtteD56rl8nTe2m1QV9mLY381vCijSB3N91gVLfpnJ5AkIIwhtab6vcDG0z/JoAE+1b0Oo82inDgv1kRwpFYzRc7s72+VcDvbLSGZrkOHixWqy2NMw6r8adQ7cEWn5krA+xxRhO4sEQ/xYDe1dDPOdufbea9yNzaf582U+1HzS2CszCGsni2UvrvJ/0PTdj/KQfmW/GavfFeXbzvbf7wUwH55s9hzco/UEsDBBQAAgAIALi5Y0VCgvk4mQEAAB0GAAAfAAAAdW5pdmVyc2FsL2h0bWxfc2tpbl9zZXR0aW5ncy5qc42US2/CMAzH73yKKrtOiD3LdkODSZM4TBq3aYe0mFKRJlWSdjDEd18dXk3rjsUXYn7++1HF215QHRaz4DnYut/u/u7fnQ/QZ3UB175fdPgz9DMj0jnM0gxEKoE1kPIYenLvzgQlzKQTjTYfKGtqekzhPwsuTB3PCQlN+AwVXBLgN+FbU8E/XmuHtvYt1eYcFdYq2Y+VtCBtXyqdccewq1d36h02YFWCvoAueAyeaOhOF3lWfAjR6lysspzLzVQlqh/xeJVoVch5V/7lJgddffHVHhg8hS8TT06kxr5ZyJqJJ0O0bjLXYAwc8j5O0EhY8AhETXfgzh+oJ9xuqEGXqUntkR7doNXpnCfQmtJwhOZjstJqTTNEa3MW1nZP3N2ieYTgG9AtqfE9mgeqvMj/8QFzrRKcSAttz/yECsXnqUwOqQdoJIfFomzX9M6NuvLHzHtCqvGEltTry7pWRxM0BGjJp2saeadEpKBSkHkVEU0tq5KsxTbXCN4/A8at5fEyq7ZDtRqrKXC9Aj1TSlTFf12qszw597l6u19QSwMEFAACAAgAuLljRR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Li5Y0Wa5z//awAAAHEAAAAcAAAAdW5pdmVyc2FsL2xvY2FsX3NldHRpbmdzLnhtbA3Muw6DMAxA0Z2vsLzTx8ZAYOvWLgV1dolBkRwbJVFV/p5sdzi6/fiPAj9OOZg6vF9uCKyL+aCbw3l6tB1CLqSexJQdqiGMQ9OLLSRvLqXCDLvQwWniWKPwi2KVH/4GpQQtPOtuDezxOjQnUEsDBBQAAgAIABOzmkOBIXaV7AIAAIgIAAAUAAAAdW5pdmVyc2FsL3BsYXllci54bWytVU1v2zAMPafA/oOhe62kXdc2kFt0BYId1qFA1m23QLUZW4u/Jsl1018/yvL3nG4FdjBgU3yPFB9Js+vnJHaeQCqRpR5ZuHPiQOpngUhDjzx8XR1fkOurd0csj/kepCMCjxSpMAAeEycA5UuRawTfcx15pGdwkZk4uRSZFHqP3GfI3UU6J++OZuiSKo9EWudLSsuydIVCRBqqLC4MiXL9LKG5BAWpBkltGsRpsEv9dzQ+SZZSvc9B9ZC5fnvgmqTleFZiQFKeupkM6cl8vqA/7j6v/QgSfixSpXnqA3GwkrOqlI/c391lQRGDMrYZs0muQWuTRGWbMb0Ui4vUUdL3iHXYJKAUD0G5cRoSarF0Asy2MVdRzaMGtIZX7UTNW/ltzPemcauUo51zXjzGQkV41Id01kkgo8OoLKmuW3XQQ9NBK8NEHAm/CiEhqD6/tS0yXxAbsO24Kk9XlT4e4NuK+zqT+1uEYRfVCrqtaK4Vza1ALYfbRl93FKS57Ra4LiQ0pZqxJxFA9oVLyU1bXGlZAKMjY42lQzCj9sq1SJ0gLNJJfPYP2hi/kTQ/1WvKVID/IcwnJGprItIAnlcCfTQkWFMNWGxjc3UeuyZml5MqHpNeXw9MNsdaFLyIo7kMAccw4JrTzk4PQUFyhS5+IUfY3sFBcCTCKMZHTzKMTw/SJFzuJhl6BwfBcebvJqCtuS0jHddx1ExtBzE6sU6YXyidJeKlas/BntHLqg9fG7nm6CYX7cH5/I9RHMRoBnNLJlaXeevtq+bw3sypVp3PJreWQbfiPIAucuvVzEKRj3wC2PIi1rf9nJp92IOOcp6ajmmu79jvWbkWL+CUIjB/usWpqUkEpmc88uHitMeAeuJ2GYSvTFMRGa0lsWoeUo5hbZ4ElBZjZ+Ujqh7KrEiDkTZu3v0cVIy76kYCd2LYYqaLE2y+LPfIe3yp73J5dtld5Xxx2WCrvO5tYJvLG1Z1nXDXGbTu1/YirJ55fP0NUEsDBBQAAgAIALi5Y0VDOgo6LQgAAK83AAApAAAAdW5pdmVyc2FsL3NraW5fY3VzdG9taXphdGlvbl9zZXR0aW5ncy54bWztW+tu47oR/n+egnBxgPZPfJFvKbwuZIlOhHVsH0tJdlsUBm0xsRBJdCXauznwjz5NH6xP0iElxZJie6XdxQEKKEKC1XC+mSHnQlKDHYQvjq/tQs4853fCHeablHPHfw6HvyA0WDOXBfOAhpSH9SPl0fFt9sXwn5igATXkxLdJYGtiNBw20Fj+oH5P7et9eGuP2i3Ua+MW7iMddzQYu1b0a0WDMb3V1Ab1nIhIbkDX1OenpQ7qmdH3AMMPacAN36Zfh0qWOz2UncFNQGwH+MJhty2eQ6L1oLfFg9rNTq+DDy1VUZQu0jp6U28cer3rntpEuNHuNJTDqN9SWgpqdjrN6+6h2Wt1FHgbX3dBShtfd1G712639EMLtwCNVHWkt7RDT7luNlXQhvvX2mE8HvUaDdRsNpW2fuh0lfGogYBbARmq0hcLqOjKSOke1JHa7CtorI1H4/YB67irdVC/hbuNxqE9GimNxnFxj7NLL9eRWng6yXJ+Q+BJF5wcFbFVPxFcg/UuCIDZot7WJZyiFQnplHj0Q+2RrhyfBLU4MGUQJ2yJPVlqRASyDwKGMX5Ql2/JkLQhnQRpOnLsD7XVjnPmX62Zz8GwK58FHnFrwz9FcRLPogiS7WlQBvdE1vSorid/isJiXRC78FwCrZm3Jf7rhD2zqxVZvzwHbOfbhczcvG5p4Dr+C3A3rnsavqjIdUJucOpl7MN98RSHbaE2hVSY18XiKYR0yYq6icaG/CmBO6r89orkoHsndLiEqk3xXIJuyTPNOqCviucyxgctWa/1xPNtEKdfObArItVbF9ld8kqDrJKoNF5Ese1uWzaetgF7FoudxX3b0W84l0Gl8Z+FhQ3xFAKJCQqFhbwUL5ucv55jjF/ztWTggRZwbrq4xCQpcj5aarO7uTr9vJzMbmbLkXFTG2pRViKRln9udftfm53uXwb1GFdQknmnTiZZWUgK6zSKyZpai9lkCQLxZDnFn6zaUPwtDZ3dWxNjimvD+B+lBcwX+KE2FH+LQO8XCzy1lubE0PHSMJfTmSXXZYItrNeGn9kObcieIs7Q3qFfEN9QBOXZCSgKXceWA6JkO/6OFtCnL9RHY3qztGazibnEUz2h1IbYt5EekC8QDuUFLVQTL0BGABtg8H3wpfS/lIBU1y0t5Na4uZ3AryUMuXWeNy788u+wZo6n4D/qFwDeYdNUb/ByNPsEnoOIm5UEzT5CoH0sCfqMTYgMbBaATdUH40a1jNlUBNcCm9bC0N4ia018xHz3FZH1GnAIdo+9w3YhUESwUTuKsbC0IhP/dg9hbaiTEyEcyUSOL4P52dlTsCKwC3kK0krDuvDVb/fG35dj1ZhgfQnO02ePS0tmvdBHID18xhFxXSamAaqJvSf+Go5odE12EGKvwGY7tmTbEpi8MOZfO+d3RHicWr/GWTnV8adfr37YOsOaQFl5JIFfLMVy0jKV4f2UPThMgumwn2/5t+aSWo+rn2XIT5jdXDXNs1Mr4qMfn1fOhO+YlAlxjxewMUI5GDmsFAjfQcRADfSI45YCGtMxqJN3YTi9B0hcUEoJeIBFzEh4gMUtJ+IRj0zDEstFV+IkWQAslz1y4Gmni/O+S+Fi9eb4FX1ikNwuJXtwCdCdMIqEq+/TV9bDSQkVhS5dk2NBUzDrWX6qQGCY63jiSF1M7P0dTlYzqqOZJXlkO9eWRct1XmQtBVftvGhltpHbIr1PAfMk1SVhkiVRNf/bDxoSTXER6Z2ndBaQa2J1od1CjkkNE8tcTtQRhmCfMuQRvt7AjvAkDtHFZUXHLR2PVZAXL5NJSbDe/Pff/ykuJmdPREUx9a9l5UAqikKC3+T9Y8rgxv/PAnIsdZSFypeCwPi0mkCLH16lV+O1VC1L1W7vwPGm9DPbBetCu39ayJ26+AjlQJ6lasM7ErxAObEYc8sKktMXAcJL23A8xO843PlpSfgPF1YxecuYL1Vdl7cbuNe4zvol2p9sRFD8IQO5cM0pIU+7VadQcHIiqe3w8jJlyU9yG/Iyej9m5f7kDvBGOF4Z4UrKdjxzA/V5wNy5uLu//1gFDOJTw8qlwyfihuCb5DXNEm7Yl9h5CVualGedgxFzca4b8mAX8x5pee4FhVuOnZYbU/KMD8yFWqdF80mJztLzKE0byY9baQVvtHeWw5k7HkqZfiTm+adwqX/HnyLm+U2xAczgkP8OlB9JI5MPDiMSpOkp30VyTrgOeKhPgGjHPMlblkdYMBEfnsKUSTEhy+kxmw7lPmY5Ho3TWdDSBtfPWDzw33bkO4FZvZrxlSY3cAzf+uX4HXCHu/R8cMt5QAqmvS/fS2ZA9IE0vxgRFfHXLf1Qg+M+WW888bm6hmIZH2piOaPvzudw26SeiXKWQkprLkM9Wc9lOS+l0hdVvJwqFuX6ZdCg/m6dBvVLHhrEYs870N95KxpgiAEHqlzsoSwxzb5JPjU8yENWDndmNC2Ab0C2D0f+JBNShExgybNNki3RS3rc27nccemeJpUqRUgtzuX5D0LIjsvBrfIJfeKprI0JpZMgrnTHUMxWwBT9LEpeU9JKciO/lKlcA05WoZz7iVqV7DxHE0/sRUmNFsGeLs+M53xeP6EKeM+t/aCe3mShQp3oHF1sJ02cPUVVT6nqKVU9paqnVPWUqp5S1VOqekpVT6nqKVU9paqnVPWUqp5S1VOqekpVT6nqKf3f95TOf937I1pKR9aqo1R1lKqOUtVRet9RioKzdEMpglX9pDL9pFONoZ/fULqQckU6Spf3okxLKcX6B/SU8jSAgryz/yfvf1BLAwQUAAIACAC4uWNFu0UyIxkmAAAARAAAFwAAAHVuaXZlcnNhbC91bml2ZXJzYWwucG5n7Xx5WJJp27fN8jRTM/XUWGZavpmmuFFaueTyNIl7migq5TIlxphbWmq44DwzT9OkqaEimduUqYmkI+aCCzT1JAgKk45bLlQIhLgkKIQIfDfWqPO+x7sc3/t+3x/v0R8eeN3XeV3Xuf7O87zvG66f8nb9ctPuTRoaGl+6uzlDNTQ+IWpofDTz2V+AK/aaJ18CHxsuQV2/1qhj6gqAwSfI4yePa2g05G5ePvspMP78ohv8kobGlifqvw3UuPsIDY0TWHfn4/5XQmfGQ7IiZHDHF2kHnL7T+9utrz7d88+vBFYYidu1nFdR1wx+fvj5178c2bXvsvOXDft3ff9g/9u+bR8/O2Bwg2mw0d1Lx+irV14HinaNqFQhfpTuqQGfB/gQYU2dImH8oi8stXMmBCYvmpASmoQhxe4TaeLe3kDK0kAvjrxQ+VW5apm/AeDuRZF2p78d/jKsv8MPoeBnKJGkQ8BljWDc5YD9RpDBqPrOgLrP1FeGzMcH3DGLg2fisKbq8aM6t2uLdcFxQeafAKPvQjBbhCHgzgUo6a/q2SSIHSEZtln97zdDxkT15/DmTDP1p+R7ffX17zp/pn2kngb/MX1GCw6mLIt4TUOhox3zXTo62zA93/f8o+fHC+eB+b/hHmQSwGkvNxe3TKQIF7i1P9G25o/c1Pbt3QLMvv4FhlmcicuQLxgCE/3dN+6f3whcvjyMp23fZgsemFafuCXTbFvkySPHgP9//kHf0/m037u1P9O2Ywb9Gz8G/rczJjrfO/K/mTzvkvjtPKdXIZdaJ89NjI+1JQq9kmfHbOFz2MBQ23FozqHVHWyttu61twHdL0udJT0Yb43n3Ps9RbE45CM9QM27kKS2yUZIoT1W8xTLSZUGPxVjKu8uCt70gOO+eu6Eu8XnHSjxebjbA6zVw4Qfcbpo/Ija7/ZowhPyCrxCkGfNu0fgCcM178x1CtHNe/nkWoTgMqwAfq30j0MGMUa4r2IvHQiw2FaianpMmxlYQsYXvXxZdXsPQPDbcUziP1HLb+evehDmtT5rVEKJacWUy7e2n9yyanjCfiYqbrosT0hEenMTnool5d/3hFnZd6xqLuewdHbclFG5z/B3FPKbUlyBP6AUkNQJQdINWGXZ9ZamP6zm8KQXgWlVyWz//c2zCtfqKPq+e6t8/ANu52liGCBNDazUPJNi9VYzJMFmVbY9cOYxHSFeefsbesPUlSfPGbsikqF/2MWOOFm/NQACDV4s8vVEfj/emSq9bD4iXWPQzDPD/Rd53mNUwvWziWM0Rd4Ttz/0LKRBsW7zhInqKcnMKHe+Qvwlj7u0tvPdyfqPAz6FTuY9QWI6NgYmLr8Z2rx1/5pq6H3y8JDFiKv7PeOWlAT6YdLztVON1WrZfO9KYU2OHimDqFoTxlcTLjJbd4gxcRK+pghnX0R34xqDPxE3Zxy6KOiduKRCqPzWFt0j4DfduxJg2GdREJnQtE5T+I9AsWxyelvXAI9Zeow7z1kcCnMK8ZTYrrHN6C22ZmwXyPjlGQcg0By/PaqubJ3qKBq5epULBClDhYYbPB1vT/YZartt1jmyDNM7UxayZtFCaq4eDtJ30zqckjkZXd/I7Mqstauzl69p4GBL7LgJ4x6t8lpg/PWzEz/U2oVO3lpv1bMJEj+Y8ZfjEYN9Oh3UJ9e2+gwVnFgT3S1feg/vUbkPt6GucwwcMQyPs3CanD5oS1jne/xOJAyBmtBVWnbDA/jYoD0RRdOha0yWFLjxsXDM11N3cSqHlIVv5xW/VO21v3KxDasLXaMq0/SBdfuT4jld3fIQQOI5EMn/EKN2xmTEZYvVWlDbWuFNius86Adtx1Y5mDQgXf7FpLSN22NuO712tXTSoZGZ+oOEQU+ND1lIb0ZQ1mCkOk9aj6ffZ9CLKfx6A3r8qukNI6D2XMtH+Ftt9zWDbBmeOaarZ8O9Nj0ouZP4jOJ2y/Mz8fnZXD0nx/EfdM+sygA9gIRybxCydgZdqvhNRA6i4tZwBqPps2KJGoaHdpJKqejfT7uzamlDIxKdEmTzlnGVillDjWrOyfEWbv2uvUnrdFlyNXFE+ui0KRIJqPL1QhltX+Wqv9xDvXlxHH6w1GiuPLHwgkI8Cdann12b/ke3Tn1gJdQQt+G8AvCb8tjOEgIuz2wUJq+d7HOxLVkXrFqghoSRMHplVmEg0nDuB6xVHZEyZeNHJzxxXwuKBMx2UyT0gfkvPNJrHTpf2a1cc10D1Ns3Z+F7v7SNMhEGR4h4s/xO0jKMvZG0tHbKv9juvyAQkQs8ZZt/ZOmTwNZxE2ZzrpNox1q5fmD+qh62IWps6MQCT5Yl4EVD8eX31mDxY5+J6E6TLH2kUyJFbxCSf3dq8MEZriLzWPJsSR1IXri6xwYj3GuYoe/0Y8M0UGPhhBVDHjGDXNXqxpJKhjSp0sCuPvrS9ZfKNY39DG+7d3HIYrQdiEOUE2d2vL06qpu8BhPfdctDSxcDN10CsS3KuA8X0HBl5kt05bp57UDYPk11HgqJaskTPWijYPI8JUZrAngym/H0n2kjQe0llR/NrgByd92aGr8Z4Vt+K8hzQ0bM+KyxW1CS3bQwEST/K3A5Y93lSoqypXYu+wirLzVi5nnYmQK7tYM8mG34TT+XVDb5kNLlSTKbc1qqV3fti1Y19PdJIIGCsspbU6WzgtNyzLWteoW5+xMGi6bXvG9jXqW0kM5NkRc2Mi1GcdIlO96qNbcYIDu75QCm+QwN10+aEafmnZmO+eOrSVyokfAT7tWevso86jqzTP5mYaobj3qJXsuFGrYPGZtcg0Nby1cxaga1RbbdPqPzotNqAD8Xj7Un15ulvFpR2UwcnroDCC+7kBNJ5qsyO7BmRlsYd4227AMR8NRCBijCet36e69rdOlhklQgZGRvH8sRM+dX5dTvu70auD89XGXNUP/BKkvX3aL+B8gHc4DUQC12zd3rwL2VRy2eewKxUpR1L646QFM4CShzeCR+WSo9W8f6aH2HiC443Y4d4zMn50Mvl9dTlEs8IIU4jfCA3FndQk+sWluqDRk8DIqKHW9LhA5Pn+NJk2OaQcSEnQGDbN4XFuuyZJIZDIO1T3v7ZlJSgsX28X79YaNRS4Qi3j3EkSc8e3r23heMo+Fwctn5tmmlQu5jpiffzbg0hklzyKyO76iUYziTh25EwKogg1cI/ek5Vv3EaSDn+ezJEDTQBtZJ4i6D7oCDkAmpm0pplT9irJqgZpVj3SIA6cumw830DJlq57HoZBDjk4aCColGYUh4M4vfz1ggsmlKondhrmXUGDvNC3N5QkFrECc6liWCXgyH5VHtcsoXqQpGA17fNNcwjC8Za76sS7q9TjpQmMshK6zoQIS/Jb00/i/QvMfnzfS0n/rlLfKR8Agnkrnc+/jhPMV5hZlPl0K7u812wq0wtyTZiWhv2A+tourkJo7hDOTlYB9REE+YQ7XuPFl3dNXJ9nhuul1wCJRWlSA3vlvF7aUNHxB+CUpLOJOXC7qckARlzt6eiyo5fgQxnubF456K1ZOfrJJy9aXh01ICQi+8dKrBW3ooJPRBcfDkrT7cmmMYXvWEdXn57TgqSwn2tsb2XTAor/4d4M3TRK4tvx2nBS9EyN7adxN9vQz75QkTCiCTrxWnxwo1LWDaVidhw/du3S4McJ+gmiTUvOiguZPyGxu7Iv7Rz9DM7xj6/YrfohnlW0zTZae8WjNiV+VVMRU6bkRqW6+7b3lPe+1hpPyZBNsXxuVdxXXI8XlH337pr7fJLP/MO2kOFtZegvxF6lC40/6R2FBENmVL67v98swY2mc55Fxrol4Y40+OcP2w+XX8PV38IMAP1Ag64cX6mn7U1irSrLzQHYRKSBoMKlx02YadDOqvb2RHggpfGQt7VHlne+Zcm4vRIYby3UL/3MS2XJlIFl7ETl6XUv6XNz//v8ijYYhOoIOtBsMgzmXe553fUT8JgAwywJQO2a9b0ReX8mDOk9e6o2nrWtVMXGhKpJhXHFdGvrxj20jJ+uY3a6V5bt3ynzTR/3fT0SGIzmURo3goNDVG3KUTF+3sbLnZ8itLHXyROiBCmk2I5DdXwdFA5/2gH1evr+/kdf7EerFaKIqZfhxBX9/HyOruO0c9WwsoZ7Ljv69v1kNaCtDd8YBEZSSSHVYjdvfMCo6bxyHRqY456f5EpQ1zeVf/jUVXXlhuSVNohOCK/h896jUkFDFOycgQL4tZcepW1mhM3Vtlt2y+O5YkHHzQf2aCuSxJK5kNtxCyASydFKfZm4YrMPOLP2zc6h2HOoZ8EAi3K6M1vK9aXtKzCAVBIBQUUfla26XhSGZF1k44PGOaA3QfRozZMZKYGWNraqJ3KdWxDGuWi5lPnA1kTu22jeqM76gZC8SE+7xXG3YnHIR1Obv45uWT/jNsbzJzBlSRB+zVf6Oxkfcp1KNyrCwXacgIR6Tt6bd6yjzt4zz1XjvBkZgjzK7dEQP2nBv4eXKgbLktixBf3iUPKW0KzbE10l8xcx0TOKHiFN7jPuK0M6RpFt5iFOiLyLZ62jXPPA3Y8B1Rjr7wcH99HNBriWTGTfjFrvSy7dsgO4GpQL5HFsH3k1723xy6hziKxgTtsMyf08ibgTQVVw+033DhdVr/+wTd2qdvqh1xSkl8cVhm1+KzGe+7nevQ6NKVAgMlwiABlpL4iRR9EeI9vtZ10DxAR5gdbSgxz11WkKte4lnr6wVxLEeHhLQlh2Jg3Ue736YglImWs0jAnNNnJm+995KLXEhAHuOz6srfjdN5OJ0D4u0mEVDYOUMgyzuMsB5+4alujBJSDUcNOEKMbMg9J3UwBdsQhwn3fq92KxDRefIK9H8vPsVABqUUlaK3hbz4oDeqvrNZVq9aAr94NEkq5V8pE3q+N9m3pkSlnKJKFZfOpSHFg2fiSif09a8V2LeIdVmX0kGrmwUwh/+KecJCsRbXarToHSseMgQBarQzEMynGhqPEn0R12kBvgjAwBdDgBqNCNOEq28kav2ZPMFZNiElt6AWXj/jgVUiMHte4JORIu7zBJfWxaPfLcGVmhLJkqb6To5dPocPodDuTGYo+RlH9WQ016OAnc0VsnKVTHCb8f60pLs0j7MLPqoFHyNwlfjrY+D74kPInGBX0fdOUkM9yJZ9qBwuCssWstCSRp+ChzIHFhwOl7zKApdNpCT9caQxERrEvbpwGNVQqjU4FH9+EEdZ5ubrn5w8ZVnmg9wB678r7OCXqHHzOyHxK0jARLUREtGbP1o9N56vNYw6vlcsXeiGG4bDvcJuIOGDeqO5Eaj5su0xZEpaaThlaaqWq3SWmEtnx4+BkNXIc7357PmsEmylGoBftE33aMNRG0pzkZ2/eT/DanEqguhLoNsuCUfdESNByQby3ixxx02f49hzpuDn4kSgBGIUBbkPdpO75kWJP01HieTpGPbLLEL1H7sVd/qw90eFflv5DZ0oSA0ASlHbc8yq22G3b22/UALBEk3Ccmca53SRmoHukkPMTQziPMqS6b9t5N2tWptPjvkhDDlQSoE30GCWxB9xOHaBljUj2DxbcLKfizrumEmIduq8fLCc32wCaifOLETXT88RFiGSfTJF79xiX+XVioNlha3vHQAXBSZCt59kPdytjVMYouIdLDaU3C6Lx2pNkczBXdTKTPfQVlbYI6SiMZSAlBec77938Njc006ahREre94en8enGrdXGca+dyHu8yxCx0Xv+cM+of65WuNihob47jFwj993sKd+hdmNTdCkCHkk0Ux4A+FEiplOVp5zksanpGHSe4zxXXNLbpm19teIZsSJyzL7d/DHaNKCg7Khh7kJgLSHmPd3I4O5ivquLOGtwmC49Whuo5vo0GjO3QunL2RPTuN90dnbo6bjQhOyFSfDhvnkAHlJLG6xkYlCtvxkXzuZbMmq9A0yh5s0rokuOocqgPdrPRNb/VIFflR91TdvhkrU9AC1dMFD4clLyqBu46KuoyPSK8/KWK5/L5xE38iLMpCXsAsVJ+cuSQ6B252T9skceud4N9lce9cq1q82tT3Q934/1TsBmVzKa9xYHTG44EWNXIu4jnzf86UAKr4TMgtAjebMd757F0CNB3ffOQqAGojaFZO3WgAgM2LyH5M/3AGv75Q85x1jy5iCQP2En7ov2bMWK99DEDDLViml1uy3XdbezEGNLX5lHFQd+H0vf+cBbfs29///DeJ/Tn46i2DNTrskts4QWxc7LT9xGluWxKkkvEA0N/A7Bxw/oawfFcu3Rf9xP+55JiEwLD1R/HgzODp2ouNz3fv2VHFwmMc7gD5xBrP4LBf9MO3lZt1C+yHc+zzzWwDCVmdzzok/wS9eq+PR2dMefyD75uHn0LUEuTSvp4rfErx4if+L+XsdvizShLOXeda2p8qXJ40Y5ceuxYBWUwQAvXuqK1fTQRAEk1hSuJrlzu2ADMavHZUFxCY18sPiD4v/w8UWfggFUCLI/ULT5p8mF/YOObE2Or39VSRpnAyay1DJfRydhFf0FK9dffwZTBEQEB2NbIGEohRS0OfQcsczf97KEFRe5bLhYQxoh3uiHA4NzeaUJHZQlmopdr7mxxiXiyNRRxwmIiTtWes4wjJ2wgdmDpl/n8Dr01v+Va+k4G+c6GrfT7hCAi4xD69Lt4OXRYywWtNDzbJHL/WMOTowgwpHidFjuHj5zZhGdsNczUqwFrHSeIhSGbpaeFLaIlx/QJ0V0cW2YDI81nODJuga9KN0/jG2LejvCZHfOLJiQLfyCE4OLvfsl1oy5C35MWQRtt4+XvYqyKmbqpuh6Y258VjA0VO97Z4nKoaHbH6IpknCRyPPYlmNaAkmsWtm5IDUnKrbwhXjDUYhnqvg00CPAOp1Sd/BzDsGen6HDSuG3bcVvEJOV5hQeFDHbEVOn2l5ICQg854gNbDy5u6rfpuqZMRdYVsrbt7OcHSYaHWQGnVTGxTLNu3R62wrID+8aOY5n//Rt2OOzCsettjR6qus4fMWuK940ffjqwaMs/H6USlnvLLum/TLA2KsFGltc/Gp5DrL5pHE9bw1mhCriGafDhg3dh1Fuv8da9UG/ZYrxNM8nh1J13sQue3IoC3rcrGAj9wBRzqQ038p+ANrd9ba1+qbQvzotfOJFlZetlhWvq/ml5y+Tl9vLvFxSS+WVasfFdxmw3zuITiSeX/e8QwH2jWWO48+4wdHlsiObKodK+PA5jBYudVsWKFhv2UMznz1VvBTExyIWMh03s2A2p9k3NV0AN10IU4YF0IPn6TsTegadPOoiP9LoORYOoXQgI7VE1bd3C1EUmy73GDnIB73p8GVsOY9o9Wt9Bm4Y6eD9Kx9lUAxuvFPJsk0k7DXHqcQ7tLsvNfNZ+oLbdZzk0ngPFwnuTExp//D4g+L/8uLy9wxT18u1ZQv1Yj4zLNn1pUPAI4WgK/8/Ukefwm6VnPkohcquFmhL36ZJJHfb3mtWV84EBiWGLBTt/Vf1SDYNK5p2Ejamx/0zMI0Ppabs2bsqSzP99NRQCX03+9/g1GYxeQMabKuDSZyTabF3jh0/seL3T5o0YKRuShpvaryUB9GH0b//iihSF/48sm14tGWuDj1Q5dX6seFnnVg9b2+AGl4G9qRJzRBpY2u3AnU40sFhNFk87X8R/LCJIp5vfn6B556TYo1zwwVjeXGeFQLlkCFoRmKxXwWHzVL4ns7tQdVyXsdXY8f7UwflS8R/NZqgZgsgvqxbsExmU3vw1vuf88nHuAh7SLaGwuzR6vl5OS5iWOjN1iuVdTrjfQ7ukajXcaEKqHTlTcvrityFBHjkZgjnXP9i9WkS3wmrytbZ27aSo/f4pNbGoygsCzXMTqtDQedS7j+0h6UAR1GoDIrBCOnw+EepWapShmfDaoQyVodhGOUDBWiWNPdNjSWhSZGG1BpR21dmssLT+wH/agucNIcMysa1CoxEGZzuEEVNA/tQhY1vecox9E7f5SYPli+l0MYBbexkUVrCBRcRfOQHd5UXnAQlOayrcAqpyrCz6OCkJ87cr7kTsG9zzwx+duRKakS7GNQd7PthBvZm+jdrNMtqdC9faDytwUiNdqa3gicmiMPG5caUG/rxbXN0i5TtGTLd+XphX/KpgRUQpXfpnLNw6BakWzMOE4UXzYlibZS2FiSmfHnEKe3nMzvM4E8swmP0jzfv0idr02/weFK0hytWZf1/u1+zUA59PNU9jiVe0X8feTtgqOgeBeRzCb/QkrROXq1QBvef6P+UhVs00NMpO3lAKL3LDLHFpwvSmQ+oosiu+Z5UgXBS5qKYf0rfUSfQWTnRZaMFNz7x+45B6znp5cigx2ZuGzGsgiVt92ocmhZUnL8iAe+MZMQX9JwslmP+9vhkaGHJfQU2wl4BHRWaDwg2lX9dGTBkafs9aw3kHfPkDL6w0sS5RCp3GydazGCT9/qM4zw9Chz22aVWYsoCIQfNW/K0/QMbxdow/pHGynz5CBxwoWlxMyq6YzpqDYKZhqZEtaYHstI3y3kc1pzZTaSIvkhh1CPFhma1y09wOiSInQBC+dnTUvhVWs5Z88cxvAadn3SQZR9GH0Y/VdG6mcl8a1KbpiSuz5713UAeZ/j8eHx3gfyD+QfyD+QfyD/QP6B/AP5B/L/t+RndsDjOua7BJ6wbZjq/PXf9RExwHHoNz/olZARO7bJzlrqWO5/X6w2mxBfVeJCn3fIeMXV4BCI81Ejq32Nd25rqxukCOHKm08adT/8j74/9cf03NJsMqV9w8oXoqr/R3YOxtOWBlvITbLfqx2bZL9dc3yImktlt6NeXtVK8p4NnA2bRc7GLdqo1witZ7TxQ2/l+lInx/nrPtEDEMR4tFVzvaQTnKCqJ2aNtNGWloYoZFlTmLxJxJzFj7HH5qbmV77cxWeEKUXMMoNGl7af7JunDvlElKYL4Rb6Tv1Z9sqYmBBE+nS4nuncizqGom4v67Se6i3Vx5/BQ8twGShxJThdUDOqUj+wFKdSpKlGjiJMrn1TSa349bOKZLK0XLlQXR50VEFCdAqINcs9XSnqZ8RlQUdjKa9ZiwQ2Jie8pGVCPiElP6WSBhdUv1xedp0iIkNm6QqAtwlHeBWHzW2fylW+zqVTHbCJ+Jitx9HN40Y7Ab5mojxvyUMcyo5AP1um5S7T3G1PmZe3x3O6/FoqP2HMgE6+oqKnqd6OzCHOhcnU8o9M2eKwt1fDrlT3eMAPo3fO5zvJ8pGFN0cs9BpjBnUYolRMgjGji98fYzow50Y9VDjICO9VittLuP0zbcGLRSUjUsiPnLqxrRoaL2ZU3Wl8ZqmIPXjtXsq038DRawZOHKZKQEnEwMZr0n0dyhj0zSrNTbJb534+jTQxdINZTn5REom6mR6CyCDg5uQPNekjbqB6kaxj2j2yqBzm6COzQZ+v+ExHyJWeLbmDO/dtiuR3tdSFEcMXB+doEbkY6kHHsNPgXNSyYxgQBGbMyQ4aHNee4ASYf64seOCUonjpN//cdPxz3m+TyBAHCeMUIqSv9RPh3ad+mTcjteN3IhEOx2RFPRlJoDRRfOhBnji+2Z9e5WtQ+dfdwn++TXdzP+zUbhIGVkSzlvaQpg+JUGgf1pk4zdP9o20hXPipEzm+e1IvBM5u1NDQbe9Ihi7OCU74OyhrLhSfyB9yD5nDVdJORxZsGiDWlMxbOuyvyhMhShafDNSikypot3F2srTQvzwNytglJww61RvbCZMRM4cs2iZQ0rjsKdmVHfhwH9ho8NWpYQ2NR6MJRSP7KODB4EWHW/hmW2fSP39JWR6FIh4c9rh6YeT3DrdbHigM14OArF0aCUFiYDNOmnCtwD2pgOiEZUG5MpKkhPhT/wL4TxItLja0hrxRbaGpr8rfOsschn/Uj6r0NfFn/BhskTRoB2oQTTgPpO6Pb0pAvXhoX0J2DYjVw23tWnAgVhGVrYfBXfJAbnND/VmBA7EQ7Tq4l3NXCCKibx0xDFg5gtyu/rKGLO71iYB0vSp8zJYRvqOUJJJf9B0KQPReehYR5Z+LfJClCQfVdKVe6K3U1Y4jOvRs/kudC5kFutzFOuCU5RtQaUxnGUI4xjquDdjcijdFsfkKr813C1z7Y3gRfb+jKPtxti5ocAsJ3B6AUCyGqRJR8j6v+zkOsBgrFpw67pIYraFhkxSoCPxnMmyxU60zhGxPkHhoYgfctFJz16e/wnm4xC85eY9JYolreVr9JUHojVcXzDxRhwu5Zvfj5Qu9E67dRwaLldMugoJRcXyNAZ3V2eZgkXpj+lJBuBYJ7Bnx/PSAeN5M+4L6hmwRS9EYmzs1DGhVrIbaYrZinG0+1Hlfbb2L06K97gOUcrC+6glqNlf1NpcNLxuy6o9Qv7hgTVHJKarfKTPVQi8u/kZD7tSm7GlThiiePG0/ID0HGNCeBEbd6B/tSu/h0IZQurK2PK5MyRULpIeI7LGyofOASizEnbsGO8IK9Te3JgyIG/KO39KPRLRFpzk4Bqx40Y00SWO5g2J6xjKqVwXC53ypoUE1m8v2V4zK7jLpxpdEp18R0pTicqdkJ1m5AO4YmtsTtjVtJirsGCm9wHn0PlkPEIyvXVToDsJVtWR/9QkegfIgI5aWjCoDLMl6nt3zRGZEiERB1IQ/wtaW5T6B8oQnnd6dbcBRtU5y3JQnEkcsa+2OAqFSC0bPZ3EpxS2YGwmG0G9OxulABh8GuwsWnkfVl445brqPaCsnzTu1ViOPRYwa1G+rEob6LzoUATZkue1lt84Q9KPM6m/EiFrFS0hNlPhxbFoGjpyMw7Czp1KJzphPg0lTMhuzCLP699L3+OgwVVjamxxG6LmgPToaGjkwahjIi2dIt/E0UT9aXlawVYrumYox90L6rfjCvocPd1fCE7tfQvzZ+UAwi72s9oojMgm72NQG5XLqrkAYgptcsVRm5ovYEFiX4rjFU5tRm4tdsT52mSokvguE78JhimLUGfdNOE2TQ5vwy1tfm5XvNAedO0dmDvtgI1FWzFe76z93eXYJFhjtP1pi1B3em87gMLT9kTvg4h7Gfd8Jw36rjqo6PC1zRa6mF05KjpP6lT8H2dVb9Bh4QMzH9g/+fLwWlo9OTK18p+Ypds+onSknm+76zNLjvsGnPhN6UUtxsvjUTUU1gpGACg0GNbp4sq+9Ie3MgBSh9jT3WemVMVQJwEA/VRsV3J9+EgzqEQmIxzGLqveRW52XZ0IhWMdNjHWoFHPstBcf6115nDohLutlKcZYpYSK374Xw1jUs6Bw1GIDdAWB9EV6D76QyOCnkaVNsBX9D6Sy5RMidu+oWxUSkU08vwvCsGm8UGAn7jtgW39DG2nMPfKolXBRiVM0+6b7ABjCzL9BPTQxZBpmxEm1IpfFBrp/Xnhj+8Ul5TdP3iqTtOCy8ftkI09NuJX6jSBrytssyhVoAFdr0UxP+eaaz2B320jVc603zSt+QZ5YCK+0k/g39aK6HnlXRQQ48oSyJd93jGWByUHKdpRON/S6JZh4Lni7jar2qhYovAqZVJpIGofA3nmEASfei3XfoxlE7NLroLf1fxSndJqpx9Pocy6LDvC7tNvd2oFzaGk7Q4TPS2w82QR+EQPEpaWyvpt2eeRtShrBn1qGbyb9JAiz6jnFGuI4aQ4sDTRs0HhxK/31CT0T1UyaL8ABdAecQ3yEKDjmrjQvT+/NnjlXch3bw5p6HrCoUEOaj2UnS2DkwoMMLhzaAsKLFN1SfRGqWTv3mOGL4eRgCAbLvj4lj98LGfxnhWuut4V2CQ7GlxWVy4p6w5afhkUrAeDEOoiRGRKkEe5mQvMXrVMyojr3FH5Bq8x7TRitWFET5CSDEIlPrA3/WOPRITlQfyUKrD1zNY09r0JDWxClgtQQSGYRELd1aehCQRIoqWumYpJEmJIfgsVcKhurl0n343bxJPFHYYW51IO4RJFDN1/s+TkV3Zd8Y7RLmhxTYz2ZvI/y1YCUY59JuN5xPXXiq6hQf+41+VbVm61GIlmaLE4xGBeD5lijK8w8htNhqCf5eD7jKJ7Pyfui6YvuCyPvob8x217FrxmsXcG32ayw5XOyOf6JwHSwOguNr2Sh1PhtQBYKuTY176VYZqmWu0f+pT/PpHey4y0tpj8xwW5M/eKsU9Ne+R2T2CvQxbQRl8W0jk0DDdX4GAsT1cZzJaCjJ5ti1dnlRXuxT/qUH5dyZyt8MX0lw+jJh6n0uScQEPFA7FjrvPPxHbD5beJF9Csj9N3g3PHAHdb2NSnk6IoUx9Cr78I1PuA61l8Y+C4zr5RPz67hl/Z6wUZ18cvYx4xQqI0x8YAmnFrzb9ip+3qFi5gw1dJQYGfYIPmPpA4UrwnvkvrdtocH565bgR15c/ncvseKgPcMcODLriZUQGVNplKgy8gJmdhfsyRd2IffqwLMvS9Fnb7ftlTSbr99tNHxFHlEzlbOsMl+KZNimahjRN7OVswa0bdJXGFjb+6pPSb44xAHo2Mhk3bCEJIeUK00yqQyi/t75cBmdwRppQ8TMU311aqQSbPrrDSelRH4OR8ygEJLkBlJYqMMkVGE++NYOT9Dya/20Clb8KQseHLFETqB6VMXJaXhQKA8x8qBJqLDPNAGpmp21ET53J+KB0ryC6MnMOXxi63gKKF+VJhOf1Zzhvr9qTYUK3XCb2cAllAcg0/f4FQQdaf+lRN0hH90CD63UkNvUSmIFn0QXVFRZOC8k7zFgiiZx0UXx42pfxEiX0pf6mUv9xJbdzsuv9xaTshfiV91+wFXXnuzrxCuNaO/pamHEd6WqRoBqtsdgYkuT2CtPfDtoCoRGk66Z6LHNxycW2bOlQQnYCM81J1MELI85ces4eYsGwmVku25A0599VQrbKxjLn1udKw1nvM5yZyBj1n5Ssvuf6f16RACmBlK0lj9PYl0lZwN1vpo9ccn1GWE6bpxryq38V03BRPU5eXrm8qAJMdOgKycYiEguEyAiHl6yy82qn9ConZs5WctyrCX/QV49K1enmpDTN1k8unM5Ovq6+4Qb+e6r7/5/v8AUEsDBBQAAgAIALi5Y0VRHYxsTwAAAGsAAAAbAAAAdW5pdmVyc2FsL3VuaXZlcnNhbC5wbmcueG1ss7GvyM1RKEstKs7Mz7NVMtQzULK34+WyKShKLctMLVeosFUysrDUM4AAJYVKoBojBLc8M6Ukw1bJ0sAAIZaRmpmeUWKrZGZuChfUB5oJAFBLAQIAABQAAgAIALi5Y0UqDcM2UQQAAAsQAAAdAAAAAAAAAAEAAAAAAAAAAAB1bml2ZXJzYWwvY29tbW9uX21lc3NhZ2VzLmxuZ1BLAQIAABQAAgAIALi5Y0VjknnDUQQAAEgUAAAnAAAAAAAAAAEAAAAAAIwEAAB1bml2ZXJzYWwvZmxhc2hfcHVibGlzaGluZ19zZXR0aW5ncy54bWxQSwECAAAUAAIACAC4uWNFou7UZ7oCAABTCgAAIQAAAAAAAAABAAAAAAAiCQAAdW5pdmVyc2FsL2ZsYXNoX3NraW5fc2V0dGluZ3MueG1sUEsBAgAAFAACAAgAuLljRXJ0OeMkBAAAWRMAACYAAAAAAAAAAQAAAAAAGwwAAHVuaXZlcnNhbC9odG1sX3B1Ymxpc2hpbmdfc2V0dGluZ3MueG1sUEsBAgAAFAACAAgAuLljRUKC+TiZAQAAHQYAAB8AAAAAAAAAAQAAAAAAgxAAAHVuaXZlcnNhbC9odG1sX3NraW5fc2V0dGluZ3MuanNQSwECAAAUAAIACAC4uWNFGtrqO6oAAAAfAQAAGgAAAAAAAAABAAAAAABZEgAAdW5pdmVyc2FsL2kxOG5fcHJlc2V0cy54bWxQSwECAAAUAAIACAC4uWNFmuc//2sAAABxAAAAHAAAAAAAAAABAAAAAAA7EwAAdW5pdmVyc2FsL2xvY2FsX3NldHRpbmdzLnhtbFBLAQIAABQAAgAIABOzmkOBIXaV7AIAAIgIAAAUAAAAAAAAAAEAAAAAAOATAAB1bml2ZXJzYWwvcGxheWVyLnhtbFBLAQIAABQAAgAIALi5Y0VDOgo6LQgAAK83AAApAAAAAAAAAAEAAAAAAP4WAAB1bml2ZXJzYWwvc2tpbl9jdXN0b21pemF0aW9uX3NldHRpbmdzLnhtbFBLAQIAABQAAgAIALi5Y0W7RTIjGSYAAABEAAAXAAAAAAAAAAAAAAAAAHIfAAB1bml2ZXJzYWwvdW5pdmVyc2FsLnBuZ1BLAQIAABQAAgAIALi5Y0VRHYxsTwAAAGsAAAAbAAAAAAAAAAEAAAAAAMBFAAB1bml2ZXJzYWwvdW5pdmVyc2FsLnBuZy54bWxQSwUGAAAAAAsACwBJAwAASEYAAAAA"/>
  <p:tag name="ISPRING_RESOURCE_PATHS_HASH_2" val="7cc8ced42820dbc044866eafb279b715f2de1ac"/>
  <p:tag name="ISPRING_RESOURCE_PATHS_HASH_PRESENTER" val="7ff3a1cbea58dec15c13544825a2912d8b116"/>
  <p:tag name="ISPRING_UUID" val="{23A9C13D-9CA1-4089-989D-C94F54757ECD}"/>
  <p:tag name="ISPRING_PROJECT_VERSION" val="9.3"/>
  <p:tag name="ISPRING_FIRST_PUBLISH" val="1"/>
  <p:tag name="ISPRING-SUITE_ISPRING_CURRENT_PLAYER_ID" val="universal"/>
  <p:tag name="ISPRING_PRESENTATION_COURSE_TITLE" val="LEED v4 BD+C Exam Prep – Module 1 - LEED Process &amp; Project Surroundings"/>
  <p:tag name="ISPRING_LMS_API_VERSION" val="SCORM 2004 (4th edition)"/>
  <p:tag name="ISPRING_ULTRA_SCORM_COURCE_TITLE" val="LEED v4 Green Associate Exam Prep – Module 3 - LEED Process &amp; Project Surroundings"/>
  <p:tag name="ISPRING_CMI5_LAUNCH_METHOD" val="any window"/>
  <p:tag name="ISPRINGCLOUDFOLDERID" val="1"/>
  <p:tag name="ISPRINGONLINEFOLDERID" val="1"/>
  <p:tag name="ISPRING_PRESENTATION_TITLE" val="LEED v4 Green Associate Exam Prep – Module 3 - LEED Process &amp; Project Surroundings"/>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CED1D3&quot;,&quot;opacity&quot;:1,&quot;type&quot;:&quot;SOLID&quot;},&quot;playerBackground&quot;:{&quot;color&quot;:&quot;#FFFFFF&quot;,&quot;opacity&quot;:1,&quot;type&quot;:&quot;SOLID&quot;},&quot;playerText&quot;:{&quot;color&quot;:&quot;#47484A&quot;,&quot;opacity&quot;:1,&quot;type&quot;:&quot;SOLID&quot;},&quot;primaryButtonBackground&quot;:{&quot;color&quot;:&quot;#528BDF&quot;,&quot;opacity&quot;:1,&quot;type&quot;:&quot;SOLID&quot;},&quot;primaryButtonBackgroundHover&quot;:{&quot;color&quot;:&quot;#4B7DC9&quot;,&quot;opacity&quot;:1,&quot;type&quot;:&quot;SOLID&quot;},&quot;primaryButtonBorder&quot;:{&quot;color&quot;:&quot;#528BDF&quot;,&quot;opacity&quot;:1,&quot;type&quot;:&quot;SOLID&quot;},&quot;primaryButtonBorderHover&quot;:{&quot;color&quot;:&quot;#4B7DC9&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lides&quot;,&quot;progressBar&quot;:{&quot;enabled&quot;:true,&quot;mode&quot;:&quot;slide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VolumeControl&quot;:true,&quot;visible&quot;:true},&quot;fontFamily&quot;:&quot;Open Sans&quot;,&quot;miniskinCustomizationEnabled&quot;:false,&quot;outlinePanel&quot;:{&quot;highlightViewedEntries&quot;:true,&quot;multilevel&quot;:true,&quot;numberEntries&quot;:true,&quot;search&quot;:true,&quot;thumbnails&quot;:true},&quot;sidePanel&quot;:{&quot;showAtLeft&quot;:false,&quot;showLogo&quot;:true,&quot;showNotes&quot;:false,&quot;showOutline&quot;:true,&quot;showPresenterInfo&quot;:false,&quot;showPresenterVideo&quot;:false,&quot;visible&quot;:true},&quot;titlePanel&quot;:{&quot;buttons&quot;:[&quot;markerTools&quot;,&quot;attachments&quot;],&quot;buttonsAtLeft&quot;:true,&quot;courseTitleVisible&quot;:false,&quot;showLogo&quot;:false,&quot;visible&quot;:fals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PREV&quot;,&quot;PB_CONTROL_PANEL_REPLAY&quot;:&quot;Replay&quot;,&quot;PB_CONTROL_PANEL_SLIDE_COUNTER&quot;:&quot;%SLIDE_NUMBER% of %TOTAL_SLIDES%&quot;,&quot;PB_CONTROL_PANEL_VOLUME_CONTROL&quot;:&quot;Volume&quot;,&quot;PB_CURRENT_SLIDE_IS_NOT_COMPLETED&quot;:&quot;You have to view the entire slide to continue&quot;,&quot;PB_DOMAIN_RESTRICTION&quot;:&quot;Sorry, the author has disabled viewing the presentation on this domain.&quot;,&quot;PB_DRAWING_TOOLS_END_DRAWING&quot;:&quot;End Drawing&quot;,&quot;PB_DRAWING_TOOLS_ERASER&quot;:&quot;Eraser&quot;,&quot;PB_DRAWING_TOOLS_ERASE_ALL&quot;:&quot;Erase All&quot;,&quot;PB_DRAWING_TOOLS_HIGHLIGHTER&quot;:&quot;Highlighter&quot;,&quot;PB_DRAWING_TOOLS_PEN&quot;:&quot;Pen&quot;,&quot;PB_ENTER_PASSWORD&quot;:&quot;Enter a password to view the presentation&quot;,&quot;PB_INCORRECT_PASSWORD&quot;:&quot;The password is incorrect&quot;,&quot;PB_INTERACTION_SLIDE_WINDOW_TEXT&quot;:&quot;You must complete the interaction before leaving this slide.&quot;,&quot;PB_MESSAGE_BOX_NO&quot;:&quot;NO&quot;,&quot;PB_MESSAGE_BOX_OK&quot;:&quot;OK&quot;,&quot;PB_MESSAGE_BOX_YES&quot;:&quot;YES&quot;,&quot;PB_NAVIGATION_IS_RESTRICTED&quot;:&quot;You can only access previously viewed slides.&quot;,&quot;PB_NAVIGATION_IS_SEQUENTIAL&quot;:&quot;You have to view the slides in the given order.&quot;,&quot;PB_PLAYBACK_RATE_MENU_CAPTION&quot;:&quot;Speed&quot;,&quot;PB_PRECEDING_QUIZ_FAILED_WINDOW_TEXT&quot;:&quot;You may not advance because you did not pass the quiz at slide %SLIDE_INDEX%.&quot;,&quot;PB_PRECEDING_QUIZ_NOT_COMPLETED_WINDOW_TEXT&quot;:&quot;You must attempt the quiz at slide %SLIDE_INDEX% to advance.&quot;,&quot;PB_PRECEDING_QUIZ_NOT_PASSED_WINDOW_TEXT&quot;:&quot;You must pass the quiz at slide %SLIDE_INDEX% to advance.&quot;,&quot;PB_PRECEDING_SCENARIO_FAILED_WINDOW_TEXT&quot;:&quot;You may not advance because you did not pass the simulation at slide %SLIDE_INDEX%.&quot;,&quot;PB_PRECEDING_SCENARIO_NOT_COMPLETED_WINDOW_TEXT&quot;:&quot;You must attempt the simulation at slide %SLIDE_INDEX% to advance.&quot;,&quot;PB_PRECEDING_SCENARIO_NOT_PASSED_WINDOW_TEXT&quot;:&quot;You must pass the simulation at slide %SLIDE_INDEX% to advance.&quot;,&quot;PB_PRESENTER_COLLAPSE_BIO&quot;:&quot;Show less&quot;,&quot;PB_PRESENTER_EMAIL&quot;:&quot;Email&quot;,&quot;PB_PRESENTER_EXPAND_BIO&quot;:&quot;Show more&quot;,&quot;PB_PRESENTER_NO_INFO&quot;:&quot;No Presenter Info&quot;,&quot;PB_PRESENTER_WEBSITE&quot;:&quot;Website&quot;,&quot;PB_QUIZ_SLIDE_WINDOW_TEXT&quot;:&quot;You must complete the quiz before leaving this slide.&quot;,&quot;PB_RATE_MENU_CAPTION&quot;:&quot;Speed&quot;,&quot;PB_RATE_MENU_DEFAULT_RATE&quot;:&quot;Normal&quot;,&quot;PB_RESUME_PRESENTATION_WINDOW_TEXT&quot;:&quot;Would you like to resume the presentation from the last slide viewed?&quot;,&quot;PB_SCENARIO_SLIDE_WINDOW_TEXT&quot;:&quot;You must complete the simulation before leaving this slide.&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Slide text]&quot;,&quot;PB_SUBTITLES_MENU_CAPTION&quot;:&quot;Subtitles&quot;,&quot;PB_SUBTITLES_OFF&quot;:&quot;Off&quot;,&quot;PB_TAB_NOTES_LABEL&quot;:&quot;NOTES&quot;,&quot;PB_TAB_OUTLINE_LABEL&quot;:&quot;OUTLINE&quot;,&quot;PB_TIME_RESTRICTION&quot;:&quot;Sorry, the author has disabled viewing the presentation at the moment.&quot;,&quot;PB_TITLE_PANEL_ATTACHMENTS&quot;:&quot;Resources&quot;,&quot;PB_TITLE_PANEL_MARKER_TOOLS&quot;:&quot;Marker Tools&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2,&quot;skinCompatibleVersion&quot;:0,&quot;publishSettings&quot;:{&quot;backgroundColor&quot;:&quot;#CED1D3&quot;,&quot;playerDimensions&quot;:{&quot;height&quot;:92,&quot;width&quot;:296},&quot;playerModule&quot;:&quot;UniversalHtml&quot;,&quot;presentationContent&quot;:{&quot;metadata&quot;:{&quot;references&quot;:false,&quot;texts&quot;:[&quot;DT_COMPANY_WEBSIT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quot;,&quot;fontFamily&quot;:&quot;Open Sans&quot;,&quot;isBold&quot;:false,&quot;isItalic&quot;:false,&quot;isSemibold&quot;:false,&quot;substituteFontFamily&quot;:&quot;Arial&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b&quot;,&quot;fontFamily&quot;:&quot;Open Sans&quot;,&quot;isBold&quot;:true,&quot;isItalic&quot;:false,&quot;isSemibold&quot;:false,&quot;substituteFontFamily&quot;:&quot;Arial&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i&quot;,&quot;fontFamily&quot;:&quot;Open Sans&quot;,&quot;isBold&quot;:false,&quot;isItalic&quot;:true,&quot;isSemibold&quot;:false,&quot;substituteFontFamily&quot;:&quot;Arial&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bi&quot;,&quot;fontFamily&quot;:&quot;Open Sans&quot;,&quot;isBold&quot;:true,&quot;isItalic&quot;:true,&quot;isSemibold&quot;:false,&quot;substituteFontFamily&quot;:&quot;Arial&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sb&quot;,&quot;fontFamily&quot;:&quot;Open Sans&quot;,&quot;isBold&quot;:false,&quot;isItalic&quot;:false,&quot;isSemibold&quot;:true,&quot;substituteFontFamily&quot;:&quot;Arial&quot;},{&quot;charsets&quot;:{&quot;dynamicFormatted&quot;:[&quot;DCT_INTERACTIVITY_TEXT&quot;,&quot;DCT_INTERACTIVITY_SEMIBOLD_TEXT&quot;],&quot;dynamicPlain&quot;:[&quot;DCT_COMPANY_WEBSITE&quot;,&quot;DCT_SLIDE_TITLE&quot;,&quot;DCT_SLIDE_NOTES_TEXT&quot;,&quot;DCT_SLIDE_TEXT&quot;,&quot;DCT_HYPERLINK_TOOLTIP&quot;],&quot;static&quot;:[&quot;OUTLINE&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sbi&quot;,&quot;fontFamily&quot;:&quot;Open Sans&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false,&quot;playerLayout&quot;:&quot;custom&quot;,&quot;playerLayoutFooter&quot;:&quot;playAndPause,replay,fullscreen,volumeControl,slideNumber,goToPrev,goToNext&quot;,&quot;playerLayoutHeader&quot;:&quot;&quot;,&quot;playerLayoutHeaderButtonsPosition&quot;:&quot;&quot;,&quot;playerLayoutOutline&quot;:&quot;enableSearch,showThumbnails,showSlideNumber,highlightViewedSlides,enableMultilevel&quot;,&quot;playerLayoutProgress&quot;:&quot;enabledNavigation,showLabels&quot;,&quot;playerLayoutProgressMode&quot;:&quot;slideTimeline&quot;,&quot;playerLayoutSidebar&quot;:&quot;logo,outline&quot;,&quot;playerLayoutSidebarPosition&quot;:&quot;righ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Open Sans&quot;}}}"/>
  <p:tag name="ISPRING_OUTPUT_FOLDER" val="[[&quot;\uFFFDn\uFFFDn{1AE84EA2-BBF6-460B-9620-1C67B92F5E50}&quot;,&quot;C:\\Users\\Jvarg\\Dropbox\\01 LEED v4 Exam Prep\\01 LEED V4 Green Associate Exam Prep\\01 Files For USGBC and GBRI - 2023\\01 Self Paced Modules&quot;]]"/>
  <p:tag name="ISPRING_SCREEN_RECS_UPDATED" val="C:\Users\Jvarg\Dropbox\01 LEED v4 Exam Prep\01 LEED V4 Green Associate Exam Prep\02 Files for Live Sessions 2023\Jeslin's Live Sessions and on-demand\03-LEED V4 GA Exam Prep - LEED Process and Project Surroundings"/>
  <p:tag name="ISPRING_RESOURCE_FOLDER" val="C:\Users\Jvarg\Dropbox\01 LEED v4 Exam Prep\01 LEED V4 Green Associate Exam Prep\02 Files for Live Sessions 2023\Jeslin's Live Sessions and on-demand\03-LEED V4 GA Exam Prep - LEED Process and Project Surroundings"/>
  <p:tag name="ISPRING_PRESENTATION_PATH" val="C:\Users\Jvarg\Dropbox\01 LEED v4 Exam Prep\01 LEED V4 Green Associate Exam Prep\02 Files for Live Sessions 2023\Jeslin's Live Sessions and on-demand\03-LEED V4 GA Exam Prep - LEED Process and Project Surroundings.pptx"/>
  <p:tag name="FLASHSPRING_ZOOM_TAG" val="24"/>
  <p:tag name="ISPRING_PRESENTATION_INFO_2" val="&lt;?xml version=&quot;1.0&quot; encoding=&quot;UTF-8&quot; standalone=&quot;no&quot; ?&gt;&#10;&lt;presentation2&gt;&#10;&#10;  &lt;slides&gt;&#10;    &lt;slide id=&quot;{F97A7B89-22D7-4C2C-8E7E-A921C89978B3}&quot; pptId=&quot;900&quot;/&gt;&#10;    &lt;slide id=&quot;{3ECDC257-B879-4119-9F0C-E9466804135B}&quot; pptId=&quot;296&quot;/&gt;&#10;    &lt;slide id=&quot;{472AE8FF-F910-44AF-90EB-752E2CC58069}&quot; pptId=&quot;899&quot;/&gt;&#10;    &lt;slide id=&quot;{02316EBD-A1C9-411D-A702-092DA49A96D3}&quot; pptId=&quot;596&quot;/&gt;&#10;    &lt;slide id=&quot;{CD5ABDFB-A02B-4663-8CBF-BF7BF9600D7E}&quot; pptId=&quot;539&quot;/&gt;&#10;    &lt;slide id=&quot;{5B8019AF-C81B-4DC8-81CA-ABCE7FA9213D}&quot; pptId=&quot;600&quot;/&gt;&#10;    &lt;slide id=&quot;{BCD2DD14-E20F-402B-B61D-BFD98DA15676}&quot; pptId=&quot;485&quot;/&gt;&#10;    &lt;slide id=&quot;{65270FF0-2AF4-4658-B457-518F781FC066}&quot; pptId=&quot;603&quot;/&gt;&#10;    &lt;slide id=&quot;{2A7F031A-3370-4CBA-B35C-9EBFC5878FA3}&quot; pptId=&quot;602&quot;/&gt;&#10;    &lt;slide id=&quot;{339666E7-424B-41E3-ADAA-AA9E68B38D14}&quot; pptId=&quot;560&quot;/&gt;&#10;    &lt;slide id=&quot;{F0ABEA8D-821A-427D-910E-8428327EA5E9}&quot; pptId=&quot;496&quot;/&gt;&#10;    &lt;slide id=&quot;{BCBFDC27-0B02-4B8F-AB2C-B8A1ABB1C81A}&quot; pptId=&quot;497&quot;/&gt;&#10;    &lt;slide id=&quot;{2CE045F3-5897-451B-9925-3051C6C11CF9}&quot; pptId=&quot;499&quot;/&gt;&#10;    &lt;slide id=&quot;{345CDDA2-3B4A-43D9-AFC1-144722F09D0D}&quot; pptId=&quot;503&quot;/&gt;&#10;    &lt;slide id=&quot;{ABC687C4-9F03-49AF-91E6-6178970CDDBF}&quot; pptId=&quot;504&quot;/&gt;&#10;    &lt;slide id=&quot;{7F7EDD0B-1C03-4FD2-B6EA-F0044FAE6557}&quot; pptId=&quot;592&quot;/&gt;&#10;    &lt;slide id=&quot;{C050A08B-1D11-4D36-BDBE-0CCA3596C772}&quot; pptId=&quot;506&quot;/&gt;&#10;    &lt;slide id=&quot;{68758AC5-2848-4AB9-AB9A-AB71873650E6}&quot; pptId=&quot;523&quot;/&gt;&#10;    &lt;slide id=&quot;{AE154FCF-42B9-48D6-9824-7D248577B146}&quot; pptId=&quot;585&quot;/&gt;&#10;    &lt;slide id=&quot;{BA6601D8-0504-4149-848B-64512C1571E1}&quot; pptId=&quot;527&quot;/&gt;&#10;    &lt;slide id=&quot;{B335D17A-DD4B-4120-82D1-E8DDD06C7339}&quot; pptId=&quot;528&quot;/&gt;&#10;    &lt;slide id=&quot;{3743FB90-8380-42AF-8F86-74E513EFE4C3}&quot; pptId=&quot;586&quot;/&gt;&#10;    &lt;slide id=&quot;{1EF0C681-81AD-4DD2-B032-33173A8CBD2D}&quot; pptId=&quot;607&quot;/&gt;&#10;    &lt;slide id=&quot;{A2DFCF96-3162-4C33-B442-F78715438CDC}&quot; pptId=&quot;866&quot;/&gt;&#10;    &lt;slide id=&quot;{ABCF81DE-3D58-4997-817F-DC859D5399FD}&quot; pptId=&quot;867&quot;/&gt;&#10;    &lt;slide id=&quot;{E04EE13D-8677-4990-8E38-920B5B4344C1}&quot; pptId=&quot;868&quot;/&gt;&#10;    &lt;slide id=&quot;{A02BBB41-489F-4775-ABA2-471936272416}&quot; pptId=&quot;869&quot;/&gt;&#10;    &lt;slide id=&quot;{374B4C49-126E-456C-991F-36E469C2CF69}&quot; pptId=&quot;870&quot;/&gt;&#10;    &lt;slide id=&quot;{E43B031D-3BA4-4A5E-B5D5-39264639CC89}&quot; pptId=&quot;597&quot;/&gt;&#10;    &lt;slide id=&quot;{D7682CFB-25F4-4FD7-9CBD-8D2728926012}&quot; pptId=&quot;533&quot;/&gt;&#10;    &lt;slide id=&quot;{641B3DBE-D361-4CAE-A06F-E121EA57A932}&quot; pptId=&quot;534&quot;/&gt;&#10;    &lt;slide id=&quot;{77C3026F-CA46-46BE-993B-CB8B76114AD7}&quot; pptId=&quot;358&quot;/&gt;&#10;    &lt;slide id=&quot;{BFCAF248-C448-4214-B1DA-FF4A8EF29F67}&quot; pptId=&quot;593&quot;/&gt;&#10;    &lt;slide id=&quot;{EAB6C6AB-BEF8-45A1-8938-0A9BB5C73E4C}&quot; pptId=&quot;728&quot;/&gt;&#10;    &lt;slide id=&quot;{D4C91FBF-742C-47AC-898A-502064D9889B}&quot; pptId=&quot;364&quot;/&gt;&#10;    &lt;slide id=&quot;{90896104-31F0-4EED-AB04-77321E054AFD}&quot; pptId=&quot;688&quot;/&gt;&#10;    &lt;slide id=&quot;{30EC45FE-A4E5-4F38-8B1E-B4F2C426DB06}&quot; pptId=&quot;551&quot;/&gt;&#10;    &lt;slide id=&quot;{4FD3205C-5FC8-4509-9341-933FBCDB39DD}&quot; pptId=&quot;689&quot;/&gt;&#10;    &lt;slide id=&quot;{E07C6440-7729-43D0-BF6E-A2C83DB26DBD}&quot; pptId=&quot;791&quot;/&gt;&#10;    &lt;slide id=&quot;{1BA7EC46-7F38-4C89-B687-B345E8D61A7C}&quot; pptId=&quot;790&quot;/&gt;&#10;    &lt;slide id=&quot;{8EB84AB4-B560-4966-9E9F-0C00BD22AB59}&quot; pptId=&quot;691&quot;/&gt;&#10;    &lt;slide id=&quot;{CDCA1D49-5D04-49DA-84FF-74788C066840}&quot; pptId=&quot;552&quot;/&gt;&#10;    &lt;slide id=&quot;{F6685624-37AE-4C01-B00A-05317734E8A4}&quot; pptId=&quot;553&quot;/&gt;&#10;    &lt;slide id=&quot;{681F3E57-D1CC-4002-A296-BF0FB21E13BA}&quot; pptId=&quot;554&quot;/&gt;&#10;    &lt;slide id=&quot;{AE23F76D-A41B-431A-A807-68F07740B1A2}&quot; pptId=&quot;706&quot;/&gt;&#10;    &lt;slide id=&quot;{279FADC1-9644-4F7F-9C47-E958090ED616}&quot; pptId=&quot;365&quot;/&gt;&#10;    &lt;slide id=&quot;{A25E9131-5F54-49EC-B125-DA22E2AAA50D}&quot; pptId=&quot;426&quot;/&gt;&#10;    &lt;slide id=&quot;{BC1C834D-254A-4E65-B9AE-454FE39DA149}&quot; pptId=&quot;427&quot;/&gt;&#10;    &lt;slide id=&quot;{4AD42057-878F-4D61-8538-326A9E45B7AD}&quot; pptId=&quot;438&quot;/&gt;&#10;    &lt;slide id=&quot;{066904BF-A2AB-44E3-8F73-919C94A42090}&quot; pptId=&quot;428&quot;/&gt;&#10;    &lt;slide id=&quot;{B72F16AA-9D51-47FA-A29A-AF0710ADC142}&quot; pptId=&quot;372&quot;/&gt;&#10;    &lt;slide id=&quot;{E80D9F24-40FD-4C0E-9A44-01153DDA1EC5}&quot; pptId=&quot;429&quot;/&gt;&#10;    &lt;slide id=&quot;{C226FE89-0847-4701-A19D-B6152F4CFB57}&quot; pptId=&quot;439&quot;/&gt;&#10;    &lt;slide id=&quot;{3AF7ABFB-C113-4417-953E-8C645C627D61}&quot; pptId=&quot;440&quot;/&gt;&#10;    &lt;slide id=&quot;{66A5D100-E5CD-468E-A39D-776884E12CF4}&quot; pptId=&quot;375&quot;/&gt;&#10;    &lt;slide id=&quot;{85A1838F-D309-4E3C-8ACE-134DDDB0533C}&quot; pptId=&quot;431&quot;/&gt;&#10;    &lt;slide id=&quot;{FD1B87B9-A84E-434F-A1A2-37D4D0B6A303}&quot; pptId=&quot;432&quot;/&gt;&#10;    &lt;slide id=&quot;{F8826425-9F7B-437D-8D9A-B1D24F2087BE}&quot; pptId=&quot;433&quot;/&gt;&#10;    &lt;slide id=&quot;{84F8E646-63A3-4BE2-98AA-5EE952700F77}&quot; pptId=&quot;442&quot;/&gt;&#10;    &lt;slide id=&quot;{9CEF8508-47B5-4409-B5A8-74BB1FD86867}&quot; pptId=&quot;444&quot;/&gt;&#10;    &lt;slide id=&quot;{36AE14C8-58AE-47AB-85A2-0A8C6F3670BD}&quot; pptId=&quot;446&quot;/&gt;&#10;    &lt;slide id=&quot;{16A020A4-087A-4EFC-903C-C5381CB98365}&quot; pptId=&quot;434&quot;/&gt;&#10;    &lt;slide id=&quot;{414B016B-3374-4BBC-AD76-DC70B23DC42D}&quot; pptId=&quot;435&quot;/&gt;&#10;    &lt;slide id=&quot;{D69950FF-D524-4565-BC7F-C121CBE36A53}&quot; pptId=&quot;726&quot;/&gt;&#10;    &lt;slide id=&quot;{F444F3AD-CEBF-4982-954C-F9E84E38C222}&quot; pptId=&quot;727&quot;/&gt;&#10;    &lt;slide id=&quot;{9494B961-75A6-4EF2-8F40-2C2F06DFE27E}&quot; pptId=&quot;436&quot;/&gt;&#10;    &lt;slide id=&quot;{1116D5BC-EE6A-46FF-92B7-5FBE9314B69D}&quot; pptId=&quot;885&quot;/&gt;&#10;    &lt;slide id=&quot;{7DAED320-9E37-4930-ACB9-C9CBD2843C04}&quot; pptId=&quot;386&quot;/&gt;&#10;    &lt;slide id=&quot;{AF1737C8-506E-4FE9-97D2-6BE32BF950EF}&quot; pptId=&quot;719&quot;/&gt;&#10;    &lt;slide id=&quot;{F1CC11ED-E557-4836-A9C0-4A93ED19E4FB}&quot; pptId=&quot;716&quot;/&gt;&#10;    &lt;slide id=&quot;{5F75828F-C245-4FF9-A959-1958A8CE54CB}&quot; pptId=&quot;387&quot;/&gt;&#10;    &lt;slide id=&quot;{44CB3E86-7195-4623-A817-C9D43F4A4E7C}&quot; pptId=&quot;718&quot;/&gt;&#10;    &lt;slide id=&quot;{2492776E-D647-4EA2-80A7-6297CECED232}&quot; pptId=&quot;611&quot;/&gt;&#10;    &lt;slide id=&quot;{3665691E-0A16-42C3-BF83-26B22C9D5F02}&quot; pptId=&quot;871&quot;/&gt;&#10;    &lt;slide id=&quot;{5AB0CF43-335C-4A94-BD34-933B9EAB9A2D}&quot; pptId=&quot;872&quot;/&gt;&#10;    &lt;slide id=&quot;{BCFC903C-A853-40FB-81F5-23FC91B3701A}&quot; pptId=&quot;873&quot;/&gt;&#10;    &lt;slide id=&quot;{9EA5DABE-6A6E-47F2-A973-FB4E121AA78E}&quot; pptId=&quot;599&quot;/&gt;&#10;    &lt;slide id=&quot;{33680321-61B7-44C2-AEA3-33D260EBA080}&quot; pptId=&quot;673&quot;/&gt;&#10;    &lt;slide id=&quot;{690A9F54-0B29-4405-8AC3-F00F5D955799}&quot; pptId=&quot;707&quot;/&gt;&#10;    &lt;slide id=&quot;{2A0D5045-E089-4AA3-958A-08CB9B1168ED}&quot; pptId=&quot;708&quot;/&gt;&#10;    &lt;slide id=&quot;{5ED598A4-486A-4420-9A1C-7766F09B8D66}&quot; pptId=&quot;692&quot;/&gt;&#10;    &lt;slide id=&quot;{46068400-F788-4772-8863-9694C8262801}&quot; pptId=&quot;621&quot;/&gt;&#10;    &lt;slide id=&quot;{4B2470EF-86FE-4F30-8849-9F5FAAD47B17}&quot; pptId=&quot;622&quot;/&gt;&#10;    &lt;slide id=&quot;{80B95119-5E26-4087-92DD-464939EF8F17}&quot; pptId=&quot;693&quot;/&gt;&#10;    &lt;slide id=&quot;{0A875914-DE4D-4997-8D9A-416EA3FB3ED9}&quot; pptId=&quot;694&quot;/&gt;&#10;    &lt;slide id=&quot;{1BC099D8-8AE4-47B4-918C-7A67F7CA8762}&quot; pptId=&quot;624&quot;/&gt;&#10;    &lt;slide id=&quot;{80245A29-032A-4471-A8CE-20ED9800EAF1}&quot; pptId=&quot;703&quot;/&gt;&#10;    &lt;slide id=&quot;{B43CFE44-D42E-41DB-B52C-E45A11C43D60}&quot; pptId=&quot;695&quot;/&gt;&#10;    &lt;slide id=&quot;{7BE2CB25-37A8-4F83-9386-EFDF28D3A30C}&quot; pptId=&quot;627&quot;/&gt;&#10;    &lt;slide id=&quot;{6860123E-84BE-4C1C-A9BC-1A4DDA96C7C1}&quot; pptId=&quot;696&quot;/&gt;&#10;    &lt;slide id=&quot;{FFA60B0A-D63D-49B9-8039-63E7EB18A56D}&quot; pptId=&quot;697&quot;/&gt;&#10;    &lt;slide id=&quot;{69348155-8774-4685-AE51-A108E48000CF}&quot; pptId=&quot;698&quot;/&gt;&#10;    &lt;slide id=&quot;{313C7C18-0296-47C0-8A53-6673BF985791}&quot; pptId=&quot;699&quot;/&gt;&#10;    &lt;slide id=&quot;{981A532F-B734-496A-8E5B-A817CE6228BB}&quot; pptId=&quot;700&quot;/&gt;&#10;    &lt;slide id=&quot;{5277B0CE-DA46-4762-9053-CCC06A7EF502}&quot; pptId=&quot;704&quot;/&gt;&#10;    &lt;slide id=&quot;{3C4149A9-FCC1-4590-82D4-222C3CCA40B2}&quot; pptId=&quot;702&quot;/&gt;&#10;    &lt;slide id=&quot;{0261DF24-7320-4566-86E6-CAB7EE4BDF8E}&quot; pptId=&quot;701&quot;/&gt;&#10;    &lt;slide id=&quot;{323BD2AA-4B8C-4F4E-ABAD-0383A027B841}&quot; pptId=&quot;635&quot;/&gt;&#10;    &lt;slide id=&quot;{E1144A06-684F-4DA0-88E2-F96515C04103}&quot; pptId=&quot;637&quot;/&gt;&#10;    &lt;slide id=&quot;{4BC0E13A-88B2-44D5-A985-44AFA54C4D18}&quot; pptId=&quot;705&quot;/&gt;&#10;    &lt;slide id=&quot;{CF5FB7E2-3446-4935-8F8C-0F01562FA49B}&quot; pptId=&quot;712&quot;/&gt;&#10;    &lt;slide id=&quot;{B19AC28B-E979-449C-AD81-6EC9D210AD88}&quot; pptId=&quot;711&quot;/&gt;&#10;    &lt;slide id=&quot;{DCBFA4F8-C6F0-467C-9E29-C5CCB25FEAEE}&quot; pptId=&quot;709&quot;/&gt;&#10;    &lt;slide id=&quot;{CF89FFEE-28E0-4751-9E0F-90428CCFEE7E}&quot; pptId=&quot;710&quot;/&gt;&#10;    &lt;slide id=&quot;{13B8911A-D1C2-43ED-901B-27C31D7D0CFE}&quot; pptId=&quot;643&quot;/&gt;&#10;    &lt;slide id=&quot;{F538FF36-DFAC-4958-BCCB-D1B5FB21E61F}&quot; pptId=&quot;713&quot;/&gt;&#10;    &lt;slide id=&quot;{427CE102-7DBD-4C9A-BBC9-63C172B2F7A9}&quot; pptId=&quot;714&quot;/&gt;&#10;    &lt;slide id=&quot;{DD25C2F2-F620-45E8-9655-9B3D7AB9D27C}&quot; pptId=&quot;874&quot;/&gt;&#10;    &lt;slide id=&quot;{F3BD8F56-102C-4402-9DF8-403E95BD3088}&quot; pptId=&quot;875&quot;/&gt;&#10;    &lt;slide id=&quot;{F336B03C-0FD7-44DB-B64E-68A27BDC133E}&quot; pptId=&quot;876&quot;/&gt;&#10;    &lt;slide id=&quot;{C857EFFF-109A-4CCE-8272-40837326A4AB}&quot; pptId=&quot;877&quot;/&gt;&#10;    &lt;slide id=&quot;{AEEB5254-CA82-4AAD-B7A5-C2866CDC61F8}&quot; pptId=&quot;674&quot;/&gt;&#10;    &lt;slide id=&quot;{F48765FA-B919-4E6E-B433-D917A561EE18}&quot; pptId=&quot;723&quot;/&gt;&#10;    &lt;slide id=&quot;{FCF73FC6-EFBF-44D6-9823-B9A32EA61A1D}&quot; pptId=&quot;725&quot;/&gt;&#10;    &lt;slide id=&quot;{C4063BC9-06C3-4BE8-8F34-C88BB140F3A7}&quot; pptId=&quot;724&quot;/&gt;&#10;    &lt;slide id=&quot;{1826492A-0EEC-4E6F-BC5E-D9482982F55E}&quot; pptId=&quot;878&quot;/&gt;&#10;    &lt;slide id=&quot;{ED94724C-8DAC-4602-A979-A87FAA80D5B4}&quot; pptId=&quot;879&quot;/&gt;&#10;    &lt;slide id=&quot;{5F05A1B4-8922-4606-B957-25D3B9B2FA9C}&quot; pptId=&quot;880&quot;/&gt;&#10;    &lt;slide id=&quot;{EF04C77C-A3F0-4331-898D-D8901072BD25}&quot; pptId=&quot;881&quot;/&gt;&#10;    &lt;slide id=&quot;{C1602C6C-2B19-44D0-B47E-55B903A75F4C}&quot; pptId=&quot;882&quot;/&gt;&#10;    &lt;slide id=&quot;{E49EAC0A-CF6A-455E-A481-2C0A20516D6B}&quot; pptId=&quot;679&quot;/&gt;&#10;    &lt;slide id=&quot;{B863D895-7154-4F37-B567-367D9604064D}&quot; pptId=&quot;675&quot;/&gt;&#10;    &lt;slide id=&quot;{CBD2E63E-3560-42F7-B410-6BB1916B5480}&quot; pptId=&quot;676&quot;/&gt;&#10;    &lt;slide id=&quot;{F50F85A7-E064-490E-A566-A0AA9A923112}&quot; pptId=&quot;677&quot;/&gt;&#10;    &lt;slide id=&quot;{42B47842-CEDE-4D36-9306-679154041B0A}&quot; pptId=&quot;678&quot;/&gt;&#10;    &lt;slide id=&quot;{DBE2B246-4B36-4251-A41C-D15C17EA9342}&quot; pptId=&quot;883&quot;/&gt;&#10;    &lt;slide id=&quot;{CA20A98B-6B3E-4C5F-97F4-113FC98A860D}&quot; pptId=&quot;898&quot;/&gt;&#10;  &lt;/slides&gt;&#10;&#10;  &lt;narration&gt;&#10;    &lt;audioTracks&gt;&#10;      &lt;audioTrack muted=&quot;false&quot; name=&quot;Module 3 Audio&quot; resource=&quot;66ae77cd&quot; slideId=&quot;{F97A7B89-22D7-4C2C-8E7E-A921C89978B3}&quot; startTime=&quot;0&quot; volume=&quot;1&quot;&gt;&#10;        &lt;audio channels=&quot;2&quot; format=&quot;fltp&quot; sampleRate=&quot;441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Path&quot;:&quot;Learning Content/LEED Green Associate Exam Prep 2023&quot;,&quot;onlineDestinationFolderId&quot;:&quot;1e9f0960-1ead-11ee-bf37-f2f7f13a83b4&quot;,&quot;onlineDestinationUrl&quot;:&quot;gbri.ispring.com&quot;,&quot;uploadSources&quot;:tru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Foundations of LEED v4"/>
  <p:tag name="ISPRING_SLIDE_INDENT_LEVEL" val="0"/>
  <p:tag name="ISPRING_PRESENTER_ID" val="{61ABD5A0-F1F1-4978-BA7D-77D675CA225B}"/>
  <p:tag name="ISPRING_SLIDE_ID" val="{D4629104-7A90-4E85-9B7E-815D721678E2}"/>
  <p:tag name="GENSWF_ADVANCE_TIME" val="17.720"/>
  <p:tag name="GENSWF_SLIDE_UID" val="{17340543-597C-418E-B200-A12231EEA5A5}:560"/>
  <p:tag name="ISPRING_SLIDE_ID_2" val="{339666E7-424B-41E3-ADAA-AA9E68B38D1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v4 Global Applicability"/>
  <p:tag name="ISPRING_SLIDE_INDENT_LEVEL" val="0"/>
  <p:tag name="ISPRING_PRESENTER_ID" val="{61ABD5A0-F1F1-4978-BA7D-77D675CA225B}"/>
  <p:tag name="ISPRING_SLIDE_ID" val="{AB94B8F4-7C8A-4896-A6F8-24B2EC02174F}"/>
  <p:tag name="GENSWF_ADVANCE_TIME" val="9.030"/>
  <p:tag name="GENSWF_SLIDE_UID" val="{2362A73C-6803-41DB-9CE6-B01F0DC4D18C}:496"/>
  <p:tag name="ISPRING_SLIDE_ID_2" val="{F0ABEA8D-821A-427D-910E-8428327EA5E9}"/>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v4 Global Applicability"/>
  <p:tag name="ISPRING_SLIDE_INDENT_LEVEL" val="0"/>
  <p:tag name="ISPRING_PRESENTER_ID" val="{61ABD5A0-F1F1-4978-BA7D-77D675CA225B}"/>
  <p:tag name="ISPRING_SLIDE_ID" val="{D196E6FE-D433-44E8-A985-708B1707A9B3}"/>
  <p:tag name="GENSWF_ADVANCE_TIME" val="92.040"/>
  <p:tag name="GENSWF_SLIDE_UID" val="{12950443-EFCB-4513-ACB3-B33EC3C1584E}:497"/>
  <p:tag name="ISPRING_SLIDE_ID_2" val="{BCBFDC27-0B02-4B8F-AB2C-B8A1ABB1C81A}"/>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I and IP Units"/>
  <p:tag name="ISPRING_SLIDE_INDENT_LEVEL" val="0"/>
  <p:tag name="ISPRING_PRESENTER_ID" val="{61ABD5A0-F1F1-4978-BA7D-77D675CA225B}"/>
  <p:tag name="ISPRING_SLIDE_ID" val="{85F57441-8497-4BDF-A763-4E48516E2B6F}"/>
  <p:tag name="GENSWF_ADVANCE_TIME" val="12.310"/>
  <p:tag name="GENSWF_SLIDE_UID" val="{C34AB6BF-321B-4557-9CE8-94A299C28FC6}:499"/>
  <p:tag name="ISPRING_SLIDE_ID_2" val="{2CE045F3-5897-451B-9925-3051C6C11CF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Beyond Office Buildings"/>
  <p:tag name="ISPRING_SLIDE_INDENT_LEVEL" val="0"/>
  <p:tag name="ISPRING_PRESENTER_ID" val="{61ABD5A0-F1F1-4978-BA7D-77D675CA225B}"/>
  <p:tag name="ISPRING_SLIDE_ID" val="{FA47E683-F146-47FE-A5FC-3F23BA4068CA}"/>
  <p:tag name="GENSWF_ADVANCE_TIME" val="8.680"/>
  <p:tag name="GENSWF_SLIDE_UID" val="{BE15614F-2FA4-403E-A596-96D2DAFC6E34}:503"/>
  <p:tag name="ISPRING_SLIDE_ID_2" val="{345CDDA2-3B4A-43D9-AFC1-144722F09D0D}"/>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21 Adaptations"/>
  <p:tag name="ISPRING_SLIDE_INDENT_LEVEL" val="0"/>
  <p:tag name="ISPRING_PRESENTER_ID" val="{61ABD5A0-F1F1-4978-BA7D-77D675CA225B}"/>
  <p:tag name="ISPRING_SLIDE_ID" val="{23F21CF6-5725-4AF3-A2B5-D1C2C26B9680}"/>
  <p:tag name="GENSWF_ADVANCE_TIME" val="27.310"/>
  <p:tag name="GENSWF_SLIDE_UID" val="{A5169DBB-0754-4EEA-9A2D-02EA5ACE4731}:504"/>
  <p:tag name="ISPRING_SLIDE_ID_2" val="{ABC687C4-9F03-49AF-91E6-6178970CDDBF}"/>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21 Adaptations"/>
  <p:tag name="ISPRING_SLIDE_INDENT_LEVEL" val="0"/>
  <p:tag name="ISPRING_PRESENTER_ID" val="{61ABD5A0-F1F1-4978-BA7D-77D675CA225B}"/>
  <p:tag name="ISPRING_SLIDE_ID" val="{48850825-8C25-4D7D-AC68-01112A97D991}"/>
  <p:tag name="GENSWF_ADVANCE_TIME" val="16.510"/>
  <p:tag name="GENSWF_SLIDE_UID" val="{B105D525-A798-4846-B46F-98313F3C2E15}:592"/>
  <p:tag name="ISPRING_SLIDE_ID_2" val="{7F7EDD0B-1C03-4FD2-B6EA-F0044FAE655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a better fit"/>
  <p:tag name="ISPRING_SLIDE_INDENT_LEVEL" val="0"/>
  <p:tag name="ISPRING_PRESENTER_ID" val="{61ABD5A0-F1F1-4978-BA7D-77D675CA225B}"/>
  <p:tag name="ISPRING_SLIDE_ID" val="{56DBFE2C-E11F-4D46-B859-52867E47BF03}"/>
  <p:tag name="GENSWF_ADVANCE_TIME" val="50.940"/>
  <p:tag name="GENSWF_SLIDE_UID" val="{41470093-2D8E-49FE-B429-3E5274BD1483}:506"/>
  <p:tag name="ISPRING_SLIDE_ID_2" val="{C050A08B-1D11-4D36-BDBE-0CCA3596C77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roject Adaptations BD+C"/>
  <p:tag name="ISPRING_SLIDE_INDENT_LEVEL" val="0"/>
  <p:tag name="ISPRING_PRESENTER_ID" val="{61ABD5A0-F1F1-4978-BA7D-77D675CA225B}"/>
  <p:tag name="ISPRING_SLIDE_ID" val="{96DD80DB-BDBB-4B7D-B4C0-BF8600A6136D}"/>
  <p:tag name="GENSWF_ADVANCE_TIME" val="55.680"/>
  <p:tag name="GENSWF_SLIDE_UID" val="{BB035845-DB9E-44A8-B0DC-3AE241265CA2}:523"/>
  <p:tag name="ISPRING_SLIDE_ID_2" val="{68758AC5-2848-4AB9-AB9A-AB71873650E6}"/>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a better fit"/>
  <p:tag name="ISPRING_SLIDE_INDENT_LEVEL" val="0"/>
  <p:tag name="ISPRING_PRESENTER_ID" val="{61ABD5A0-F1F1-4978-BA7D-77D675CA225B}"/>
  <p:tag name="ISPRING_SLIDE_ID" val="{4F87719F-5EC8-4903-A9EC-950D6E355BB2}"/>
  <p:tag name="GENSWF_ADVANCE_TIME" val="18.850"/>
  <p:tag name="GENSWF_SLIDE_UID" val="{F10CB674-13DE-4842-AA2E-EE98D194B957}:585"/>
  <p:tag name="ISPRING_SLIDE_ID_2" val="{AE154FCF-42B9-48D6-9824-7D248577B1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v4 Improved Documentation"/>
  <p:tag name="ISPRING_SLIDE_INDENT_LEVEL" val="0"/>
  <p:tag name="ISPRING_PRESENTER_ID" val="{61ABD5A0-F1F1-4978-BA7D-77D675CA225B}"/>
  <p:tag name="ISPRING_SLIDE_ID" val="{EF1F879D-92DB-4247-8AE4-C84B74158958}"/>
  <p:tag name="GENSWF_ADVANCE_TIME" val="67.340"/>
  <p:tag name="GENSWF_SLIDE_UID" val="{7C479298-A4BC-48C9-94BD-DD8ECC81A486}:527"/>
  <p:tag name="ISPRING_SLIDE_ID_2" val="{BA6601D8-0504-4149-848B-64512C1571E1}"/>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v4 Improved Documentation"/>
  <p:tag name="ISPRING_SLIDE_INDENT_LEVEL" val="0"/>
  <p:tag name="ISPRING_PRESENTER_ID" val="{61ABD5A0-F1F1-4978-BA7D-77D675CA225B}"/>
  <p:tag name="ISPRING_SLIDE_ID" val="{F95A40F4-6440-4C79-8414-546D510CBA86}"/>
  <p:tag name="GENSWF_ADVANCE_TIME" val="49.320"/>
  <p:tag name="GENSWF_SLIDE_UID" val="{9BEF4C1B-6098-4924-9B93-8876C2CC3FA8}:528"/>
  <p:tag name="ISPRING_SLIDE_ID_2" val="{B335D17A-DD4B-4120-82D1-E8DDD06C7339}"/>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ntinuous Improvement"/>
  <p:tag name="ISPRING_SLIDE_INDENT_LEVEL" val="0"/>
  <p:tag name="ISPRING_PRESENTER_ID" val="{61ABD5A0-F1F1-4978-BA7D-77D675CA225B}"/>
  <p:tag name="ISPRING_SLIDE_ID" val="{CD176A2B-8F57-45B5-B351-0BF660395C27}"/>
  <p:tag name="GENSWF_ADVANCE_TIME" val="40.240"/>
  <p:tag name="GENSWF_SLIDE_UID" val="{2030BC06-9819-41D4-9971-E7F5361BA4DE}:586"/>
  <p:tag name="ISPRING_SLIDE_ID_2" val="{3743FB90-8380-42AF-8F86-74E513EFE4C3}"/>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Review Quiz"/>
  <p:tag name="ISPRING_SLIDE_INDENT_LEVEL" val="0"/>
  <p:tag name="ISPRING_PRESENTER_ID" val="{61ABD5A0-F1F1-4978-BA7D-77D675CA225B}"/>
  <p:tag name="ISPRING_SLIDE_ID" val="{94461B62-B1EE-43D7-B3EF-27ED3FCBE725}"/>
  <p:tag name="GENSWF_ADVANCE_TIME" val="36.500"/>
  <p:tag name="GENSWF_SLIDE_UID" val="{A1D0DB5B-72A8-4233-A5E3-CDD79F4FB593}:607"/>
  <p:tag name="ISPRING_SLIDE_ID_2" val="{1EF0C681-81AD-4DD2-B032-33173A8CBD2D}"/>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SLIDE_TITLE" val="Q1"/>
  <p:tag name="ISPRING_PRESENTER_ID" val="{61ABD5A0-F1F1-4978-BA7D-77D675CA225B}"/>
  <p:tag name="TIMING" val="|39.703"/>
  <p:tag name="ISPRING_SLIDE_ID" val="{650E65A4-23AB-426A-8AB8-E3E5A5D1113D}"/>
  <p:tag name="GENSWF_ADVANCE_TIME" val="86.300"/>
  <p:tag name="GENSWF_SLIDE_UID" val="{8214112C-0F8E-4362-9913-46499DE0A51B}:866"/>
  <p:tag name="ISPRING_SLIDE_ID_2" val="{A2DFCF96-3162-4C33-B442-F78715438CDC}"/>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SLIDE_TITLE" val="Q2"/>
  <p:tag name="ISPRING_PRESENTER_ID" val="{61ABD5A0-F1F1-4978-BA7D-77D675CA225B}"/>
  <p:tag name="TIMING" val="|14.001"/>
  <p:tag name="ISPRING_SLIDE_ID" val="{29F1582E-9137-46E4-8A3F-A7514445BF52}"/>
  <p:tag name="GENSWF_ADVANCE_TIME" val="43.280"/>
  <p:tag name="GENSWF_SLIDE_UID" val="{02854AE7-51B7-4422-88A9-347DB08B84B4}:867"/>
  <p:tag name="ISPRING_SLIDE_ID_2" val="{ABCF81DE-3D58-4997-817F-DC859D5399FD}"/>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SLIDE_TITLE" val="Q3"/>
  <p:tag name="ISPRING_PRESENTER_ID" val="{61ABD5A0-F1F1-4978-BA7D-77D675CA225B}"/>
  <p:tag name="TIMING" val="|9.538"/>
  <p:tag name="ISPRING_SLIDE_ID" val="{813A9F24-0831-47BE-B4FA-52F17226B282}"/>
  <p:tag name="GENSWF_ADVANCE_TIME" val="73.100"/>
  <p:tag name="GENSWF_SLIDE_UID" val="{2E60F57B-12B7-475B-819F-3C94A3924680}:868"/>
  <p:tag name="ISPRING_SLIDE_ID_2" val="{E04EE13D-8677-4990-8E38-920B5B4344C1}"/>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SLIDE_TITLE" val="Q4"/>
  <p:tag name="ISPRING_PRESENTER_ID" val="{61ABD5A0-F1F1-4978-BA7D-77D675CA225B}"/>
  <p:tag name="TIMING" val="|9.703"/>
  <p:tag name="ISPRING_SLIDE_ID" val="{57BDF352-2299-4C06-B550-6403F0D5335A}"/>
  <p:tag name="GENSWF_ADVANCE_TIME" val="58.380"/>
  <p:tag name="GENSWF_SLIDE_UID" val="{A3813050-B4EB-489F-ACA5-5545AB08CA44}:869"/>
  <p:tag name="ISPRING_SLIDE_ID_2" val="{A02BBB41-489F-4775-ABA2-471936272416}"/>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SLIDE_TITLE" val="Q5"/>
  <p:tag name="ISPRING_PRESENTER_ID" val="{61ABD5A0-F1F1-4978-BA7D-77D675CA225B}"/>
  <p:tag name="TIMING" val="|17.633"/>
  <p:tag name="ISPRING_SLIDE_ID" val="{D861E359-48E9-4BBA-8B96-556550D79419}"/>
  <p:tag name="GENSWF_ADVANCE_TIME" val="87.980"/>
  <p:tag name="GENSWF_SLIDE_UID" val="{0EE04842-CB77-41E3-A34B-6A73E7D4403F}:870"/>
  <p:tag name="ISPRING_SLIDE_ID_2" val="{374B4C49-126E-456C-991F-36E469C2CF69}"/>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AUDIO_BITRATE" val="0"/>
  <p:tag name="ISPRING_RESOURCE_AUDIO" val="20.wav"/>
  <p:tag name="ISPRING_AUDIO_FULL_PATH" val="C:\Users\GBRI-Master\Documents\GBRI Webinars\2013 LEED Project Experience\LEED Project Experience - All Cohorts - Kickoff Meeting\audio\20.wav"/>
  <p:tag name="ISPRING_AUDIO_RELATIVE_PATH" val="LEED Project Experience - All Cohorts - Kickoff Meeting\audio\20.wav"/>
  <p:tag name="ISPRING_CUSTOM_TIMING_USED" val="1"/>
  <p:tag name="GENSWF_SLIDE_TITLE" val="LEED Certification Process"/>
  <p:tag name="ISPRING_PRESENTER_ID" val="{61ABD5A0-F1F1-4978-BA7D-77D675CA225B}"/>
  <p:tag name="GENSWF_ADVANCE_TIME" val="19.086"/>
  <p:tag name="ISPRING_SLIDE_ID" val="{90FFE07B-90E1-4459-89C9-51B06FFC1B77}"/>
  <p:tag name="GENSWF_SLIDE_UID" val="{58B0E4B2-3BAD-4FA9-B7C6-1766A8D981DF}:597"/>
  <p:tag name="ISPRING_SLIDE_ID_2" val="{E43B031D-3BA4-4A5E-B5D5-39264639CC89}"/>
</p:tagLst>
</file>

<file path=ppt/tags/tag3.xml><?xml version="1.0" encoding="utf-8"?>
<p:tagLst xmlns:a="http://schemas.openxmlformats.org/drawingml/2006/main" xmlns:r="http://schemas.openxmlformats.org/officeDocument/2006/relationships" xmlns:p="http://schemas.openxmlformats.org/presentationml/2006/main">
  <p:tag name="GENSWF_SLIDE_TITLE" val="Title screen"/>
  <p:tag name="ISPRING_SLIDE_INDENT_LEVEL" val="0"/>
  <p:tag name="ISPRING_PRESENTER_ID" val="{61ABD5A0-F1F1-4978-BA7D-77D675CA225B}"/>
  <p:tag name="ISPRING_CUSTOM_TIMING_USED" val="1"/>
  <p:tag name="ISPRING_SLIDE_ID" val="{06AC5742-ED11-459F-9828-284C8E56AD63}"/>
  <p:tag name="GENSWF_ADVANCE_TIME" val="4.620"/>
  <p:tag name="GENSWF_SLIDE_UID" val="{E85B3560-36E0-42DC-B43B-58E4DB59E3E0}:900"/>
  <p:tag name="ISPRING_SLIDE_ID_2" val="{F97A7B89-22D7-4C2C-8E7E-A921C89978B3}"/>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Certification Process Chart"/>
  <p:tag name="ISPRING_SLIDE_INDENT_LEVEL" val="0"/>
  <p:tag name="ISPRING_PRESENTER_ID" val="{61ABD5A0-F1F1-4978-BA7D-77D675CA225B}"/>
  <p:tag name="ISPRING_SLIDE_ID" val="{237B48C7-4FD0-4016-A9D3-685591FDE9E4}"/>
  <p:tag name="GENSWF_ADVANCE_TIME" val="14.100"/>
  <p:tag name="GENSWF_SLIDE_UID" val="{56263BF4-82AE-41C7-AB3B-A41CBE49CD0E}:593"/>
  <p:tag name="ISPRING_SLIDE_ID_2" val="{BFCAF248-C448-4214-B1DA-FF4A8EF29F67}"/>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Certification Process Chart -Detailed"/>
  <p:tag name="ISPRING_SLIDE_INDENT_LEVEL" val="0"/>
  <p:tag name="ISPRING_PRESENTER_ID" val="{61ABD5A0-F1F1-4978-BA7D-77D675CA225B}"/>
  <p:tag name="ISPRING_SLIDE_ID" val="{0463CBFA-D7FF-46D9-B988-B82C785D8214}"/>
  <p:tag name="GENSWF_ADVANCE_TIME" val="56.940"/>
  <p:tag name="GENSWF_SLIDE_UID" val="{A92504EF-A611-4A5A-B7DC-9CC86D152AB0}:364"/>
  <p:tag name="ISPRING_SLIDE_ID_2" val="{D4C91FBF-742C-47AC-898A-502064D9889B}"/>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redit Interpretation Rulings (CIR)"/>
  <p:tag name="ISPRING_SLIDE_INDENT_LEVEL" val="0"/>
  <p:tag name="ISPRING_PRESENTER_ID" val="{61ABD5A0-F1F1-4978-BA7D-77D675CA225B}"/>
  <p:tag name="ISPRING_SLIDE_ID" val="{29A866DF-8DAB-4CB9-BA8A-A298CE0A3FF5}"/>
  <p:tag name="GENSWF_ADVANCE_TIME" val="70.610"/>
  <p:tag name="GENSWF_SLIDE_UID" val="{F4C9EDC9-5C3D-4BEB-A179-7CB9CFC19B17}:688"/>
  <p:tag name="ISPRING_SLIDE_ID_2" val="{90896104-31F0-4EED-AB04-77321E054AFD}"/>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Interpretations"/>
  <p:tag name="ISPRING_SLIDE_INDENT_LEVEL" val="0"/>
  <p:tag name="ISPRING_PRESENTER_ID" val="{61ABD5A0-F1F1-4978-BA7D-77D675CA225B}"/>
  <p:tag name="ISPRING_SLIDE_ID" val="{6C6E89F1-2B2B-48BA-9BD2-20E4493EABC4}"/>
  <p:tag name="GENSWF_ADVANCE_TIME" val="66.150"/>
  <p:tag name="GENSWF_SLIDE_UID" val="{0319C15C-832B-4A87-8E14-88FC18EDC105}:791"/>
  <p:tag name="ISPRING_SLIDE_ID_2" val="{E07C6440-7729-43D0-BF6E-A2C83DB26DBD}"/>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IR vs. Interpretations"/>
  <p:tag name="ISPRING_SLIDE_INDENT_LEVEL" val="0"/>
  <p:tag name="ISPRING_PRESENTER_ID" val="{61ABD5A0-F1F1-4978-BA7D-77D675CA225B}"/>
  <p:tag name="ISPRING_SLIDE_ID" val="{9EE35D36-8808-4EFC-ADEB-F898AE0E6CD9}"/>
  <p:tag name="GENSWF_ADVANCE_TIME" val="34.970"/>
  <p:tag name="GENSWF_SLIDE_UID" val="{B5DECF0F-C024-4696-A138-6F162681E2DE}:790"/>
  <p:tag name="ISPRING_SLIDE_ID_2" val="{1BA7EC46-7F38-4C89-B687-B345E8D61A7C}"/>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Registering a Project"/>
  <p:tag name="ISPRING_SLIDE_INDENT_LEVEL" val="0"/>
  <p:tag name="ISPRING_PRESENTER_ID" val="{61ABD5A0-F1F1-4978-BA7D-77D675CA225B}"/>
  <p:tag name="ISPRING_SLIDE_ID" val="{BA5403FF-FF39-495A-8E8C-39A129153E13}"/>
  <p:tag name="GENSWF_ADVANCE_TIME" val="12.280"/>
  <p:tag name="GENSWF_SLIDE_UID" val="{B3619B1B-0453-4D99-A920-FB1DF1F5E533}:691"/>
  <p:tag name="ISPRING_SLIDE_ID_2" val="{8EB84AB4-B560-4966-9E9F-0C00BD22AB59}"/>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Registering a Project - LEED online"/>
  <p:tag name="ISPRING_SLIDE_INDENT_LEVEL" val="0"/>
  <p:tag name="ISPRING_PRESENTER_ID" val="{61ABD5A0-F1F1-4978-BA7D-77D675CA225B}"/>
  <p:tag name="ISPRING_SLIDE_ID" val="{142FA0D7-70CA-4638-B375-E5489B488797}"/>
  <p:tag name="GENSWF_ADVANCE_TIME" val="41.870"/>
  <p:tag name="TIMING" val="|0.001"/>
  <p:tag name="GENSWF_SLIDE_UID" val="{7B333114-1270-4A9A-9E89-646C9F3D3795}:552"/>
  <p:tag name="ISPRING_SLIDE_ID_2" val="{CDCA1D49-5D04-49DA-84FF-74788C066840}"/>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Project Administrator"/>
  <p:tag name="ISPRING_SLIDE_INDENT_LEVEL" val="0"/>
  <p:tag name="ISPRING_PRESENTER_ID" val="{61ABD5A0-F1F1-4978-BA7D-77D675CA225B}"/>
  <p:tag name="ISPRING_SLIDE_ID" val="{FCF9FB97-40CB-4EA1-81FD-661D5E1DED2D}"/>
  <p:tag name="GENSWF_ADVANCE_TIME" val="59.840"/>
  <p:tag name="GENSWF_SLIDE_UID" val="{EED03694-CF8D-4413-B997-16536045A9BB}:553"/>
  <p:tag name="ISPRING_SLIDE_ID_2" val="{F6685624-37AE-4C01-B00A-05317734E8A4}"/>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redits,Prereqs,CIRs"/>
  <p:tag name="ISPRING_SLIDE_INDENT_LEVEL" val="0"/>
  <p:tag name="ISPRING_PRESENTER_ID" val="{61ABD5A0-F1F1-4978-BA7D-77D675CA225B}"/>
  <p:tag name="ISPRING_SLIDE_ID" val="{D96E0C63-D6D8-4033-84D1-991D1904DF01}"/>
  <p:tag name="GENSWF_ADVANCE_TIME" val="33.320"/>
  <p:tag name="GENSWF_SLIDE_UID" val="{8222F0ED-0F1F-4869-9795-7ABD4EF1D6F4}:554"/>
  <p:tag name="ISPRING_SLIDE_ID_2" val="{681F3E57-D1CC-4002-A296-BF0FB21E13BA}"/>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elect Rating System"/>
  <p:tag name="ISPRING_SLIDE_INDENT_LEVEL" val="0"/>
  <p:tag name="ISPRING_PRESENTER_ID" val="{61ABD5A0-F1F1-4978-BA7D-77D675CA225B}"/>
  <p:tag name="ISPRING_SLIDE_ID" val="{1EE675FE-2EE9-4291-AACD-DA2E920BF9AB}"/>
  <p:tag name="GENSWF_ADVANCE_TIME" val="8.220"/>
  <p:tag name="GENSWF_SLIDE_UID" val="{802CBEAE-0C97-4303-AF38-664B16AAE411}:428"/>
  <p:tag name="ISPRING_SLIDE_ID_2" val="{066904BF-A2AB-44E3-8F73-919C94A4209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49DAB813-426E-4659-8AF4-74088B896E7C}"/>
  <p:tag name="GENSWF_SLIDE_TITLE" val="LEED Categories"/>
  <p:tag name="ISPRING_SLIDE_INDENT_LEVEL" val="0"/>
  <p:tag name="TIMING" val="|0.638|0.826|0.956|0.912|0.846|0.909|0.927|0.949|0.949|0.93|0.885"/>
  <p:tag name="ISPRING_PRESENTER_ID" val="None"/>
  <p:tag name="GENSWF_SLIDE_UID" val="{02C74F3C-3138-45C3-9051-DCAD9DA666DA}:2123259638"/>
  <p:tag name="GENSWF_ADVANCE_TIME" val="18.854"/>
  <p:tag name="ISPRING_SLIDE_ID_2" val="{7999C8BC-E93E-434E-9E39-E909EA5C07B4}"/>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60/40 Rule - Selecting Rating System"/>
  <p:tag name="ISPRING_SLIDE_INDENT_LEVEL" val="0"/>
  <p:tag name="ISPRING_PRESENTER_ID" val="{61ABD5A0-F1F1-4978-BA7D-77D675CA225B}"/>
  <p:tag name="ISPRING_SLIDE_ID" val="{B5622329-7314-49AA-9B82-CAED16FF13D9}"/>
  <p:tag name="GENSWF_ADVANCE_TIME" val="65.200"/>
  <p:tag name="GENSWF_SLIDE_UID" val="{4659D8F9-DDFF-4933-90BA-D672E60EE281}:372"/>
  <p:tag name="ISPRING_SLIDE_ID_2" val="{B72F16AA-9D51-47FA-A29A-AF0710ADC142}"/>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EB9DAEB9-3A36-43C9-ADB2-8DD0FDC3CCD7}:1317"/>
  <p:tag name="ISPRING_PRESENTER_ID" val="None"/>
  <p:tag name="GENSWF_ADVANCE_TIME" val="1.946"/>
  <p:tag name="ISPRING_SLIDE_ID_2" val="{68467C91-2535-403F-A632-B814C67AA2B2}"/>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redits"/>
  <p:tag name="ISPRING_SLIDE_INDENT_LEVEL" val="0"/>
  <p:tag name="GENSWF_SLIDE_UID" val="{E9F7A978-9E33-476B-BB8E-8B5C82B60811}:1469"/>
  <p:tag name="ISPRING_PRESENTER_ID" val="None"/>
  <p:tag name="GENSWF_ADVANCE_TIME" val="2.945"/>
  <p:tag name="ISPRING_SLIDE_ID_2" val="{F7834F2B-1EC1-468E-9A0C-614DB0813007}"/>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GENSWF_SLIDE_UID" val="{1593CDC2-F351-4394-AB96-44FF8F0F55DF}:379"/>
  <p:tag name="ISPRING_PRESENTER_ID" val="None"/>
  <p:tag name="GENSWF_ADVANCE_TIME" val="3.160"/>
  <p:tag name="ISPRING_SLIDE_ID_2" val="{2A25B698-B5CA-43F5-8D69-3481D6AD32AD}"/>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ADVANCE_TIME" val="6.693"/>
  <p:tag name="GENSWF_SLIDE_UID" val="{76872804-4845-43AD-87B1-4FACB4222B47}:2123259650"/>
  <p:tag name="ISPRING_SLIDE_ID_2" val="{B0973BA0-FC47-4FF9-97F2-656957A7FE1C}"/>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SLIDE_UID" val="{2A068BEE-84BD-41E4-A8EA-CB701317423B}:2123259553"/>
  <p:tag name="GENSWF_ADVANCE_TIME" val="10.813"/>
  <p:tag name="ISPRING_SLIDE_ID_2" val="{85CF3AC8-8408-4F95-9CC2-38F31466145A}"/>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SLIDE_UID" val="{B029572F-AFAC-4CA9-B82E-FE66ADD1F6B0}:2123259552"/>
  <p:tag name="GENSWF_ADVANCE_TIME" val="7.808"/>
  <p:tag name="ISPRING_SLIDE_ID_2" val="{F08EAF3F-4757-44BB-B950-9F9EED779BF8}"/>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SLIDE_UID" val="{AB37128C-D54A-458B-B8F7-A807C6FF464E}:2123259551"/>
  <p:tag name="GENSWF_ADVANCE_TIME" val="7.940"/>
  <p:tag name="ISPRING_SLIDE_ID_2" val="{846D8E69-4806-4926-BF50-2BCA8E95C993}"/>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4B6AE852-02B6-4D94-BB00-392D6F8B8BFB}"/>
  <p:tag name="ISPRING_SLIDE_INDENT_LEVEL" val="0"/>
  <p:tag name="ISPRING_PRESENTER_ID" val="{D30D4961-DFB9-40D5-BAE2-20EE1AD37820}"/>
  <p:tag name="GENSWF_ADVANCE_TIME" val="4.445"/>
  <p:tag name="GENSWF_SLIDE_UID" val="{8EE4A49B-AD8D-47AF-833E-964F15D50FAA}:2123259651"/>
  <p:tag name="ISPRING_SLIDE_ID_2" val="{FB094929-0A51-47BC-909F-09F31304E7D4}"/>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D159162-48D9-4617-8056-63EFDE121747}:2123259554"/>
  <p:tag name="ISPRING_SLIDE_INDENT_LEVEL" val="0"/>
  <p:tag name="GENSWF_ADVANCE_TIME" val="14.475"/>
  <p:tag name="ISPRING_SLIDE_ID_2" val="{1341AC7F-8C62-4B08-B7B3-44AAF915821D}"/>
</p:tagLst>
</file>

<file path=ppt/tags/tag5.xml><?xml version="1.0" encoding="utf-8"?>
<p:tagLst xmlns:a="http://schemas.openxmlformats.org/drawingml/2006/main" xmlns:r="http://schemas.openxmlformats.org/officeDocument/2006/relationships" xmlns:p="http://schemas.openxmlformats.org/presentationml/2006/main">
  <p:tag name="GENSWF_SLIDE_TITLE" val="History of LEED"/>
  <p:tag name="ISPRING_SLIDE_INDENT_LEVEL" val="0"/>
  <p:tag name="ISPRING_CUSTOM_TIMING_USED" val="1"/>
  <p:tag name="ISPRING_AUDIO_BITRATE" val="0"/>
  <p:tag name="ISPRING_PLAYER_LAYOUT_TYPE" val="Full"/>
  <p:tag name="ISPRING_PRESENTER_ID" val="{61ABD5A0-F1F1-4978-BA7D-77D675CA225B}"/>
  <p:tag name="ISPRING_SLIDE_ID" val="{E60DE3D4-D0F7-4E56-820C-92DB94E2E978}"/>
  <p:tag name="GENSWF_ADVANCE_TIME" val="170.680"/>
  <p:tag name="GENSWF_SLIDE_UID" val="{78CAA11C-7476-46D7-B208-D4BBAE410FCA}:539"/>
  <p:tag name="ISPRING_SLIDE_ID_2" val="{CD5ABDFB-A02B-4663-8CBF-BF7BF9600D7E}"/>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9CDEBC15-78B8-4AB6-8EB2-63BB2A6E2498}:1476"/>
  <p:tag name="GENSWF_SLIDE_TITLE" val="GBRI socials"/>
  <p:tag name="ISPRING_PRESENTER_ID" val="None"/>
  <p:tag name="GENSWF_ADVANCE_TIME" val="7.107"/>
  <p:tag name="ISPRING_SLIDE_ID_2" val="{7F73A624-C6CD-4014-AA62-6C321E9F0000}"/>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F1D412D-AF01-4CAA-81BF-9A9E8D1FC20F}:2123259545"/>
  <p:tag name="GENSWF_SLIDE_TITLE" val="GBRI climate change song"/>
  <p:tag name="ISPRING_SLIDE_INDENT_LEVEL" val="0"/>
  <p:tag name="ISPRING_PRESENTER_ID" val="None"/>
  <p:tag name="GENSWF_ADVANCE_TIME" val="7.459"/>
  <p:tag name="TIMING" val="|3.729"/>
  <p:tag name="ISPRING_SLIDE_ID_2" val="{C72130F1-70AD-4ABB-B287-0C9F4AF2257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Project Terrific Numbers"/>
  <p:tag name="ISPRING_SLIDE_INDENT_LEVEL" val="0"/>
  <p:tag name="ISPRING_PRESENTER_ID" val="{61ABD5A0-F1F1-4978-BA7D-77D675CA225B}"/>
  <p:tag name="ISPRING_SLIDE_ID" val="{026CD616-DE4A-4CAF-9A54-8BE824A6D0C6}"/>
  <p:tag name="GENSWF_ADVANCE_TIME" val="62.670"/>
  <p:tag name="GENSWF_SLIDE_UID" val="{835ED708-4AFA-4704-A491-EC38F2457842}:600"/>
  <p:tag name="ISPRING_SLIDE_ID_2" val="{5B8019AF-C81B-4DC8-81CA-ABCE7FA9213D}"/>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ED V4 System Goals"/>
  <p:tag name="ISPRING_SLIDE_INDENT_LEVEL" val="0"/>
  <p:tag name="ISPRING_PRESENTER_ID" val="{61ABD5A0-F1F1-4978-BA7D-77D675CA225B}"/>
  <p:tag name="ISPRING_SLIDE_ID" val="{1D5F0FE4-6818-4CAD-8608-A0F60CCE4C22}"/>
  <p:tag name="GENSWF_ADVANCE_TIME" val="150.090"/>
  <p:tag name="GENSWF_SLIDE_UID" val="{5FB0B092-05E3-4945-867B-DEE7D6387DC9}:485"/>
  <p:tag name="ISPRING_SLIDE_ID_2" val="{BCD2DD14-E20F-402B-B61D-BFD98DA1567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Allocating Points in LEED"/>
  <p:tag name="ISPRING_SLIDE_INDENT_LEVEL" val="0"/>
  <p:tag name="ISPRING_PRESENTER_ID" val="{61ABD5A0-F1F1-4978-BA7D-77D675CA225B}"/>
  <p:tag name="ISPRING_SLIDE_ID" val="{40569DE6-0313-4002-B4B2-63F18C3B6147}"/>
  <p:tag name="GENSWF_ADVANCE_TIME" val="93.970"/>
  <p:tag name="GENSWF_SLIDE_UID" val="{F9ABF02E-7AB0-4AC8-9482-0D1C852CE627}:603"/>
  <p:tag name="ISPRING_SLIDE_ID_2" val="{65270FF0-2AF4-4658-B457-518F781FC066}"/>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oint Distribution"/>
  <p:tag name="ISPRING_SLIDE_INDENT_LEVEL" val="0"/>
  <p:tag name="ISPRING_PRESENTER_ID" val="{61ABD5A0-F1F1-4978-BA7D-77D675CA225B}"/>
  <p:tag name="ISPRING_SLIDE_ID" val="{4D98ECDE-C7C5-4613-B25F-17764800035F}"/>
  <p:tag name="GENSWF_ADVANCE_TIME" val="100.820"/>
  <p:tag name="GENSWF_SLIDE_UID" val="{48AEEC01-1139-48FE-951D-781169B42ED0}:602"/>
  <p:tag name="ISPRING_SLIDE_ID_2" val="{2A7F031A-3370-4CBA-B35C-9EBFC5878FA3}"/>
</p:tagLst>
</file>

<file path=ppt/theme/theme1.xml><?xml version="1.0" encoding="utf-8"?>
<a:theme xmlns:a="http://schemas.openxmlformats.org/drawingml/2006/main" name="powerpoint-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Open Sans Condensed Light"/>
        <a:ea typeface=""/>
        <a:cs typeface=""/>
      </a:majorFont>
      <a:minorFont>
        <a:latin typeface="Open Sans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617180"/>
        </a:lt2>
        <a:accent1>
          <a:srgbClr val="85919F"/>
        </a:accent1>
        <a:accent2>
          <a:srgbClr val="96A3AF"/>
        </a:accent2>
        <a:accent3>
          <a:srgbClr val="FFFFFF"/>
        </a:accent3>
        <a:accent4>
          <a:srgbClr val="404040"/>
        </a:accent4>
        <a:accent5>
          <a:srgbClr val="C2C7CD"/>
        </a:accent5>
        <a:accent6>
          <a:srgbClr val="87939E"/>
        </a:accent6>
        <a:hlink>
          <a:srgbClr val="AFB9C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C8C8C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F2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D0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97AF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892F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8E8882"/>
        </a:lt2>
        <a:accent1>
          <a:srgbClr val="A29E9A"/>
        </a:accent1>
        <a:accent2>
          <a:srgbClr val="C2BFBA"/>
        </a:accent2>
        <a:accent3>
          <a:srgbClr val="FFFFFF"/>
        </a:accent3>
        <a:accent4>
          <a:srgbClr val="404040"/>
        </a:accent4>
        <a:accent5>
          <a:srgbClr val="CECCCA"/>
        </a:accent5>
        <a:accent6>
          <a:srgbClr val="B0ADA8"/>
        </a:accent6>
        <a:hlink>
          <a:srgbClr val="D0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1C7D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EABD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5">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EA7B00"/>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Open Sans Condensed Light"/>
        <a:ea typeface=""/>
        <a:cs typeface=""/>
      </a:majorFont>
      <a:minorFont>
        <a:latin typeface="Open Sans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c Timeline_WAC_LH - v2" id="{7777B78A-777E-4B04-A1C0-AFAD5F34594E}" vid="{2828ECD4-C1C4-45D1-97FF-E2CEE4B9B5A4}"/>
    </a:ext>
  </a:ext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32054</TotalTime>
  <Words>5713</Words>
  <Application>Microsoft Office PowerPoint</Application>
  <PresentationFormat>Widescreen</PresentationFormat>
  <Paragraphs>561</Paragraphs>
  <Slides>49</Slides>
  <Notes>49</Notes>
  <HiddenSlides>0</HiddenSlides>
  <MMClips>2</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49</vt:i4>
      </vt:variant>
    </vt:vector>
  </HeadingPairs>
  <TitlesOfParts>
    <vt:vector size="76" baseType="lpstr">
      <vt:lpstr>Arial</vt:lpstr>
      <vt:lpstr>Arial Nova Cond</vt:lpstr>
      <vt:lpstr>Avenir LT Std 55 Roman</vt:lpstr>
      <vt:lpstr>Avenir Next LT Pro Light</vt:lpstr>
      <vt:lpstr>AvenirNext LT Pro Cn</vt:lpstr>
      <vt:lpstr>Bebas Neue Bold</vt:lpstr>
      <vt:lpstr>Calibri</vt:lpstr>
      <vt:lpstr>Calibri Light</vt:lpstr>
      <vt:lpstr>Century Gothic</vt:lpstr>
      <vt:lpstr>Glacial Indifference</vt:lpstr>
      <vt:lpstr>Google Sans</vt:lpstr>
      <vt:lpstr>Microsoft Sans Serif</vt:lpstr>
      <vt:lpstr>Open Sans</vt:lpstr>
      <vt:lpstr>Open Sans Cond Light</vt:lpstr>
      <vt:lpstr>Open Sans Condensed</vt:lpstr>
      <vt:lpstr>Open Sans Condensed Light</vt:lpstr>
      <vt:lpstr>Playlist</vt:lpstr>
      <vt:lpstr>Raleway</vt:lpstr>
      <vt:lpstr>Roboto Light</vt:lpstr>
      <vt:lpstr>Speak Pro</vt:lpstr>
      <vt:lpstr>Wingdings</vt:lpstr>
      <vt:lpstr>powerpoint-template</vt:lpstr>
      <vt:lpstr>5_Office Theme</vt:lpstr>
      <vt:lpstr>7_Office Theme</vt:lpstr>
      <vt:lpstr>14_Office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Explore More Courses From GBRIonline.org</vt:lpstr>
      <vt:lpstr>Explore More Courses From GBRIonline.org</vt:lpstr>
      <vt:lpstr>Explore More Courses From GBRIonline.org</vt:lpstr>
      <vt:lpstr>Explore More Courses From GBRIonline.org</vt:lpstr>
      <vt:lpstr>Explore More Courses From GBRIonline.org</vt:lpstr>
      <vt:lpstr>Explore More Courses From GBRIonline.org</vt:lpstr>
      <vt:lpstr>Test Your Green Building IQ on the Kahoot Platform </vt:lpstr>
      <vt:lpstr>PowerPoint Presentation</vt:lpstr>
      <vt:lpstr>PowerPoint Presentation</vt:lpstr>
    </vt:vector>
  </TitlesOfParts>
  <Company>Weston Disposal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LEED v4 Green Associate Exam Prep – Module 3 - LEED Process &amp; Project Surroundings</dc:title>
  <dc:creator>WestonJVK</dc:creator>
  <cp:lastModifiedBy>Jeslin Varghese</cp:lastModifiedBy>
  <cp:revision>891</cp:revision>
  <cp:lastPrinted>2015-04-28T05:20:07Z</cp:lastPrinted>
  <dcterms:created xsi:type="dcterms:W3CDTF">2011-04-07T21:35:11Z</dcterms:created>
  <dcterms:modified xsi:type="dcterms:W3CDTF">2023-10-05T21:28:11Z</dcterms:modified>
</cp:coreProperties>
</file>